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9"/>
  </p:notesMasterIdLst>
  <p:handoutMasterIdLst>
    <p:handoutMasterId r:id="rId20"/>
  </p:handoutMasterIdLst>
  <p:sldIdLst>
    <p:sldId id="256" r:id="rId3"/>
    <p:sldId id="328" r:id="rId4"/>
    <p:sldId id="321" r:id="rId5"/>
    <p:sldId id="330" r:id="rId6"/>
    <p:sldId id="335" r:id="rId7"/>
    <p:sldId id="331" r:id="rId8"/>
    <p:sldId id="332" r:id="rId9"/>
    <p:sldId id="333" r:id="rId10"/>
    <p:sldId id="334" r:id="rId11"/>
    <p:sldId id="341" r:id="rId12"/>
    <p:sldId id="337" r:id="rId13"/>
    <p:sldId id="338" r:id="rId14"/>
    <p:sldId id="339" r:id="rId15"/>
    <p:sldId id="340" r:id="rId16"/>
    <p:sldId id="342" r:id="rId17"/>
    <p:sldId id="34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B6CC4-09DE-4786-B729-44FA43014ED5}" type="datetime1">
              <a:rPr lang="en-GB" smtClean="0"/>
              <a:t>11/06/2019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614BA-4115-43D1-8AB3-3CDE9543FCCF}" type="datetime1">
              <a:rPr lang="en-GB" smtClean="0"/>
              <a:t>11/06/2019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CA0056A-F2C5-43AE-9E21-25F896F0B54F}" type="datetime1">
              <a:rPr lang="en-GB" smtClean="0"/>
              <a:t>11/06/2019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338F-215D-4A23-B45D-A601457D9147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140F-AA80-4428-9056-21FB2C5EC325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EED5-3CCA-4927-AAA1-2F12E6928899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0CBA-FF60-4811-8607-F7E86397D9BD}" type="datetime1">
              <a:rPr lang="en-US" smtClean="0"/>
              <a:t>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4C17-F659-4125-A931-F8EFACEFBEB6}" type="datetime1">
              <a:rPr lang="en-US" smtClean="0"/>
              <a:t>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448-DF2E-4E50-B89E-6498937F3145}" type="datetime1">
              <a:rPr lang="en-US" smtClean="0"/>
              <a:t>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6549-CDFE-4D95-A06B-8595A8A6E5A6}" type="datetime1">
              <a:rPr lang="en-US" smtClean="0"/>
              <a:t>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A27F-A9EC-4FBB-A989-C3FDD60FA389}" type="datetime1">
              <a:rPr lang="en-US" smtClean="0"/>
              <a:t>6/11/2019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5C94-C382-4E3D-BB65-9DCA768CD95C}" type="datetime1">
              <a:rPr lang="en-US" smtClean="0"/>
              <a:t>6/11/2019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D2E8-BB89-4E5A-AC7F-E0D9B477EA9A}" type="datetime1">
              <a:rPr lang="en-US" smtClean="0"/>
              <a:t>6/11/2019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CFFC-1D67-44CF-AADC-1A2BD7892FA5}" type="datetime1">
              <a:rPr lang="en-US" smtClean="0"/>
              <a:t>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7B6F-CD40-4554-AB7B-3D8F570A961C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4987-F10E-42C1-9415-75C9FD7F079A}" type="datetime1">
              <a:rPr lang="en-US" smtClean="0"/>
              <a:t>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7AB4-72CD-4ABA-85A4-1B7DC7356679}" type="datetime1">
              <a:rPr lang="en-US" smtClean="0"/>
              <a:t>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DD40-BDBA-4115-B173-9154D72966A9}" type="datetime1">
              <a:rPr lang="en-US" smtClean="0"/>
              <a:t>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557-2635-4650-9973-9258F2CB8A2E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328C-0844-4E25-8959-D9EC7AC0D65F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C6B1-990A-438D-BCC8-CBEFBE6A72E4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709C-DE31-463C-8ED7-E8BBCA54F2E5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D743-B9FB-4BA6-86A3-1B917C7380BD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587570-E790-45D7-84FE-D9AFF32DD34E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AA42-3D7B-4AA6-9432-398E13839FA5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FE8CA8-44E8-408B-BC36-EE81851D02E8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DC20A-B52C-4E07-BB00-B88955FDC5B2}" type="datetime1">
              <a:rPr lang="en-US" smtClean="0"/>
              <a:t>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r>
              <a:rPr lang="en-GB" sz="4400" b="1" dirty="0"/>
              <a:t/>
            </a:r>
            <a:br>
              <a:rPr lang="en-GB" sz="4400" b="1" dirty="0"/>
            </a:br>
            <a:r>
              <a:rPr lang="en-GB" sz="4400" b="1" dirty="0" err="1" smtClean="0"/>
              <a:t>TopTagger</a:t>
            </a:r>
            <a:r>
              <a:rPr lang="en-GB" sz="4400" b="1" dirty="0" smtClean="0"/>
              <a:t>, DeepAK8, event </a:t>
            </a:r>
            <a:r>
              <a:rPr lang="en-GB" sz="4400" b="1" dirty="0" err="1" smtClean="0"/>
              <a:t>Mva</a:t>
            </a:r>
            <a:r>
              <a:rPr lang="en-GB" sz="4400" b="1" dirty="0" smtClean="0"/>
              <a:t/>
            </a:r>
            <a:br>
              <a:rPr lang="en-GB" sz="4400" b="1" dirty="0" smtClean="0"/>
            </a:br>
            <a:r>
              <a:rPr lang="en-GB" sz="4400" b="1" dirty="0" smtClean="0"/>
              <a:t>comparison</a:t>
            </a:r>
            <a:r>
              <a:rPr lang="el-GR" sz="4400" dirty="0"/>
              <a:t/>
            </a:r>
            <a:br>
              <a:rPr lang="el-GR" sz="4400" dirty="0"/>
            </a:br>
            <a:r>
              <a:rPr lang="en-GB" sz="4400" dirty="0"/>
              <a:t/>
            </a:r>
            <a:br>
              <a:rPr lang="en-GB" sz="4400" dirty="0"/>
            </a:br>
            <a:r>
              <a:rPr lang="en-GB" sz="4400" dirty="0"/>
              <a:t/>
            </a:r>
            <a:br>
              <a:rPr lang="en-GB" sz="4400" dirty="0"/>
            </a:b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Jet Mass Soft Drop </a:t>
            </a:r>
            <a:endParaRPr lang="en-GB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326571" y="548647"/>
            <a:ext cx="991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Jet Mass Soft Drop distribution for Signal Sample only passing baseline selection</a:t>
            </a:r>
            <a:endParaRPr lang="en-GB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969" y="1036294"/>
            <a:ext cx="7473236" cy="50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6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QCD Background MC closure tests</a:t>
            </a:r>
            <a:endParaRPr lang="en-GB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19878" y="699796"/>
            <a:ext cx="991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Closure test for </a:t>
            </a:r>
            <a:r>
              <a:rPr lang="en-US" sz="1600" dirty="0" smtClean="0">
                <a:solidFill>
                  <a:srgbClr val="FF0000"/>
                </a:solidFill>
              </a:rPr>
              <a:t>QCD samples </a:t>
            </a:r>
            <a:r>
              <a:rPr lang="en-US" sz="1600" dirty="0" smtClean="0"/>
              <a:t>in Control Region (SR but </a:t>
            </a:r>
            <a:r>
              <a:rPr lang="en-US" sz="1600" dirty="0" err="1" smtClean="0"/>
              <a:t>btagging</a:t>
            </a:r>
            <a:r>
              <a:rPr lang="en-US" sz="1600" dirty="0" smtClean="0"/>
              <a:t> is reverted (</a:t>
            </a:r>
            <a:r>
              <a:rPr lang="en-US" sz="1600" dirty="0" err="1" smtClean="0"/>
              <a:t>btag</a:t>
            </a:r>
            <a:r>
              <a:rPr lang="en-US" sz="1600" dirty="0" smtClean="0"/>
              <a:t>==0)) for </a:t>
            </a:r>
            <a:r>
              <a:rPr lang="en-US" sz="1600" smtClean="0"/>
              <a:t>mJJ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3191071" y="1455584"/>
            <a:ext cx="2331095" cy="919133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359614" y="2036286"/>
            <a:ext cx="5691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45293" y="1529004"/>
            <a:ext cx="1447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(0-btag)</a:t>
            </a:r>
            <a:endParaRPr lang="en-GB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294" y="1915149"/>
            <a:ext cx="1447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Signal Region (2-btag) </a:t>
            </a:r>
            <a:endParaRPr lang="en-GB" sz="1000" dirty="0"/>
          </a:p>
        </p:txBody>
      </p:sp>
      <p:sp>
        <p:nvSpPr>
          <p:cNvPr id="17" name="Rectangle 16"/>
          <p:cNvSpPr/>
          <p:nvPr/>
        </p:nvSpPr>
        <p:spPr>
          <a:xfrm>
            <a:off x="9027742" y="1384429"/>
            <a:ext cx="2782085" cy="832126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212797" y="1529546"/>
            <a:ext cx="729821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27673" y="1387482"/>
            <a:ext cx="14692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(0-btag)</a:t>
            </a:r>
            <a:endParaRPr lang="en-GB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127673" y="1801620"/>
            <a:ext cx="1405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Signal Region (2-btag) </a:t>
            </a:r>
            <a:endParaRPr lang="en-GB" sz="1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376126" y="1652406"/>
            <a:ext cx="569168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205022" y="1946315"/>
            <a:ext cx="7298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94121" y="1384429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deepAK8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18728" y="1071658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tTagger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3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QCD Background MC closure tests</a:t>
            </a:r>
            <a:endParaRPr lang="en-GB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19878" y="699796"/>
            <a:ext cx="991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Closure test for </a:t>
            </a:r>
            <a:r>
              <a:rPr lang="en-US" sz="1600" dirty="0" smtClean="0">
                <a:solidFill>
                  <a:srgbClr val="FF0000"/>
                </a:solidFill>
              </a:rPr>
              <a:t>QCD samples </a:t>
            </a:r>
            <a:r>
              <a:rPr lang="en-US" sz="1600" dirty="0" smtClean="0"/>
              <a:t>in Control Region (SR but </a:t>
            </a:r>
            <a:r>
              <a:rPr lang="en-US" sz="1600" dirty="0" err="1" smtClean="0"/>
              <a:t>btagging</a:t>
            </a:r>
            <a:r>
              <a:rPr lang="en-US" sz="1600" dirty="0" smtClean="0"/>
              <a:t> is reverted (</a:t>
            </a:r>
            <a:r>
              <a:rPr lang="en-US" sz="1600" dirty="0" err="1" smtClean="0"/>
              <a:t>btag</a:t>
            </a:r>
            <a:r>
              <a:rPr lang="en-US" sz="1600" dirty="0" smtClean="0"/>
              <a:t>==0)) for </a:t>
            </a:r>
            <a:r>
              <a:rPr lang="en-US" sz="1600" dirty="0" err="1" smtClean="0"/>
              <a:t>jetPt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3191071" y="1455584"/>
            <a:ext cx="2331095" cy="919133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359614" y="2036286"/>
            <a:ext cx="5691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45293" y="1529004"/>
            <a:ext cx="1447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(0-btag)</a:t>
            </a:r>
            <a:endParaRPr lang="en-GB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294" y="1915149"/>
            <a:ext cx="1447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Signal Region (2-btag) </a:t>
            </a:r>
            <a:endParaRPr lang="en-GB" sz="1000" dirty="0"/>
          </a:p>
        </p:txBody>
      </p:sp>
      <p:sp>
        <p:nvSpPr>
          <p:cNvPr id="17" name="Rectangle 16"/>
          <p:cNvSpPr/>
          <p:nvPr/>
        </p:nvSpPr>
        <p:spPr>
          <a:xfrm>
            <a:off x="9027742" y="1384429"/>
            <a:ext cx="2782085" cy="832126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212797" y="1529546"/>
            <a:ext cx="729821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27673" y="1387482"/>
            <a:ext cx="14692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(0-btag)</a:t>
            </a:r>
            <a:endParaRPr lang="en-GB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127673" y="1801620"/>
            <a:ext cx="1405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Signal Region (2-btag) </a:t>
            </a:r>
            <a:endParaRPr lang="en-GB" sz="1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376126" y="1652406"/>
            <a:ext cx="569168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205022" y="1946315"/>
            <a:ext cx="7298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92592" y="1510592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deepAK8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18728" y="1071658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tTagger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5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Control Region Contamination</a:t>
            </a:r>
            <a:endParaRPr lang="en-GB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326571" y="548647"/>
            <a:ext cx="991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Expected yield from </a:t>
            </a:r>
            <a:r>
              <a:rPr lang="en-US" sz="1600" dirty="0" smtClean="0"/>
              <a:t>QCD </a:t>
            </a:r>
            <a:r>
              <a:rPr lang="en-US" sz="1600" dirty="0" err="1" smtClean="0"/>
              <a:t>Bkg</a:t>
            </a:r>
            <a:r>
              <a:rPr lang="en-US" sz="1600" dirty="0" smtClean="0"/>
              <a:t> </a:t>
            </a:r>
            <a:r>
              <a:rPr lang="en-US" sz="1600" dirty="0"/>
              <a:t>samples and TT </a:t>
            </a:r>
            <a:r>
              <a:rPr lang="en-US" sz="1600" dirty="0" smtClean="0"/>
              <a:t>Signal sample </a:t>
            </a:r>
            <a:r>
              <a:rPr lang="en-US" sz="1600" dirty="0"/>
              <a:t>in the </a:t>
            </a:r>
            <a:r>
              <a:rPr lang="en-US" sz="1600" dirty="0" smtClean="0"/>
              <a:t>CR vs </a:t>
            </a:r>
            <a:r>
              <a:rPr lang="en-US" sz="1600" dirty="0" err="1" smtClean="0"/>
              <a:t>mJJ</a:t>
            </a:r>
            <a:r>
              <a:rPr lang="en-US" sz="1600" dirty="0" smtClean="0"/>
              <a:t> </a:t>
            </a:r>
            <a:endParaRPr lang="en-GB" sz="1600" dirty="0"/>
          </a:p>
        </p:txBody>
      </p:sp>
      <p:sp>
        <p:nvSpPr>
          <p:cNvPr id="26" name="Rectangle 25"/>
          <p:cNvSpPr/>
          <p:nvPr/>
        </p:nvSpPr>
        <p:spPr>
          <a:xfrm>
            <a:off x="2799184" y="1761166"/>
            <a:ext cx="2313992" cy="632367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873828" y="1890788"/>
            <a:ext cx="5691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81603" y="2295115"/>
            <a:ext cx="569168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50770" y="1761167"/>
            <a:ext cx="1691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QCD sample</a:t>
            </a:r>
            <a:endParaRPr lang="en-GB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450771" y="2147312"/>
            <a:ext cx="1576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</a:t>
            </a:r>
            <a:endParaRPr lang="en-GB" sz="1000" dirty="0"/>
          </a:p>
        </p:txBody>
      </p:sp>
      <p:sp>
        <p:nvSpPr>
          <p:cNvPr id="31" name="Rectangle 30"/>
          <p:cNvSpPr/>
          <p:nvPr/>
        </p:nvSpPr>
        <p:spPr>
          <a:xfrm>
            <a:off x="10091564" y="1353538"/>
            <a:ext cx="2100436" cy="660359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0177426" y="1473829"/>
            <a:ext cx="39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159684" y="1887487"/>
            <a:ext cx="402164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561848" y="1353539"/>
            <a:ext cx="1630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</a:t>
            </a:r>
            <a:r>
              <a:rPr lang="en-US" sz="1000" dirty="0" smtClean="0"/>
              <a:t>QCD sample</a:t>
            </a:r>
            <a:endParaRPr lang="en-GB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0561848" y="1767677"/>
            <a:ext cx="156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 </a:t>
            </a:r>
            <a:endParaRPr lang="en-GB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334277" y="877235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deepAK8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82609" y="1777980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tTagger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0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Control Region Contamination</a:t>
            </a:r>
            <a:endParaRPr lang="en-GB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326571" y="548647"/>
            <a:ext cx="991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Expected yield from </a:t>
            </a:r>
            <a:r>
              <a:rPr lang="en-US" sz="1600" dirty="0" smtClean="0"/>
              <a:t>QCD </a:t>
            </a:r>
            <a:r>
              <a:rPr lang="en-US" sz="1600" dirty="0" err="1" smtClean="0"/>
              <a:t>Bkg</a:t>
            </a:r>
            <a:r>
              <a:rPr lang="en-US" sz="1600" dirty="0" smtClean="0"/>
              <a:t> </a:t>
            </a:r>
            <a:r>
              <a:rPr lang="en-US" sz="1600" dirty="0"/>
              <a:t>samples and TT </a:t>
            </a:r>
            <a:r>
              <a:rPr lang="en-US" sz="1600" dirty="0" smtClean="0"/>
              <a:t>Signal sample </a:t>
            </a:r>
            <a:r>
              <a:rPr lang="en-US" sz="1600" dirty="0"/>
              <a:t>in the </a:t>
            </a:r>
            <a:r>
              <a:rPr lang="en-US" sz="1600" dirty="0" smtClean="0"/>
              <a:t>CR vs </a:t>
            </a:r>
            <a:r>
              <a:rPr lang="en-US" sz="1600" dirty="0" err="1" smtClean="0"/>
              <a:t>jetPt</a:t>
            </a:r>
            <a:r>
              <a:rPr lang="en-US" sz="1600" dirty="0" smtClean="0"/>
              <a:t> </a:t>
            </a:r>
            <a:endParaRPr lang="en-GB" sz="1600" dirty="0"/>
          </a:p>
        </p:txBody>
      </p:sp>
      <p:sp>
        <p:nvSpPr>
          <p:cNvPr id="26" name="Rectangle 25"/>
          <p:cNvSpPr/>
          <p:nvPr/>
        </p:nvSpPr>
        <p:spPr>
          <a:xfrm>
            <a:off x="2799184" y="1761166"/>
            <a:ext cx="2313992" cy="632367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873828" y="1890788"/>
            <a:ext cx="5691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81603" y="2295115"/>
            <a:ext cx="569168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50770" y="1761167"/>
            <a:ext cx="1691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QCD sample</a:t>
            </a:r>
            <a:endParaRPr lang="en-GB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450771" y="2147312"/>
            <a:ext cx="1576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</a:t>
            </a:r>
            <a:endParaRPr lang="en-GB" sz="1000" dirty="0"/>
          </a:p>
        </p:txBody>
      </p:sp>
      <p:sp>
        <p:nvSpPr>
          <p:cNvPr id="31" name="Rectangle 30"/>
          <p:cNvSpPr/>
          <p:nvPr/>
        </p:nvSpPr>
        <p:spPr>
          <a:xfrm>
            <a:off x="10091564" y="1353538"/>
            <a:ext cx="2100436" cy="660359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0177426" y="1473829"/>
            <a:ext cx="39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159684" y="1887487"/>
            <a:ext cx="402164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561848" y="1353539"/>
            <a:ext cx="1630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</a:t>
            </a:r>
            <a:r>
              <a:rPr lang="en-US" sz="1000" dirty="0" smtClean="0"/>
              <a:t>QCD sample</a:t>
            </a:r>
            <a:endParaRPr lang="en-GB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0561848" y="1767677"/>
            <a:ext cx="156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 </a:t>
            </a:r>
            <a:endParaRPr lang="en-GB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334277" y="877235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deepAK8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17633" y="1583011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tTagger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Btagging</a:t>
            </a:r>
            <a:r>
              <a:rPr lang="en-US" u="sng" dirty="0" smtClean="0"/>
              <a:t> Correlation to DeepAK8 or </a:t>
            </a:r>
            <a:r>
              <a:rPr lang="en-US" u="sng" dirty="0" err="1" smtClean="0"/>
              <a:t>TopTagger</a:t>
            </a:r>
            <a:endParaRPr lang="en-GB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326571" y="548647"/>
            <a:ext cx="991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How much is </a:t>
            </a:r>
            <a:r>
              <a:rPr lang="en-US" sz="1600" dirty="0" err="1" smtClean="0"/>
              <a:t>btagging</a:t>
            </a:r>
            <a:r>
              <a:rPr lang="en-US" sz="1600" dirty="0" smtClean="0"/>
              <a:t> affect the selection in </a:t>
            </a:r>
            <a:r>
              <a:rPr lang="en-US" sz="1600" dirty="0" smtClean="0"/>
              <a:t>deepAK8 or the </a:t>
            </a:r>
            <a:r>
              <a:rPr lang="en-US" sz="1600" dirty="0" err="1" smtClean="0"/>
              <a:t>TopTagger</a:t>
            </a:r>
            <a:r>
              <a:rPr lang="en-US" sz="1600" dirty="0" smtClean="0"/>
              <a:t>? (Signal)</a:t>
            </a:r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334277" y="877235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deepAK8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69559" y="877235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tTagger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481"/>
            <a:ext cx="5962169" cy="4040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097" y="1399481"/>
            <a:ext cx="5962169" cy="404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Btagging</a:t>
            </a:r>
            <a:r>
              <a:rPr lang="en-US" u="sng" dirty="0" smtClean="0"/>
              <a:t> Correlation to DeepAK8 or </a:t>
            </a:r>
            <a:r>
              <a:rPr lang="en-US" u="sng" dirty="0" err="1" smtClean="0"/>
              <a:t>TopTagger</a:t>
            </a:r>
            <a:endParaRPr lang="en-GB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326571" y="548647"/>
            <a:ext cx="991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How much is </a:t>
            </a:r>
            <a:r>
              <a:rPr lang="en-US" sz="1600" dirty="0" err="1" smtClean="0"/>
              <a:t>btagging</a:t>
            </a:r>
            <a:r>
              <a:rPr lang="en-US" sz="1600" dirty="0" smtClean="0"/>
              <a:t> affect the selection in </a:t>
            </a:r>
            <a:r>
              <a:rPr lang="en-US" sz="1600" dirty="0" smtClean="0"/>
              <a:t>deepAK8 or the </a:t>
            </a:r>
            <a:r>
              <a:rPr lang="en-US" sz="1600" dirty="0" err="1" smtClean="0"/>
              <a:t>TopTagger</a:t>
            </a:r>
            <a:r>
              <a:rPr lang="en-US" sz="1600" dirty="0" smtClean="0"/>
              <a:t>? </a:t>
            </a:r>
            <a:r>
              <a:rPr lang="en-US" sz="1600" smtClean="0"/>
              <a:t>(Signal)</a:t>
            </a:r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334277" y="877235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deepAK8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69559" y="877235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tTagger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587" y="1399481"/>
            <a:ext cx="6044784" cy="409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9481"/>
            <a:ext cx="6044784" cy="40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7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8143-D8EF-4C1A-A7BC-0DD89FCC0194}" type="datetime1">
              <a:rPr lang="en-US" smtClean="0"/>
              <a:t>6/11/2019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8179" y="1302107"/>
            <a:ext cx="6767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Efficiencies and Acceptance for </a:t>
            </a:r>
            <a:r>
              <a:rPr lang="en-GB" sz="1400" dirty="0" err="1" smtClean="0"/>
              <a:t>mTT</a:t>
            </a:r>
            <a:r>
              <a:rPr lang="en-GB" sz="1400" dirty="0" smtClean="0"/>
              <a:t> and </a:t>
            </a:r>
            <a:r>
              <a:rPr lang="en-GB" sz="1400" dirty="0" err="1" smtClean="0"/>
              <a:t>jetPt</a:t>
            </a:r>
            <a:r>
              <a:rPr lang="en-GB" sz="1400" dirty="0" smtClean="0"/>
              <a:t> variables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Selection: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Jet </a:t>
            </a:r>
            <a:r>
              <a:rPr lang="en-US" sz="1400" dirty="0" smtClean="0"/>
              <a:t>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Parton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partonPt</a:t>
            </a:r>
            <a:r>
              <a:rPr lang="en-US" sz="1400" dirty="0" smtClean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|</a:t>
            </a:r>
            <a:r>
              <a:rPr lang="en-US" sz="1400" dirty="0" err="1" smtClean="0"/>
              <a:t>partonEta</a:t>
            </a:r>
            <a:r>
              <a:rPr lang="en-US" sz="1400" dirty="0" smtClean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mTTbarParton</a:t>
            </a:r>
            <a:r>
              <a:rPr lang="en-US" sz="1400" dirty="0" smtClean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I. Papakrivopoulos, G. Bakas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8DE1-405C-6042-9D12-5507ADA8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/>
              <a:t>Overview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Definitions: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𝐸𝑓𝑓𝑖𝑐𝑖𝑒𝑛𝑐𝑦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𝐸𝑣𝑒𝑛𝑡𝐶𝑜𝑢𝑛𝑡𝑒𝑟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𝑃𝑎𝑟𝑡𝑜𝑛</m:t>
                          </m:r>
                        </m:e>
                      </m:d>
                    </m:oMath>
                  </m:oMathPara>
                </a14:m>
                <a:endParaRPr lang="en-US" sz="12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𝐴𝑐𝑐𝑒𝑝𝑡𝑎𝑛𝑐𝑒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𝑅𝑒𝑐𝑜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blipFill>
                <a:blip r:embed="rId2"/>
                <a:stretch>
                  <a:fillRect l="-752" t="-16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218826" y="1910554"/>
            <a:ext cx="5113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Reco</a:t>
            </a:r>
            <a:r>
              <a:rPr lang="en-US" sz="1400" dirty="0" smtClean="0"/>
              <a:t> cuts: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nJets</a:t>
            </a:r>
            <a:r>
              <a:rPr lang="en-US" sz="1400" dirty="0"/>
              <a:t> &gt;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nLeptons</a:t>
            </a:r>
            <a:r>
              <a:rPr lang="en-US" sz="1400" dirty="0"/>
              <a:t> =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mJJ</a:t>
            </a:r>
            <a:r>
              <a:rPr lang="en-US" sz="1400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jetPt</a:t>
            </a:r>
            <a:r>
              <a:rPr lang="en-US" sz="1400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|</a:t>
            </a:r>
            <a:r>
              <a:rPr lang="en-US" sz="1400" dirty="0" err="1"/>
              <a:t>jetEta</a:t>
            </a:r>
            <a:r>
              <a:rPr lang="en-US" sz="1400" dirty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bTagging</a:t>
            </a:r>
            <a:r>
              <a:rPr lang="en-US" sz="1400" dirty="0"/>
              <a:t> (Medium WP)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Tagger cut (event </a:t>
            </a:r>
            <a:r>
              <a:rPr lang="en-US" sz="1400" dirty="0" err="1"/>
              <a:t>mva</a:t>
            </a:r>
            <a:r>
              <a:rPr lang="en-US" sz="1400" dirty="0"/>
              <a:t>, top Tagger, deepAK8)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JetMassSoftDrop</a:t>
            </a:r>
            <a:r>
              <a:rPr lang="en-US" sz="1400" dirty="0"/>
              <a:t> &gt; 120 and &lt; </a:t>
            </a:r>
            <a:r>
              <a:rPr lang="en-US" sz="1400" dirty="0" smtClean="0"/>
              <a:t>220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𝐵𝑘𝑔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𝑏𝑘𝑔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den>
                      </m:f>
                    </m:oMath>
                  </m:oMathPara>
                </a14:m>
                <a:endParaRPr lang="en-US" sz="12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𝑌𝑖𝑒𝑙𝑑𝑠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𝑒𝑣𝑒𝑛𝑡𝑠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𝑝𝑎𝑠𝑠𝑖𝑛𝑔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𝑟𝑒𝑐𝑜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𝑐𝑢𝑡𝑠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𝑛𝑜𝑟𝑚𝑎𝑙𝑖𝑠𝑒𝑑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𝑙𝑢𝑚𝑖𝑛𝑜𝑠𝑖𝑡𝑦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(35900)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blipFill>
                <a:blip r:embed="rId3"/>
                <a:stretch>
                  <a:fillRect b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16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7DA-3015-4AEC-8D39-6326FA6794D2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-1" y="179473"/>
            <a:ext cx="10520413" cy="746308"/>
          </a:xfrm>
        </p:spPr>
        <p:txBody>
          <a:bodyPr>
            <a:noAutofit/>
          </a:bodyPr>
          <a:lstStyle/>
          <a:p>
            <a:r>
              <a:rPr lang="en-GB" sz="4000" dirty="0" err="1"/>
              <a:t>TopTagger</a:t>
            </a:r>
            <a:r>
              <a:rPr lang="en-GB" sz="4000" dirty="0"/>
              <a:t>, </a:t>
            </a:r>
            <a:r>
              <a:rPr lang="en-GB" dirty="0" smtClean="0"/>
              <a:t>DeepAK8 comparison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508989" y="1023492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Zoomed in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46" y="1487704"/>
            <a:ext cx="5725309" cy="38797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361" y="1487704"/>
            <a:ext cx="5721130" cy="387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AF8F-1CA5-4F19-8386-707CCF4DE86E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37305"/>
            <a:ext cx="10520413" cy="746308"/>
          </a:xfrm>
        </p:spPr>
        <p:txBody>
          <a:bodyPr>
            <a:noAutofit/>
          </a:bodyPr>
          <a:lstStyle/>
          <a:p>
            <a:r>
              <a:rPr lang="en-GB" sz="3200" dirty="0" err="1"/>
              <a:t>TopTagger</a:t>
            </a:r>
            <a:r>
              <a:rPr lang="en-GB" sz="3200" dirty="0"/>
              <a:t>, </a:t>
            </a:r>
            <a:r>
              <a:rPr lang="en-GB" sz="3200" dirty="0" smtClean="0"/>
              <a:t>DeepAK8, event MVA Efficiency comparison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3" y="856394"/>
            <a:ext cx="5651183" cy="4639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856394"/>
            <a:ext cx="5772626" cy="46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4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23-516D-43F1-986D-597660D396FC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37305"/>
            <a:ext cx="10520413" cy="746308"/>
          </a:xfrm>
        </p:spPr>
        <p:txBody>
          <a:bodyPr>
            <a:noAutofit/>
          </a:bodyPr>
          <a:lstStyle/>
          <a:p>
            <a:r>
              <a:rPr lang="en-GB" sz="3200" dirty="0" err="1"/>
              <a:t>TopTagger</a:t>
            </a:r>
            <a:r>
              <a:rPr lang="en-GB" sz="3200" dirty="0"/>
              <a:t>, </a:t>
            </a:r>
            <a:r>
              <a:rPr lang="en-GB" sz="3200" dirty="0" smtClean="0"/>
              <a:t>DeepAK8, event MVA Acceptance comparison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58" y="1040425"/>
            <a:ext cx="5651183" cy="46391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02" y="1040425"/>
            <a:ext cx="5651183" cy="46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870-60C0-4EAA-8F9A-9B155254C096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-1" y="179473"/>
            <a:ext cx="10520413" cy="746308"/>
          </a:xfrm>
        </p:spPr>
        <p:txBody>
          <a:bodyPr>
            <a:noAutofit/>
          </a:bodyPr>
          <a:lstStyle/>
          <a:p>
            <a:r>
              <a:rPr lang="en-GB" sz="4000" dirty="0" err="1"/>
              <a:t>TopTagger</a:t>
            </a:r>
            <a:r>
              <a:rPr lang="en-GB" sz="4000" dirty="0"/>
              <a:t>, </a:t>
            </a:r>
            <a:r>
              <a:rPr lang="en-GB" dirty="0" smtClean="0"/>
              <a:t>DeepAK8 comparison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22" y="1033123"/>
            <a:ext cx="5695950" cy="4505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033124"/>
            <a:ext cx="56959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968F-0741-428B-8AEA-AB37EA876EDD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15" y="306375"/>
            <a:ext cx="3879633" cy="30686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938" y="302819"/>
            <a:ext cx="3886451" cy="30740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79" y="312747"/>
            <a:ext cx="3881807" cy="3070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09" y="3375048"/>
            <a:ext cx="3689364" cy="29181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164" y="3383139"/>
            <a:ext cx="3684721" cy="29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0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B9A2-A59C-42C2-B82A-45613660DD90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6" y="306387"/>
            <a:ext cx="3879292" cy="3068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980" y="310526"/>
            <a:ext cx="3883043" cy="3071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55" y="310526"/>
            <a:ext cx="3884295" cy="30723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99" y="3382453"/>
            <a:ext cx="3683235" cy="29133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09" y="3380175"/>
            <a:ext cx="3686115" cy="291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6" y="310870"/>
            <a:ext cx="3879292" cy="3068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859" y="311664"/>
            <a:ext cx="3877283" cy="30668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53" y="310870"/>
            <a:ext cx="3876848" cy="30664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09" y="3367715"/>
            <a:ext cx="3683235" cy="29133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259" y="3364217"/>
            <a:ext cx="3692079" cy="29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5940</TotalTime>
  <Words>497</Words>
  <Application>Microsoft Office PowerPoint</Application>
  <PresentationFormat>Widescreen</PresentationFormat>
  <Paragraphs>123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Retrospect</vt:lpstr>
      <vt:lpstr>Custom Design</vt:lpstr>
      <vt:lpstr> TopTagger, DeepAK8, event Mva comparison   </vt:lpstr>
      <vt:lpstr>PowerPoint Presentation</vt:lpstr>
      <vt:lpstr>TopTagger, DeepAK8 comparison</vt:lpstr>
      <vt:lpstr>TopTagger, DeepAK8, event MVA Efficiency comparison</vt:lpstr>
      <vt:lpstr>TopTagger, DeepAK8, event MVA Acceptance comparison</vt:lpstr>
      <vt:lpstr>TopTagger, DeepAK8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Georgios Bakas</cp:lastModifiedBy>
  <cp:revision>1540</cp:revision>
  <dcterms:created xsi:type="dcterms:W3CDTF">2016-11-01T14:45:08Z</dcterms:created>
  <dcterms:modified xsi:type="dcterms:W3CDTF">2019-06-11T16:51:44Z</dcterms:modified>
</cp:coreProperties>
</file>