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75" r:id="rId1"/>
  </p:sldMasterIdLst>
  <p:notesMasterIdLst>
    <p:notesMasterId r:id="rId18"/>
  </p:notesMasterIdLst>
  <p:sldIdLst>
    <p:sldId id="256" r:id="rId2"/>
    <p:sldId id="270" r:id="rId3"/>
    <p:sldId id="259" r:id="rId4"/>
    <p:sldId id="274" r:id="rId5"/>
    <p:sldId id="260" r:id="rId6"/>
    <p:sldId id="261" r:id="rId7"/>
    <p:sldId id="262" r:id="rId8"/>
    <p:sldId id="263" r:id="rId9"/>
    <p:sldId id="264" r:id="rId10"/>
    <p:sldId id="265" r:id="rId11"/>
    <p:sldId id="271" r:id="rId12"/>
    <p:sldId id="267" r:id="rId13"/>
    <p:sldId id="268" r:id="rId14"/>
    <p:sldId id="269"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1" autoAdjust="0"/>
    <p:restoredTop sz="96144" autoAdjust="0"/>
  </p:normalViewPr>
  <p:slideViewPr>
    <p:cSldViewPr snapToGrid="0" snapToObjects="1">
      <p:cViewPr>
        <p:scale>
          <a:sx n="100" d="100"/>
          <a:sy n="100" d="100"/>
        </p:scale>
        <p:origin x="-1464" y="108"/>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F3FC76-411E-494E-BBF7-54618820D3D9}" type="datetimeFigureOut">
              <a:rPr lang="en-GB" smtClean="0"/>
              <a:t>05/06/2019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251E9-812E-4854-B6DD-3E1C329A13AA}" type="slidenum">
              <a:rPr lang="en-GB" smtClean="0"/>
              <a:t>‹#›</a:t>
            </a:fld>
            <a:endParaRPr lang="en-GB"/>
          </a:p>
        </p:txBody>
      </p:sp>
    </p:spTree>
    <p:extLst>
      <p:ext uri="{BB962C8B-B14F-4D97-AF65-F5344CB8AC3E}">
        <p14:creationId xmlns:p14="http://schemas.microsoft.com/office/powerpoint/2010/main" val="1648957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a:t>
            </a:fld>
            <a:endParaRPr lang="en-GB"/>
          </a:p>
        </p:txBody>
      </p:sp>
    </p:spTree>
    <p:extLst>
      <p:ext uri="{BB962C8B-B14F-4D97-AF65-F5344CB8AC3E}">
        <p14:creationId xmlns:p14="http://schemas.microsoft.com/office/powerpoint/2010/main" val="2404148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10</a:t>
            </a:fld>
            <a:endParaRPr lang="en-GB"/>
          </a:p>
        </p:txBody>
      </p:sp>
    </p:spTree>
    <p:extLst>
      <p:ext uri="{BB962C8B-B14F-4D97-AF65-F5344CB8AC3E}">
        <p14:creationId xmlns:p14="http://schemas.microsoft.com/office/powerpoint/2010/main" val="2885603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11</a:t>
            </a:fld>
            <a:endParaRPr lang="en-GB"/>
          </a:p>
        </p:txBody>
      </p:sp>
    </p:spTree>
    <p:extLst>
      <p:ext uri="{BB962C8B-B14F-4D97-AF65-F5344CB8AC3E}">
        <p14:creationId xmlns:p14="http://schemas.microsoft.com/office/powerpoint/2010/main" val="3946058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12</a:t>
            </a:fld>
            <a:endParaRPr lang="en-GB"/>
          </a:p>
        </p:txBody>
      </p:sp>
    </p:spTree>
    <p:extLst>
      <p:ext uri="{BB962C8B-B14F-4D97-AF65-F5344CB8AC3E}">
        <p14:creationId xmlns:p14="http://schemas.microsoft.com/office/powerpoint/2010/main" val="90411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13</a:t>
            </a:fld>
            <a:endParaRPr lang="en-GB"/>
          </a:p>
        </p:txBody>
      </p:sp>
    </p:spTree>
    <p:extLst>
      <p:ext uri="{BB962C8B-B14F-4D97-AF65-F5344CB8AC3E}">
        <p14:creationId xmlns:p14="http://schemas.microsoft.com/office/powerpoint/2010/main" val="4118507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14</a:t>
            </a:fld>
            <a:endParaRPr lang="en-GB"/>
          </a:p>
        </p:txBody>
      </p:sp>
    </p:spTree>
    <p:extLst>
      <p:ext uri="{BB962C8B-B14F-4D97-AF65-F5344CB8AC3E}">
        <p14:creationId xmlns:p14="http://schemas.microsoft.com/office/powerpoint/2010/main" val="195183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15</a:t>
            </a:fld>
            <a:endParaRPr lang="en-GB"/>
          </a:p>
        </p:txBody>
      </p:sp>
    </p:spTree>
    <p:extLst>
      <p:ext uri="{BB962C8B-B14F-4D97-AF65-F5344CB8AC3E}">
        <p14:creationId xmlns:p14="http://schemas.microsoft.com/office/powerpoint/2010/main" val="4281719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16</a:t>
            </a:fld>
            <a:endParaRPr lang="en-GB"/>
          </a:p>
        </p:txBody>
      </p:sp>
    </p:spTree>
    <p:extLst>
      <p:ext uri="{BB962C8B-B14F-4D97-AF65-F5344CB8AC3E}">
        <p14:creationId xmlns:p14="http://schemas.microsoft.com/office/powerpoint/2010/main" val="1299362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2</a:t>
            </a:fld>
            <a:endParaRPr lang="en-GB"/>
          </a:p>
        </p:txBody>
      </p:sp>
    </p:spTree>
    <p:extLst>
      <p:ext uri="{BB962C8B-B14F-4D97-AF65-F5344CB8AC3E}">
        <p14:creationId xmlns:p14="http://schemas.microsoft.com/office/powerpoint/2010/main" val="2754595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3</a:t>
            </a:fld>
            <a:endParaRPr lang="en-GB"/>
          </a:p>
        </p:txBody>
      </p:sp>
    </p:spTree>
    <p:extLst>
      <p:ext uri="{BB962C8B-B14F-4D97-AF65-F5344CB8AC3E}">
        <p14:creationId xmlns:p14="http://schemas.microsoft.com/office/powerpoint/2010/main" val="1092753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4</a:t>
            </a:fld>
            <a:endParaRPr lang="en-GB"/>
          </a:p>
        </p:txBody>
      </p:sp>
    </p:spTree>
    <p:extLst>
      <p:ext uri="{BB962C8B-B14F-4D97-AF65-F5344CB8AC3E}">
        <p14:creationId xmlns:p14="http://schemas.microsoft.com/office/powerpoint/2010/main" val="4032103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5</a:t>
            </a:fld>
            <a:endParaRPr lang="en-GB"/>
          </a:p>
        </p:txBody>
      </p:sp>
    </p:spTree>
    <p:extLst>
      <p:ext uri="{BB962C8B-B14F-4D97-AF65-F5344CB8AC3E}">
        <p14:creationId xmlns:p14="http://schemas.microsoft.com/office/powerpoint/2010/main" val="1600703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6</a:t>
            </a:fld>
            <a:endParaRPr lang="en-GB"/>
          </a:p>
        </p:txBody>
      </p:sp>
    </p:spTree>
    <p:extLst>
      <p:ext uri="{BB962C8B-B14F-4D97-AF65-F5344CB8AC3E}">
        <p14:creationId xmlns:p14="http://schemas.microsoft.com/office/powerpoint/2010/main" val="3418389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7</a:t>
            </a:fld>
            <a:endParaRPr lang="en-GB"/>
          </a:p>
        </p:txBody>
      </p:sp>
    </p:spTree>
    <p:extLst>
      <p:ext uri="{BB962C8B-B14F-4D97-AF65-F5344CB8AC3E}">
        <p14:creationId xmlns:p14="http://schemas.microsoft.com/office/powerpoint/2010/main" val="1157169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8</a:t>
            </a:fld>
            <a:endParaRPr lang="en-GB"/>
          </a:p>
        </p:txBody>
      </p:sp>
    </p:spTree>
    <p:extLst>
      <p:ext uri="{BB962C8B-B14F-4D97-AF65-F5344CB8AC3E}">
        <p14:creationId xmlns:p14="http://schemas.microsoft.com/office/powerpoint/2010/main" val="2712828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9</a:t>
            </a:fld>
            <a:endParaRPr lang="en-GB"/>
          </a:p>
        </p:txBody>
      </p:sp>
    </p:spTree>
    <p:extLst>
      <p:ext uri="{BB962C8B-B14F-4D97-AF65-F5344CB8AC3E}">
        <p14:creationId xmlns:p14="http://schemas.microsoft.com/office/powerpoint/2010/main" val="1835934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3549DA-7207-4101-AC01-D8C7F0838AF9}" type="datetime3">
              <a:rPr lang="en-US" smtClean="0"/>
              <a:t>5 June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293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3356D6-5AFA-4697-BF1B-5B11FC6D9C3F}" type="datetime3">
              <a:rPr lang="en-US" smtClean="0"/>
              <a:t>5 June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377078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458AD-A59C-4C0B-BF35-CC776F25ED60}" type="datetime3">
              <a:rPr lang="en-US" smtClean="0"/>
              <a:t>5 June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1952016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143EFC-DA6C-4B2A-A663-25194C68352E}" type="datetime3">
              <a:rPr lang="en-US" smtClean="0"/>
              <a:t>5 June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529055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EBF91E-F74B-43D8-9A96-5E5AED4A0583}" type="datetime3">
              <a:rPr lang="en-US" smtClean="0"/>
              <a:t>5 June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7782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68B882-6789-4EFD-B927-92F14706BDF7}" type="datetime3">
              <a:rPr lang="en-US" smtClean="0"/>
              <a:t>5 June 2019</a:t>
            </a:fld>
            <a:endParaRPr lang="en-US"/>
          </a:p>
        </p:txBody>
      </p:sp>
      <p:sp>
        <p:nvSpPr>
          <p:cNvPr id="6" name="Footer Placeholder 5"/>
          <p:cNvSpPr>
            <a:spLocks noGrp="1"/>
          </p:cNvSpPr>
          <p:nvPr>
            <p:ph type="ftr" sz="quarter" idx="11"/>
          </p:nvPr>
        </p:nvSpPr>
        <p:spPr/>
        <p:txBody>
          <a:bodyPr/>
          <a:lstStyle/>
          <a:p>
            <a:r>
              <a:rPr lang="fi-FI"/>
              <a:t>NTUA, G. Bakas</a:t>
            </a:r>
            <a:endParaRPr lang="en-US"/>
          </a:p>
        </p:txBody>
      </p:sp>
      <p:sp>
        <p:nvSpPr>
          <p:cNvPr id="7" name="Slide Number Placeholder 6"/>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4169459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FC1DD0-08B2-43B3-AEF0-BF606E1E934B}" type="datetime3">
              <a:rPr lang="en-US" smtClean="0"/>
              <a:t>5 June 2019</a:t>
            </a:fld>
            <a:endParaRPr lang="en-US"/>
          </a:p>
        </p:txBody>
      </p:sp>
      <p:sp>
        <p:nvSpPr>
          <p:cNvPr id="8" name="Footer Placeholder 7"/>
          <p:cNvSpPr>
            <a:spLocks noGrp="1"/>
          </p:cNvSpPr>
          <p:nvPr>
            <p:ph type="ftr" sz="quarter" idx="11"/>
          </p:nvPr>
        </p:nvSpPr>
        <p:spPr/>
        <p:txBody>
          <a:bodyPr/>
          <a:lstStyle/>
          <a:p>
            <a:r>
              <a:rPr lang="fi-FI"/>
              <a:t>NTUA, G. Bakas</a:t>
            </a:r>
            <a:endParaRPr lang="en-US"/>
          </a:p>
        </p:txBody>
      </p:sp>
      <p:sp>
        <p:nvSpPr>
          <p:cNvPr id="9" name="Slide Number Placeholder 8"/>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00028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7E968B-DB77-4620-B607-92BCA7FAA7C4}" type="datetime3">
              <a:rPr lang="en-US" smtClean="0"/>
              <a:t>5 June 2019</a:t>
            </a:fld>
            <a:endParaRPr lang="en-US"/>
          </a:p>
        </p:txBody>
      </p:sp>
      <p:sp>
        <p:nvSpPr>
          <p:cNvPr id="4" name="Footer Placeholder 3"/>
          <p:cNvSpPr>
            <a:spLocks noGrp="1"/>
          </p:cNvSpPr>
          <p:nvPr>
            <p:ph type="ftr" sz="quarter" idx="11"/>
          </p:nvPr>
        </p:nvSpPr>
        <p:spPr/>
        <p:txBody>
          <a:bodyPr/>
          <a:lstStyle/>
          <a:p>
            <a:r>
              <a:rPr lang="fi-FI"/>
              <a:t>NTUA, G. Bakas</a:t>
            </a:r>
            <a:endParaRPr lang="en-US"/>
          </a:p>
        </p:txBody>
      </p:sp>
      <p:sp>
        <p:nvSpPr>
          <p:cNvPr id="5" name="Slide Number Placeholder 4"/>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27907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36A9F13-2635-4BC3-9FB2-FA4EB28723A3}" type="datetime3">
              <a:rPr lang="en-US" smtClean="0"/>
              <a:t>5 June 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a:t>NTUA, G. Bakas</a:t>
            </a:r>
            <a:endParaRPr lang="en-US"/>
          </a:p>
        </p:txBody>
      </p:sp>
      <p:sp>
        <p:nvSpPr>
          <p:cNvPr id="9" name="Slide Number Placeholder 8"/>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1853337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A316585-6219-423D-B9A1-CA72626759B2}" type="datetime3">
              <a:rPr lang="en-US" smtClean="0"/>
              <a:t>5 June 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a:t>NTUA, G. Bakas</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EFAC8D-0A19-DC49-9F7A-4BFCAD95B105}" type="slidenum">
              <a:rPr lang="en-US" smtClean="0"/>
              <a:t>‹#›</a:t>
            </a:fld>
            <a:endParaRPr lang="en-US"/>
          </a:p>
        </p:txBody>
      </p:sp>
    </p:spTree>
    <p:extLst>
      <p:ext uri="{BB962C8B-B14F-4D97-AF65-F5344CB8AC3E}">
        <p14:creationId xmlns:p14="http://schemas.microsoft.com/office/powerpoint/2010/main" val="145515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D9067D-9751-4010-B63A-2F1ED6E5E699}" type="datetime3">
              <a:rPr lang="en-US" smtClean="0"/>
              <a:t>5 June 2019</a:t>
            </a:fld>
            <a:endParaRPr lang="en-US"/>
          </a:p>
        </p:txBody>
      </p:sp>
      <p:sp>
        <p:nvSpPr>
          <p:cNvPr id="6" name="Footer Placeholder 5"/>
          <p:cNvSpPr>
            <a:spLocks noGrp="1"/>
          </p:cNvSpPr>
          <p:nvPr>
            <p:ph type="ftr" sz="quarter" idx="11"/>
          </p:nvPr>
        </p:nvSpPr>
        <p:spPr/>
        <p:txBody>
          <a:bodyPr/>
          <a:lstStyle/>
          <a:p>
            <a:r>
              <a:rPr lang="fi-FI"/>
              <a:t>NTUA, G. Bakas</a:t>
            </a:r>
            <a:endParaRPr lang="en-US"/>
          </a:p>
        </p:txBody>
      </p:sp>
      <p:sp>
        <p:nvSpPr>
          <p:cNvPr id="7" name="Slide Number Placeholder 6"/>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977936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24F5CAB-D6EB-4020-8ED6-55735DF143A1}" type="datetime3">
              <a:rPr lang="en-US" smtClean="0"/>
              <a:t>5 June 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a:t>NTUA, G. Bakas</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EFAC8D-0A19-DC49-9F7A-4BFCAD95B10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39045"/>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EE14-4E4A-404A-9042-03A57386D1A8}"/>
              </a:ext>
            </a:extLst>
          </p:cNvPr>
          <p:cNvSpPr>
            <a:spLocks noGrp="1"/>
          </p:cNvSpPr>
          <p:nvPr>
            <p:ph type="ctrTitle"/>
          </p:nvPr>
        </p:nvSpPr>
        <p:spPr>
          <a:xfrm>
            <a:off x="1524000" y="1143000"/>
            <a:ext cx="9144000" cy="2914040"/>
          </a:xfrm>
        </p:spPr>
        <p:txBody>
          <a:bodyPr>
            <a:noAutofit/>
          </a:bodyPr>
          <a:lstStyle/>
          <a:p>
            <a:pPr algn="ctr"/>
            <a:r>
              <a:rPr lang="en-US" sz="4500" dirty="0"/>
              <a:t>Status Report</a:t>
            </a:r>
            <a:br>
              <a:rPr lang="en-US" sz="4500" dirty="0"/>
            </a:br>
            <a:r>
              <a:rPr lang="en-US" sz="4500" dirty="0" err="1"/>
              <a:t>TTbar</a:t>
            </a:r>
            <a:r>
              <a:rPr lang="en-US" sz="4500" dirty="0"/>
              <a:t> resonances</a:t>
            </a:r>
            <a:br>
              <a:rPr lang="en-US" sz="4500" dirty="0"/>
            </a:br>
            <a:r>
              <a:rPr lang="en-US" sz="4500" dirty="0"/>
              <a:t>Angular Distributions</a:t>
            </a:r>
            <a:br>
              <a:rPr lang="en-US" sz="4500" dirty="0"/>
            </a:br>
            <a:r>
              <a:rPr lang="en-US" sz="4500" dirty="0"/>
              <a:t/>
            </a:r>
            <a:br>
              <a:rPr lang="en-US" sz="4500" dirty="0"/>
            </a:br>
            <a:r>
              <a:rPr lang="en-US" sz="4500" dirty="0"/>
              <a:t>NTUA</a:t>
            </a:r>
          </a:p>
        </p:txBody>
      </p:sp>
      <p:sp>
        <p:nvSpPr>
          <p:cNvPr id="3" name="Subtitle 2">
            <a:extLst>
              <a:ext uri="{FF2B5EF4-FFF2-40B4-BE49-F238E27FC236}">
                <a16:creationId xmlns:a16="http://schemas.microsoft.com/office/drawing/2014/main" id="{6089CCB6-C574-394D-939B-C4C863DEB2E4}"/>
              </a:ext>
            </a:extLst>
          </p:cNvPr>
          <p:cNvSpPr>
            <a:spLocks noGrp="1"/>
          </p:cNvSpPr>
          <p:nvPr>
            <p:ph type="subTitle" idx="1"/>
          </p:nvPr>
        </p:nvSpPr>
        <p:spPr>
          <a:xfrm>
            <a:off x="1524000" y="4711822"/>
            <a:ext cx="9144000" cy="1655762"/>
          </a:xfrm>
        </p:spPr>
        <p:txBody>
          <a:bodyPr/>
          <a:lstStyle/>
          <a:p>
            <a:r>
              <a:rPr lang="en-US" dirty="0"/>
              <a:t>George Bakas</a:t>
            </a:r>
          </a:p>
        </p:txBody>
      </p:sp>
      <p:pic>
        <p:nvPicPr>
          <p:cNvPr id="6" name="Picture 2" descr="Αποτέλεσμα εικόνας για ntu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7884" y="111557"/>
            <a:ext cx="1436203" cy="137322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12" y="155968"/>
            <a:ext cx="1344704" cy="1203038"/>
          </a:xfrm>
          <a:prstGeom prst="rect">
            <a:avLst/>
          </a:prstGeom>
        </p:spPr>
      </p:pic>
    </p:spTree>
    <p:extLst>
      <p:ext uri="{BB962C8B-B14F-4D97-AF65-F5344CB8AC3E}">
        <p14:creationId xmlns:p14="http://schemas.microsoft.com/office/powerpoint/2010/main" val="3998473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4971" y="545415"/>
            <a:ext cx="8553450" cy="5457825"/>
          </a:xfrm>
          <a:prstGeom prst="rect">
            <a:avLst/>
          </a:prstGeom>
        </p:spPr>
      </p:pic>
      <p:sp>
        <p:nvSpPr>
          <p:cNvPr id="2" name="Date Placeholder 1"/>
          <p:cNvSpPr>
            <a:spLocks noGrp="1"/>
          </p:cNvSpPr>
          <p:nvPr>
            <p:ph type="dt" sz="half" idx="10"/>
          </p:nvPr>
        </p:nvSpPr>
        <p:spPr/>
        <p:txBody>
          <a:bodyPr/>
          <a:lstStyle/>
          <a:p>
            <a:fld id="{482AA653-8872-4AEA-B19D-0BF0F1064A5A}" type="datetime3">
              <a:rPr lang="en-US" smtClean="0"/>
              <a:t>5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10</a:t>
            </a:fld>
            <a:endParaRPr lang="en-US"/>
          </a:p>
        </p:txBody>
      </p:sp>
      <p:pic>
        <p:nvPicPr>
          <p:cNvPr id="8" name="Picture 7"/>
          <p:cNvPicPr>
            <a:picLocks noChangeAspect="1"/>
          </p:cNvPicPr>
          <p:nvPr/>
        </p:nvPicPr>
        <p:blipFill>
          <a:blip r:embed="rId4"/>
          <a:stretch>
            <a:fillRect/>
          </a:stretch>
        </p:blipFill>
        <p:spPr>
          <a:xfrm>
            <a:off x="2228854" y="1244374"/>
            <a:ext cx="209122" cy="472460"/>
          </a:xfrm>
          <a:prstGeom prst="rect">
            <a:avLst/>
          </a:prstGeom>
        </p:spPr>
      </p:pic>
      <p:pic>
        <p:nvPicPr>
          <p:cNvPr id="10" name="Picture 9"/>
          <p:cNvPicPr>
            <a:picLocks noChangeAspect="1"/>
          </p:cNvPicPr>
          <p:nvPr/>
        </p:nvPicPr>
        <p:blipFill>
          <a:blip r:embed="rId5"/>
          <a:stretch>
            <a:fillRect/>
          </a:stretch>
        </p:blipFill>
        <p:spPr>
          <a:xfrm>
            <a:off x="8971050" y="5813667"/>
            <a:ext cx="549285" cy="189573"/>
          </a:xfrm>
          <a:prstGeom prst="rect">
            <a:avLst/>
          </a:prstGeom>
        </p:spPr>
      </p:pic>
    </p:spTree>
    <p:extLst>
      <p:ext uri="{BB962C8B-B14F-4D97-AF65-F5344CB8AC3E}">
        <p14:creationId xmlns:p14="http://schemas.microsoft.com/office/powerpoint/2010/main" val="2604188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5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11</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GB" u="sng" dirty="0"/>
              <a:t>Comparisons with ATLAS </a:t>
            </a:r>
            <a:r>
              <a:rPr lang="en-US" u="sng" dirty="0"/>
              <a:t>|cos</a:t>
            </a:r>
            <a:r>
              <a:rPr lang="el-GR" u="sng" dirty="0"/>
              <a:t>θ</a:t>
            </a:r>
            <a:r>
              <a:rPr lang="fr-CH" u="sng" dirty="0"/>
              <a:t>| distributions</a:t>
            </a:r>
            <a:endParaRPr lang="en-GB" u="sng" dirty="0"/>
          </a:p>
        </p:txBody>
      </p:sp>
      <p:pic>
        <p:nvPicPr>
          <p:cNvPr id="5" name="Picture 4"/>
          <p:cNvPicPr>
            <a:picLocks noChangeAspect="1"/>
          </p:cNvPicPr>
          <p:nvPr/>
        </p:nvPicPr>
        <p:blipFill>
          <a:blip r:embed="rId3"/>
          <a:stretch>
            <a:fillRect/>
          </a:stretch>
        </p:blipFill>
        <p:spPr>
          <a:xfrm>
            <a:off x="6224976" y="1104229"/>
            <a:ext cx="5191125" cy="481420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54" y="764435"/>
            <a:ext cx="6143822" cy="5154001"/>
          </a:xfrm>
          <a:prstGeom prst="rect">
            <a:avLst/>
          </a:prstGeom>
        </p:spPr>
      </p:pic>
    </p:spTree>
    <p:extLst>
      <p:ext uri="{BB962C8B-B14F-4D97-AF65-F5344CB8AC3E}">
        <p14:creationId xmlns:p14="http://schemas.microsoft.com/office/powerpoint/2010/main" val="3992996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5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12</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GB" u="sng" dirty="0"/>
              <a:t>Comparisons with ATLAS </a:t>
            </a:r>
            <a:r>
              <a:rPr lang="el-GR" u="sng" dirty="0"/>
              <a:t>χ</a:t>
            </a:r>
            <a:r>
              <a:rPr lang="fr-CH" u="sng" dirty="0"/>
              <a:t> distributions</a:t>
            </a:r>
            <a:endParaRPr lang="en-GB" u="sng" dirty="0"/>
          </a:p>
        </p:txBody>
      </p:sp>
      <p:pic>
        <p:nvPicPr>
          <p:cNvPr id="7" name="Picture 6"/>
          <p:cNvPicPr>
            <a:picLocks noChangeAspect="1"/>
          </p:cNvPicPr>
          <p:nvPr/>
        </p:nvPicPr>
        <p:blipFill>
          <a:blip r:embed="rId3"/>
          <a:stretch>
            <a:fillRect/>
          </a:stretch>
        </p:blipFill>
        <p:spPr>
          <a:xfrm>
            <a:off x="6575360" y="802432"/>
            <a:ext cx="5143500" cy="50292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27952"/>
            <a:ext cx="6575360" cy="5303680"/>
          </a:xfrm>
          <a:prstGeom prst="rect">
            <a:avLst/>
          </a:prstGeom>
        </p:spPr>
      </p:pic>
    </p:spTree>
    <p:extLst>
      <p:ext uri="{BB962C8B-B14F-4D97-AF65-F5344CB8AC3E}">
        <p14:creationId xmlns:p14="http://schemas.microsoft.com/office/powerpoint/2010/main" val="3511516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5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13</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GB" u="sng" dirty="0"/>
              <a:t>Comparison on how to measure </a:t>
            </a:r>
            <a:r>
              <a:rPr lang="fr-CH" u="sng" dirty="0"/>
              <a:t>x </a:t>
            </a:r>
            <a:r>
              <a:rPr lang="en-US" u="sng" dirty="0"/>
              <a:t>value</a:t>
            </a:r>
            <a:endParaRPr lang="en-GB" u="sng" dirty="0"/>
          </a:p>
        </p:txBody>
      </p:sp>
      <mc:AlternateContent xmlns:mc="http://schemas.openxmlformats.org/markup-compatibility/2006" xmlns:a14="http://schemas.microsoft.com/office/drawing/2010/main">
        <mc:Choice Requires="a14">
          <p:sp>
            <p:nvSpPr>
              <p:cNvPr id="9" name="TextBox 8"/>
              <p:cNvSpPr txBox="1"/>
              <p:nvPr/>
            </p:nvSpPr>
            <p:spPr>
              <a:xfrm>
                <a:off x="648155" y="1278294"/>
                <a:ext cx="2733869" cy="1666738"/>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e>
                        </m:d>
                      </m:sup>
                    </m:sSup>
                  </m:oMath>
                </a14:m>
                <a:endParaRPr lang="en-US" b="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14:m>
                  <m:oMath xmlns:m="http://schemas.openxmlformats.org/officeDocument/2006/math">
                    <m:r>
                      <a:rPr lang="el-GR" i="1">
                        <a:latin typeface="Cambria Math" panose="02040503050406030204" pitchFamily="18" charset="0"/>
                      </a:rPr>
                      <m:t>𝜒</m:t>
                    </m:r>
                    <m:r>
                      <a:rPr lang="el-GR" i="1">
                        <a:latin typeface="Cambria Math" panose="02040503050406030204" pitchFamily="18" charset="0"/>
                      </a:rPr>
                      <m:t>= </m:t>
                    </m:r>
                    <m:f>
                      <m:fPr>
                        <m:ctrlPr>
                          <a:rPr lang="el-GR" i="1">
                            <a:latin typeface="Cambria Math" panose="02040503050406030204" pitchFamily="18" charset="0"/>
                          </a:rPr>
                        </m:ctrlPr>
                      </m:fPr>
                      <m:num>
                        <m:r>
                          <a:rPr lang="el-GR"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𝑐𝑜𝑠</m:t>
                        </m:r>
                        <m:sSup>
                          <m:sSupPr>
                            <m:ctrlPr>
                              <a:rPr lang="el-GR" i="1">
                                <a:latin typeface="Cambria Math" panose="02040503050406030204" pitchFamily="18" charset="0"/>
                              </a:rPr>
                            </m:ctrlPr>
                          </m:sSupPr>
                          <m:e>
                            <m:r>
                              <a:rPr lang="el-GR" i="1">
                                <a:latin typeface="Cambria Math" panose="02040503050406030204" pitchFamily="18" charset="0"/>
                              </a:rPr>
                              <m:t>𝜃</m:t>
                            </m:r>
                          </m:e>
                          <m:sup>
                            <m:r>
                              <a:rPr lang="el-GR" i="1">
                                <a:latin typeface="Cambria Math" panose="02040503050406030204" pitchFamily="18" charset="0"/>
                              </a:rPr>
                              <m:t>∗</m:t>
                            </m:r>
                          </m:sup>
                        </m:sSup>
                        <m:r>
                          <a:rPr lang="el-GR" i="1">
                            <a:latin typeface="Cambria Math" panose="02040503050406030204" pitchFamily="18" charset="0"/>
                          </a:rPr>
                          <m:t>|</m:t>
                        </m:r>
                      </m:num>
                      <m:den>
                        <m:r>
                          <a:rPr lang="el-GR" i="1">
                            <a:latin typeface="Cambria Math" panose="02040503050406030204" pitchFamily="18" charset="0"/>
                          </a:rPr>
                          <m:t>1−|</m:t>
                        </m:r>
                        <m:r>
                          <a:rPr lang="en-US" i="1">
                            <a:latin typeface="Cambria Math" panose="02040503050406030204" pitchFamily="18" charset="0"/>
                          </a:rPr>
                          <m:t>𝑐𝑜𝑠</m:t>
                        </m:r>
                        <m:sSup>
                          <m:sSupPr>
                            <m:ctrlPr>
                              <a:rPr lang="el-GR" i="1">
                                <a:latin typeface="Cambria Math" panose="02040503050406030204" pitchFamily="18" charset="0"/>
                              </a:rPr>
                            </m:ctrlPr>
                          </m:sSupPr>
                          <m:e>
                            <m:r>
                              <a:rPr lang="el-GR" i="1">
                                <a:latin typeface="Cambria Math" panose="02040503050406030204" pitchFamily="18" charset="0"/>
                              </a:rPr>
                              <m:t>𝜃</m:t>
                            </m:r>
                          </m:e>
                          <m:sup>
                            <m:r>
                              <a:rPr lang="el-GR" i="1">
                                <a:latin typeface="Cambria Math" panose="02040503050406030204" pitchFamily="18" charset="0"/>
                              </a:rPr>
                              <m:t>∗</m:t>
                            </m:r>
                          </m:sup>
                        </m:sSup>
                        <m:r>
                          <a:rPr lang="el-GR" i="1">
                            <a:latin typeface="Cambria Math" panose="02040503050406030204" pitchFamily="18" charset="0"/>
                          </a:rPr>
                          <m:t>|</m:t>
                        </m:r>
                      </m:den>
                    </m:f>
                  </m:oMath>
                </a14:m>
                <a:endParaRPr lang="en-US" dirty="0"/>
              </a:p>
              <a:p>
                <a:endParaRPr lang="en-US" dirty="0"/>
              </a:p>
              <a:p>
                <a:pPr marL="285750" indent="-285750">
                  <a:buFont typeface="Arial" panose="020B0604020202020204" pitchFamily="34" charset="0"/>
                  <a:buChar char="•"/>
                </a:pPr>
                <a:endParaRPr lang="en-GB" dirty="0"/>
              </a:p>
            </p:txBody>
          </p:sp>
        </mc:Choice>
        <mc:Fallback xmlns="">
          <p:sp>
            <p:nvSpPr>
              <p:cNvPr id="9" name="TextBox 8"/>
              <p:cNvSpPr txBox="1">
                <a:spLocks noRot="1" noChangeAspect="1" noMove="1" noResize="1" noEditPoints="1" noAdjustHandles="1" noChangeArrowheads="1" noChangeShapeType="1" noTextEdit="1"/>
              </p:cNvSpPr>
              <p:nvPr/>
            </p:nvSpPr>
            <p:spPr>
              <a:xfrm>
                <a:off x="648155" y="1278294"/>
                <a:ext cx="2733869" cy="1666738"/>
              </a:xfrm>
              <a:prstGeom prst="rect">
                <a:avLst/>
              </a:prstGeom>
              <a:blipFill>
                <a:blip r:embed="rId3"/>
                <a:stretch>
                  <a:fillRect l="-1336"/>
                </a:stretch>
              </a:blipFill>
            </p:spPr>
            <p:txBody>
              <a:bodyPr/>
              <a:lstStyle/>
              <a:p>
                <a:r>
                  <a:rPr lang="en-GB">
                    <a:noFill/>
                  </a:rPr>
                  <a:t> </a:t>
                </a:r>
              </a:p>
            </p:txBody>
          </p:sp>
        </mc:Fallback>
      </mc:AlternateContent>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8627" y="527952"/>
            <a:ext cx="8553450" cy="5457825"/>
          </a:xfrm>
          <a:prstGeom prst="rect">
            <a:avLst/>
          </a:prstGeom>
        </p:spPr>
      </p:pic>
    </p:spTree>
    <p:extLst>
      <p:ext uri="{BB962C8B-B14F-4D97-AF65-F5344CB8AC3E}">
        <p14:creationId xmlns:p14="http://schemas.microsoft.com/office/powerpoint/2010/main" val="3333131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5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14</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US" u="sng" dirty="0"/>
              <a:t>QCD Measurement vs Search</a:t>
            </a:r>
            <a:endParaRPr lang="en-GB" u="sng" dirty="0"/>
          </a:p>
        </p:txBody>
      </p:sp>
      <p:sp>
        <p:nvSpPr>
          <p:cNvPr id="7" name="TextBox 6"/>
          <p:cNvSpPr txBox="1"/>
          <p:nvPr/>
        </p:nvSpPr>
        <p:spPr>
          <a:xfrm>
            <a:off x="475861" y="690465"/>
            <a:ext cx="9013372"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In exotica searches, an |</a:t>
            </a:r>
            <a:r>
              <a:rPr lang="en-US" sz="1400" dirty="0" err="1"/>
              <a:t>y</a:t>
            </a:r>
            <a:r>
              <a:rPr lang="en-US" sz="1400" baseline="-25000" dirty="0" err="1"/>
              <a:t>Boost</a:t>
            </a:r>
            <a:r>
              <a:rPr lang="en-US" sz="1400" dirty="0"/>
              <a:t>|&lt;1.19 cut is applied</a:t>
            </a:r>
          </a:p>
          <a:p>
            <a:pPr marL="285750" indent="-285750">
              <a:buFont typeface="Arial" panose="020B0604020202020204" pitchFamily="34" charset="0"/>
              <a:buChar char="•"/>
            </a:pPr>
            <a:r>
              <a:rPr lang="en-US" sz="1400" dirty="0"/>
              <a:t>Are there any differences when we don’t </a:t>
            </a:r>
            <a:r>
              <a:rPr lang="en-US" sz="1400" dirty="0" err="1"/>
              <a:t>aply</a:t>
            </a:r>
            <a:r>
              <a:rPr lang="en-US" sz="1400" dirty="0"/>
              <a:t> the cut?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76198"/>
            <a:ext cx="6094413" cy="452074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4413" y="1376198"/>
            <a:ext cx="6097587" cy="4520749"/>
          </a:xfrm>
          <a:prstGeom prst="rect">
            <a:avLst/>
          </a:prstGeom>
        </p:spPr>
      </p:pic>
      <p:sp>
        <p:nvSpPr>
          <p:cNvPr id="11" name="Rectangle 10"/>
          <p:cNvSpPr/>
          <p:nvPr/>
        </p:nvSpPr>
        <p:spPr>
          <a:xfrm>
            <a:off x="3974842" y="1504461"/>
            <a:ext cx="2169673" cy="919133"/>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p:nvSpPr>
        <p:spPr>
          <a:xfrm>
            <a:off x="9900458" y="1504460"/>
            <a:ext cx="1819469" cy="919133"/>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4" name="Straight Connector 13"/>
          <p:cNvCxnSpPr/>
          <p:nvPr/>
        </p:nvCxnSpPr>
        <p:spPr>
          <a:xfrm>
            <a:off x="4152122" y="1707502"/>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59897" y="2111829"/>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0080171" y="1695062"/>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087946" y="2099389"/>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699441" y="1556562"/>
            <a:ext cx="1122445" cy="246221"/>
          </a:xfrm>
          <a:prstGeom prst="rect">
            <a:avLst/>
          </a:prstGeom>
          <a:noFill/>
        </p:spPr>
        <p:txBody>
          <a:bodyPr wrap="square" rtlCol="0">
            <a:spAutoFit/>
          </a:bodyPr>
          <a:lstStyle/>
          <a:p>
            <a:r>
              <a:rPr lang="el-GR" sz="1000" dirty="0"/>
              <a:t>χ </a:t>
            </a:r>
            <a:r>
              <a:rPr lang="en-GB" sz="1000" dirty="0"/>
              <a:t>With boost cut </a:t>
            </a:r>
          </a:p>
        </p:txBody>
      </p:sp>
      <p:sp>
        <p:nvSpPr>
          <p:cNvPr id="19" name="TextBox 18"/>
          <p:cNvSpPr txBox="1"/>
          <p:nvPr/>
        </p:nvSpPr>
        <p:spPr>
          <a:xfrm>
            <a:off x="4729065" y="1549888"/>
            <a:ext cx="1365348" cy="246221"/>
          </a:xfrm>
          <a:prstGeom prst="rect">
            <a:avLst/>
          </a:prstGeom>
          <a:noFill/>
        </p:spPr>
        <p:txBody>
          <a:bodyPr wrap="square" rtlCol="0">
            <a:spAutoFit/>
          </a:bodyPr>
          <a:lstStyle/>
          <a:p>
            <a:r>
              <a:rPr lang="en-GB" sz="1000" dirty="0"/>
              <a:t>|cos</a:t>
            </a:r>
            <a:r>
              <a:rPr lang="el-GR" sz="1000" dirty="0"/>
              <a:t>θ</a:t>
            </a:r>
            <a:r>
              <a:rPr lang="en-US" sz="1000" dirty="0"/>
              <a:t>|</a:t>
            </a:r>
            <a:r>
              <a:rPr lang="el-GR" sz="1000" dirty="0"/>
              <a:t> </a:t>
            </a:r>
            <a:r>
              <a:rPr lang="en-GB" sz="1000" dirty="0"/>
              <a:t>With boost cut</a:t>
            </a:r>
          </a:p>
        </p:txBody>
      </p:sp>
      <p:sp>
        <p:nvSpPr>
          <p:cNvPr id="20" name="TextBox 19"/>
          <p:cNvSpPr txBox="1"/>
          <p:nvPr/>
        </p:nvSpPr>
        <p:spPr>
          <a:xfrm>
            <a:off x="4729065" y="1964026"/>
            <a:ext cx="1195874" cy="246221"/>
          </a:xfrm>
          <a:prstGeom prst="rect">
            <a:avLst/>
          </a:prstGeom>
          <a:noFill/>
        </p:spPr>
        <p:txBody>
          <a:bodyPr wrap="square" rtlCol="0">
            <a:spAutoFit/>
          </a:bodyPr>
          <a:lstStyle/>
          <a:p>
            <a:r>
              <a:rPr lang="en-GB" sz="1000" dirty="0"/>
              <a:t>|cos</a:t>
            </a:r>
            <a:r>
              <a:rPr lang="el-GR" sz="1000" dirty="0"/>
              <a:t>θ</a:t>
            </a:r>
            <a:r>
              <a:rPr lang="en-US" sz="1000" dirty="0"/>
              <a:t>|</a:t>
            </a:r>
            <a:endParaRPr lang="en-GB" sz="1000" dirty="0"/>
          </a:p>
        </p:txBody>
      </p:sp>
      <p:sp>
        <p:nvSpPr>
          <p:cNvPr id="21" name="TextBox 20"/>
          <p:cNvSpPr txBox="1"/>
          <p:nvPr/>
        </p:nvSpPr>
        <p:spPr>
          <a:xfrm>
            <a:off x="10693527" y="1964026"/>
            <a:ext cx="1195874" cy="246221"/>
          </a:xfrm>
          <a:prstGeom prst="rect">
            <a:avLst/>
          </a:prstGeom>
          <a:noFill/>
        </p:spPr>
        <p:txBody>
          <a:bodyPr wrap="square" rtlCol="0">
            <a:spAutoFit/>
          </a:bodyPr>
          <a:lstStyle/>
          <a:p>
            <a:r>
              <a:rPr lang="el-GR" sz="1000" dirty="0"/>
              <a:t>χ</a:t>
            </a:r>
            <a:endParaRPr lang="en-GB" sz="1000" dirty="0"/>
          </a:p>
        </p:txBody>
      </p:sp>
    </p:spTree>
    <p:extLst>
      <p:ext uri="{BB962C8B-B14F-4D97-AF65-F5344CB8AC3E}">
        <p14:creationId xmlns:p14="http://schemas.microsoft.com/office/powerpoint/2010/main" val="741620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5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15</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US" u="sng" dirty="0" smtClean="0"/>
              <a:t>QCD Background MC closure tests</a:t>
            </a:r>
            <a:endParaRPr lang="en-GB" u="sng"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5487" y="1297246"/>
            <a:ext cx="5856514" cy="477698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071" y="1297245"/>
            <a:ext cx="6169415" cy="4776983"/>
          </a:xfrm>
          <a:prstGeom prst="rect">
            <a:avLst/>
          </a:prstGeom>
        </p:spPr>
      </p:pic>
      <p:sp>
        <p:nvSpPr>
          <p:cNvPr id="22" name="TextBox 21"/>
          <p:cNvSpPr txBox="1"/>
          <p:nvPr/>
        </p:nvSpPr>
        <p:spPr>
          <a:xfrm>
            <a:off x="419878" y="699796"/>
            <a:ext cx="9918440"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Closure test for QCD samples in Control Region (SR but </a:t>
            </a:r>
            <a:r>
              <a:rPr lang="en-US" sz="1600" dirty="0" err="1" smtClean="0"/>
              <a:t>btagging</a:t>
            </a:r>
            <a:r>
              <a:rPr lang="en-US" sz="1600" dirty="0" smtClean="0"/>
              <a:t> is reverted (</a:t>
            </a:r>
            <a:r>
              <a:rPr lang="en-US" sz="1600" dirty="0" err="1" smtClean="0"/>
              <a:t>btag</a:t>
            </a:r>
            <a:r>
              <a:rPr lang="en-US" sz="1600" dirty="0" smtClean="0"/>
              <a:t>==0))</a:t>
            </a:r>
            <a:endParaRPr lang="en-GB" sz="1600" dirty="0"/>
          </a:p>
        </p:txBody>
      </p:sp>
      <p:sp>
        <p:nvSpPr>
          <p:cNvPr id="23" name="Rectangle 22"/>
          <p:cNvSpPr/>
          <p:nvPr/>
        </p:nvSpPr>
        <p:spPr>
          <a:xfrm>
            <a:off x="4012166" y="1597769"/>
            <a:ext cx="2331095" cy="919133"/>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4" name="Straight Connector 23"/>
          <p:cNvCxnSpPr/>
          <p:nvPr/>
        </p:nvCxnSpPr>
        <p:spPr>
          <a:xfrm>
            <a:off x="4189446" y="1800810"/>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197221" y="2205137"/>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66388" y="1671189"/>
            <a:ext cx="1447799" cy="246221"/>
          </a:xfrm>
          <a:prstGeom prst="rect">
            <a:avLst/>
          </a:prstGeom>
          <a:noFill/>
        </p:spPr>
        <p:txBody>
          <a:bodyPr wrap="square" rtlCol="0">
            <a:spAutoFit/>
          </a:bodyPr>
          <a:lstStyle/>
          <a:p>
            <a:r>
              <a:rPr lang="en-US" sz="1000" dirty="0" smtClean="0"/>
              <a:t>Control Region (0-btag)</a:t>
            </a:r>
            <a:endParaRPr lang="en-GB" sz="1000" dirty="0"/>
          </a:p>
        </p:txBody>
      </p:sp>
      <p:sp>
        <p:nvSpPr>
          <p:cNvPr id="27" name="TextBox 26"/>
          <p:cNvSpPr txBox="1"/>
          <p:nvPr/>
        </p:nvSpPr>
        <p:spPr>
          <a:xfrm>
            <a:off x="4766389" y="2057334"/>
            <a:ext cx="1447798" cy="246221"/>
          </a:xfrm>
          <a:prstGeom prst="rect">
            <a:avLst/>
          </a:prstGeom>
          <a:noFill/>
        </p:spPr>
        <p:txBody>
          <a:bodyPr wrap="square" rtlCol="0">
            <a:spAutoFit/>
          </a:bodyPr>
          <a:lstStyle/>
          <a:p>
            <a:r>
              <a:rPr lang="en-US" sz="1000" dirty="0" smtClean="0"/>
              <a:t>Signal Region (2-btag) </a:t>
            </a:r>
            <a:endParaRPr lang="en-GB" sz="1000" dirty="0"/>
          </a:p>
        </p:txBody>
      </p:sp>
      <p:sp>
        <p:nvSpPr>
          <p:cNvPr id="28" name="Rectangle 27"/>
          <p:cNvSpPr/>
          <p:nvPr/>
        </p:nvSpPr>
        <p:spPr>
          <a:xfrm>
            <a:off x="9706949" y="1597769"/>
            <a:ext cx="2169673" cy="919133"/>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9" name="Straight Connector 28"/>
          <p:cNvCxnSpPr/>
          <p:nvPr/>
        </p:nvCxnSpPr>
        <p:spPr>
          <a:xfrm>
            <a:off x="9884229" y="1800810"/>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9892004" y="2205137"/>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0461172" y="1643196"/>
            <a:ext cx="1415450" cy="246221"/>
          </a:xfrm>
          <a:prstGeom prst="rect">
            <a:avLst/>
          </a:prstGeom>
          <a:noFill/>
        </p:spPr>
        <p:txBody>
          <a:bodyPr wrap="square" rtlCol="0">
            <a:spAutoFit/>
          </a:bodyPr>
          <a:lstStyle/>
          <a:p>
            <a:r>
              <a:rPr lang="en-US" sz="1000" dirty="0"/>
              <a:t>Control Region (0-btag)</a:t>
            </a:r>
            <a:endParaRPr lang="en-GB" sz="1000" dirty="0"/>
          </a:p>
        </p:txBody>
      </p:sp>
      <p:sp>
        <p:nvSpPr>
          <p:cNvPr id="32" name="TextBox 31"/>
          <p:cNvSpPr txBox="1"/>
          <p:nvPr/>
        </p:nvSpPr>
        <p:spPr>
          <a:xfrm>
            <a:off x="10461172" y="2057334"/>
            <a:ext cx="1365348" cy="246221"/>
          </a:xfrm>
          <a:prstGeom prst="rect">
            <a:avLst/>
          </a:prstGeom>
          <a:noFill/>
        </p:spPr>
        <p:txBody>
          <a:bodyPr wrap="square" rtlCol="0">
            <a:spAutoFit/>
          </a:bodyPr>
          <a:lstStyle/>
          <a:p>
            <a:r>
              <a:rPr lang="en-US" sz="1000" dirty="0"/>
              <a:t>Signal Region (2-btag) </a:t>
            </a:r>
            <a:endParaRPr lang="en-GB" sz="1000" dirty="0"/>
          </a:p>
        </p:txBody>
      </p:sp>
    </p:spTree>
    <p:extLst>
      <p:ext uri="{BB962C8B-B14F-4D97-AF65-F5344CB8AC3E}">
        <p14:creationId xmlns:p14="http://schemas.microsoft.com/office/powerpoint/2010/main" val="4249468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5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16</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US" u="sng" dirty="0" smtClean="0"/>
              <a:t>Control Region Contamination</a:t>
            </a:r>
            <a:endParaRPr lang="en-GB" u="sng" dirty="0"/>
          </a:p>
        </p:txBody>
      </p:sp>
      <p:sp>
        <p:nvSpPr>
          <p:cNvPr id="22" name="TextBox 21"/>
          <p:cNvSpPr txBox="1"/>
          <p:nvPr/>
        </p:nvSpPr>
        <p:spPr>
          <a:xfrm>
            <a:off x="419878" y="699796"/>
            <a:ext cx="9918440"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Expected yield from MC samples and TT sample in the CR </a:t>
            </a:r>
            <a:endParaRPr lang="en-GB" sz="1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6894" y="1038350"/>
            <a:ext cx="5651183" cy="491103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302" y="1038350"/>
            <a:ext cx="5651183" cy="4911037"/>
          </a:xfrm>
          <a:prstGeom prst="rect">
            <a:avLst/>
          </a:prstGeom>
        </p:spPr>
      </p:pic>
      <p:sp>
        <p:nvSpPr>
          <p:cNvPr id="10" name="Rectangle 9"/>
          <p:cNvSpPr/>
          <p:nvPr/>
        </p:nvSpPr>
        <p:spPr>
          <a:xfrm>
            <a:off x="7361853" y="1038350"/>
            <a:ext cx="3638939" cy="363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74396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7C362-8B6B-44E6-96A6-D3578FE67DFA}" type="datetime3">
              <a:rPr lang="en-US" smtClean="0"/>
              <a:t>5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mc:AlternateContent xmlns:mc="http://schemas.openxmlformats.org/markup-compatibility/2006" xmlns:a14="http://schemas.microsoft.com/office/drawing/2010/main">
        <mc:Choice Requires="a14">
          <p:sp>
            <p:nvSpPr>
              <p:cNvPr id="4" name="TextBox 3"/>
              <p:cNvSpPr txBox="1"/>
              <p:nvPr/>
            </p:nvSpPr>
            <p:spPr>
              <a:xfrm>
                <a:off x="346842" y="717331"/>
                <a:ext cx="11633664" cy="702910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We employ the </a:t>
                </a:r>
                <a:r>
                  <a:rPr lang="en-US" sz="1600" dirty="0" err="1"/>
                  <a:t>dijet</a:t>
                </a:r>
                <a:r>
                  <a:rPr lang="en-US" sz="1600" dirty="0"/>
                  <a:t> angular variable </a:t>
                </a:r>
                <a:r>
                  <a:rPr lang="el-GR" sz="1600" dirty="0"/>
                  <a:t>χ </a:t>
                </a:r>
                <a:r>
                  <a:rPr lang="en-US" sz="1600" dirty="0"/>
                  <a:t>from the </a:t>
                </a:r>
                <a:r>
                  <a:rPr lang="en-US" sz="1600" dirty="0" err="1"/>
                  <a:t>rapidities</a:t>
                </a:r>
                <a:r>
                  <a:rPr lang="en-US" sz="1600" dirty="0"/>
                  <a:t> of the two leading jets</a:t>
                </a:r>
              </a:p>
              <a:p>
                <a:pPr marL="285750" indent="-285750">
                  <a:buFont typeface="Arial" panose="020B0604020202020204" pitchFamily="34" charset="0"/>
                  <a:buChar char="•"/>
                </a:pPr>
                <a:r>
                  <a:rPr lang="en-US" sz="1600" dirty="0"/>
                  <a:t>Why </a:t>
                </a:r>
                <a:r>
                  <a:rPr lang="el-GR" sz="1600" dirty="0"/>
                  <a:t>χ</a:t>
                </a:r>
                <a:r>
                  <a:rPr lang="en-US" sz="1600" dirty="0"/>
                  <a:t>?</a:t>
                </a:r>
              </a:p>
              <a:p>
                <a:pPr marL="742950" lvl="1" indent="-285750">
                  <a:buFont typeface="Arial" panose="020B0604020202020204" pitchFamily="34" charset="0"/>
                  <a:buChar char="•"/>
                </a:pPr>
                <a:r>
                  <a:rPr lang="en-US" sz="1600" dirty="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measure the variable </a:t>
                </a:r>
                <a:r>
                  <a:rPr lang="el-GR" sz="1600" dirty="0"/>
                  <a:t>χ </a:t>
                </a:r>
                <a:r>
                  <a:rPr lang="en-US" sz="1600" dirty="0"/>
                  <a:t>in two ways </a:t>
                </a:r>
              </a:p>
              <a:p>
                <a:pPr lvl="1"/>
                <a:endParaRPr lang="en-US" sz="1600" dirty="0"/>
              </a:p>
              <a:p>
                <a:pPr lvl="1"/>
                <a:r>
                  <a:rPr lang="en-US" sz="1600" dirty="0"/>
                  <a:t>1. By measuring the difference of the </a:t>
                </a:r>
                <a:r>
                  <a:rPr lang="en-US" sz="1600" dirty="0" err="1"/>
                  <a:t>rapidities</a:t>
                </a:r>
                <a:r>
                  <a:rPr lang="en-US" sz="1600" dirty="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a:p>
              <a:p>
                <a:pPr lvl="1"/>
                <a:endParaRPr lang="en-US" sz="1600" dirty="0"/>
              </a:p>
              <a:p>
                <a:pPr lvl="1"/>
                <a:r>
                  <a:rPr lang="el-GR" sz="1600" dirty="0"/>
                  <a:t>Χ </a:t>
                </a:r>
                <a:r>
                  <a:rPr lang="en-US" sz="1600" dirty="0"/>
                  <a:t>is defined as </a:t>
                </a:r>
                <a14:m>
                  <m:oMath xmlns:m="http://schemas.openxmlformats.org/officeDocument/2006/math">
                    <m:r>
                      <a:rPr lang="el-GR" sz="1600" b="0" i="1" smtClean="0">
                        <a:solidFill>
                          <a:srgbClr val="FF0000"/>
                        </a:solidFill>
                        <a:latin typeface="Cambria Math" panose="02040503050406030204" pitchFamily="18" charset="0"/>
                      </a:rPr>
                      <m:t>𝜒</m:t>
                    </m:r>
                    <m:r>
                      <a:rPr lang="el-GR"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|2</m:t>
                            </m:r>
                            <m:r>
                              <a:rPr lang="en-US" sz="1600" b="0" i="1" smtClean="0">
                                <a:solidFill>
                                  <a:srgbClr val="FF0000"/>
                                </a:solidFill>
                                <a:latin typeface="Cambria Math" panose="02040503050406030204" pitchFamily="18" charset="0"/>
                              </a:rPr>
                              <m:t>𝑦</m:t>
                            </m:r>
                          </m:e>
                          <m: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sup>
                    </m:sSup>
                  </m:oMath>
                </a14:m>
                <a:r>
                  <a:rPr lang="en-US" sz="1600" dirty="0"/>
                  <a:t> (1) and can be measured by creating the </a:t>
                </a:r>
                <a:r>
                  <a:rPr lang="en-US" sz="1600" dirty="0" err="1"/>
                  <a:t>TLorentzVector</a:t>
                </a:r>
                <a:r>
                  <a:rPr lang="en-US" sz="1600" dirty="0"/>
                  <a:t>, boost it to the ZMF and find the rapidity difference of the two leading jets</a:t>
                </a:r>
              </a:p>
              <a:p>
                <a:pPr lvl="1"/>
                <a:endParaRPr lang="en-US" sz="1600" dirty="0"/>
              </a:p>
              <a:p>
                <a:pPr lvl="1"/>
                <a:r>
                  <a:rPr lang="en-US" sz="1600" dirty="0"/>
                  <a:t>We also define </a:t>
                </a:r>
                <a:r>
                  <a:rPr lang="en-US" sz="1600" dirty="0" err="1"/>
                  <a:t>y</a:t>
                </a:r>
                <a:r>
                  <a:rPr lang="en-US" sz="1600" baseline="-25000" dirty="0" err="1"/>
                  <a:t>Boost</a:t>
                </a:r>
                <a:r>
                  <a:rPr lang="en-US" sz="1600" dirty="0"/>
                  <a:t> = </a:t>
                </a:r>
                <a:r>
                  <a:rPr lang="en-US" sz="1600" dirty="0" smtClean="0"/>
                  <a:t>0.5(y</a:t>
                </a:r>
                <a:r>
                  <a:rPr lang="en-US" sz="1600" baseline="-25000" dirty="0" smtClean="0"/>
                  <a:t>1</a:t>
                </a:r>
                <a:r>
                  <a:rPr lang="en-US" sz="1600" dirty="0" smtClean="0"/>
                  <a:t> </a:t>
                </a:r>
                <a:r>
                  <a:rPr lang="en-US" sz="1600" dirty="0"/>
                  <a:t>+ y</a:t>
                </a:r>
                <a:r>
                  <a:rPr lang="en-US" sz="1600" baseline="-25000" dirty="0"/>
                  <a:t>2</a:t>
                </a:r>
                <a:r>
                  <a:rPr lang="en-US" sz="1600" dirty="0"/>
                  <a:t>) which specifies the longitudinal boost by which the </a:t>
                </a:r>
                <a:r>
                  <a:rPr lang="en-US" sz="1600" dirty="0" err="1"/>
                  <a:t>dijet</a:t>
                </a:r>
                <a:r>
                  <a:rPr lang="en-US" sz="1600" dirty="0"/>
                  <a:t> CM frame is boosted with respect to the detector frame</a:t>
                </a:r>
              </a:p>
              <a:p>
                <a:pPr lvl="1"/>
                <a:endParaRPr lang="en-US" sz="1600" dirty="0"/>
              </a:p>
              <a:p>
                <a:pPr lvl="1"/>
                <a:r>
                  <a:rPr lang="en-US" sz="1600" dirty="0"/>
                  <a:t>2. 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a:p>
              <a:p>
                <a:pPr lvl="1"/>
                <a:r>
                  <a:rPr lang="en-US" sz="1600" dirty="0"/>
                  <a:t>	</a:t>
                </a:r>
              </a:p>
              <a:p>
                <a:pPr lvl="1"/>
                <a:endParaRPr lang="en-US" sz="1600" dirty="0"/>
              </a:p>
              <a:p>
                <a:pPr lvl="1"/>
                <a:endParaRPr lang="en-US" sz="1600" dirty="0"/>
              </a:p>
              <a:p>
                <a:pPr lvl="1"/>
                <a:endParaRPr lang="en-US" sz="1600" dirty="0"/>
              </a:p>
              <a:p>
                <a:pPr marL="800100" lvl="1" indent="-342900">
                  <a:buFont typeface="+mj-lt"/>
                  <a:buAutoNum type="arabicPeriod"/>
                </a:pPr>
                <a:endParaRPr lang="en-US" sz="1600" dirty="0"/>
              </a:p>
              <a:p>
                <a:pPr marL="285750" indent="-285750">
                  <a:buFont typeface="Arial" panose="020B0604020202020204" pitchFamily="34" charset="0"/>
                  <a:buChar char="•"/>
                </a:pPr>
                <a:endParaRPr lang="en-GB" sz="1600" dirty="0"/>
              </a:p>
            </p:txBody>
          </p:sp>
        </mc:Choice>
        <mc:Fallback xmlns="">
          <p:sp>
            <p:nvSpPr>
              <p:cNvPr id="4" name="TextBox 3"/>
              <p:cNvSpPr txBox="1">
                <a:spLocks noRot="1" noChangeAspect="1" noMove="1" noResize="1" noEditPoints="1" noAdjustHandles="1" noChangeArrowheads="1" noChangeShapeType="1" noTextEdit="1"/>
              </p:cNvSpPr>
              <p:nvPr/>
            </p:nvSpPr>
            <p:spPr>
              <a:xfrm>
                <a:off x="346842" y="717331"/>
                <a:ext cx="11633664" cy="7029104"/>
              </a:xfrm>
              <a:prstGeom prst="rect">
                <a:avLst/>
              </a:prstGeom>
              <a:blipFill>
                <a:blip r:embed="rId3"/>
                <a:stretch>
                  <a:fillRect l="-210" t="-260"/>
                </a:stretch>
              </a:blipFill>
            </p:spPr>
            <p:txBody>
              <a:bodyPr/>
              <a:lstStyle/>
              <a:p>
                <a:r>
                  <a:rPr lang="en-GB">
                    <a:noFill/>
                  </a:rPr>
                  <a:t> </a:t>
                </a:r>
              </a:p>
            </p:txBody>
          </p:sp>
        </mc:Fallback>
      </mc:AlternateContent>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Variables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2</a:t>
            </a:fld>
            <a:endParaRPr lang="en-US"/>
          </a:p>
        </p:txBody>
      </p:sp>
    </p:spTree>
    <p:extLst>
      <p:ext uri="{BB962C8B-B14F-4D97-AF65-F5344CB8AC3E}">
        <p14:creationId xmlns:p14="http://schemas.microsoft.com/office/powerpoint/2010/main" val="2564436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5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4" name="TextBox 3"/>
          <p:cNvSpPr txBox="1"/>
          <p:nvPr/>
        </p:nvSpPr>
        <p:spPr>
          <a:xfrm>
            <a:off x="346842" y="717331"/>
            <a:ext cx="11633664" cy="6247864"/>
          </a:xfrm>
          <a:prstGeom prst="rect">
            <a:avLst/>
          </a:prstGeom>
          <a:noFill/>
        </p:spPr>
        <p:txBody>
          <a:bodyPr wrap="square" rtlCol="0">
            <a:spAutoFit/>
          </a:bodyPr>
          <a:lstStyle/>
          <a:p>
            <a:pPr marL="285750" indent="-285750">
              <a:buFont typeface="Arial" panose="020B0604020202020204" pitchFamily="34" charset="0"/>
              <a:buChar char="•"/>
            </a:pPr>
            <a:r>
              <a:rPr lang="en-US" sz="1600" dirty="0"/>
              <a:t>Selection:</a:t>
            </a:r>
          </a:p>
          <a:p>
            <a:pPr marL="742950" lvl="1" indent="-285750">
              <a:buFont typeface="Arial" panose="020B0604020202020204" pitchFamily="34" charset="0"/>
              <a:buChar char="•"/>
            </a:pPr>
            <a:r>
              <a:rPr lang="en-US" sz="1600" dirty="0"/>
              <a:t>Parton: </a:t>
            </a:r>
            <a:r>
              <a:rPr lang="it-IT" sz="1600" dirty="0"/>
              <a:t>partonPt &gt; </a:t>
            </a:r>
            <a:r>
              <a:rPr lang="el-GR" sz="1600" dirty="0">
                <a:solidFill>
                  <a:srgbClr val="FF0000"/>
                </a:solidFill>
              </a:rPr>
              <a:t>500*</a:t>
            </a:r>
            <a:r>
              <a:rPr lang="it-IT" sz="1600" dirty="0"/>
              <a:t>, |partonEta|&lt; 2.4,  mTTbarParton &gt; 1000</a:t>
            </a:r>
          </a:p>
          <a:p>
            <a:pPr marL="742950" lvl="1" indent="-285750">
              <a:buFont typeface="Arial" panose="020B0604020202020204" pitchFamily="34" charset="0"/>
              <a:buChar char="•"/>
            </a:pPr>
            <a:r>
              <a:rPr lang="it-IT" sz="1600" dirty="0"/>
              <a:t>Reco: jetPt&gt;</a:t>
            </a:r>
            <a:r>
              <a:rPr lang="el-GR" sz="1600" dirty="0">
                <a:solidFill>
                  <a:srgbClr val="FF0000"/>
                </a:solidFill>
              </a:rPr>
              <a:t>500</a:t>
            </a:r>
            <a:r>
              <a:rPr lang="it-IT" sz="1600" dirty="0"/>
              <a:t>, |jetEta| &lt; 2.4, nLeptons ==0</a:t>
            </a:r>
          </a:p>
          <a:p>
            <a:pPr marL="742950" lvl="1" indent="-285750">
              <a:buFont typeface="Arial" panose="020B0604020202020204" pitchFamily="34" charset="0"/>
              <a:buChar char="•"/>
            </a:pPr>
            <a:r>
              <a:rPr lang="it-IT" sz="1600" dirty="0"/>
              <a:t>Btagging Medium working point</a:t>
            </a:r>
          </a:p>
          <a:p>
            <a:pPr marL="742950" lvl="1" indent="-285750">
              <a:buFont typeface="Arial" panose="020B0604020202020204" pitchFamily="34" charset="0"/>
              <a:buChar char="•"/>
            </a:pPr>
            <a:r>
              <a:rPr lang="it-IT" sz="1600" dirty="0"/>
              <a:t>Top tagger mva &gt; 0.3</a:t>
            </a:r>
          </a:p>
          <a:p>
            <a:pPr marL="742950" lvl="1" indent="-285750">
              <a:buFont typeface="Arial" panose="020B0604020202020204" pitchFamily="34" charset="0"/>
              <a:buChar char="•"/>
            </a:pPr>
            <a:r>
              <a:rPr lang="it-IT" sz="1600" dirty="0"/>
              <a:t>Jet mass soft Drop (120, 220)GeV</a:t>
            </a:r>
          </a:p>
          <a:p>
            <a:pPr marL="742950" lvl="1" indent="-285750">
              <a:buFont typeface="Arial" panose="020B0604020202020204" pitchFamily="34" charset="0"/>
              <a:buChar char="•"/>
            </a:pPr>
            <a:r>
              <a:rPr lang="it-IT" sz="1600" dirty="0"/>
              <a:t>Jets are matched</a:t>
            </a:r>
            <a:endParaRPr lang="en-US" sz="1600" dirty="0"/>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Response matrix of </a:t>
            </a:r>
            <a:r>
              <a:rPr lang="el-GR" sz="1600" dirty="0"/>
              <a:t>χ</a:t>
            </a:r>
            <a:r>
              <a:rPr lang="en-US" sz="1600" baseline="-25000" dirty="0" err="1"/>
              <a:t>reco</a:t>
            </a:r>
            <a:r>
              <a:rPr lang="en-US" sz="1600" dirty="0"/>
              <a:t>, </a:t>
            </a:r>
            <a:r>
              <a:rPr lang="el-GR" sz="1600" dirty="0"/>
              <a:t>χ</a:t>
            </a:r>
            <a:r>
              <a:rPr lang="en-US" sz="1600" baseline="-25000" dirty="0" err="1"/>
              <a:t>parton</a:t>
            </a:r>
            <a:r>
              <a:rPr lang="en-US" sz="1600" dirty="0"/>
              <a:t> with {1,2,3,4,5,6,8,10,13,16} as variable binning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same binning is then used to find the response matrices in different mass (</a:t>
            </a:r>
            <a:r>
              <a:rPr lang="en-US" sz="1600" dirty="0" err="1"/>
              <a:t>mTTbar</a:t>
            </a:r>
            <a:r>
              <a:rPr lang="en-US" sz="1600" dirty="0"/>
              <a:t>) regions</a:t>
            </a:r>
          </a:p>
          <a:p>
            <a:pPr marL="742950" lvl="1" indent="-285750">
              <a:buFont typeface="Arial" panose="020B0604020202020204" pitchFamily="34" charset="0"/>
              <a:buChar char="•"/>
            </a:pPr>
            <a:r>
              <a:rPr lang="en-US" sz="1600" dirty="0"/>
              <a:t>[1000-1600]GeV</a:t>
            </a:r>
          </a:p>
          <a:p>
            <a:pPr marL="742950" lvl="1" indent="-285750">
              <a:buFont typeface="Arial" panose="020B0604020202020204" pitchFamily="34" charset="0"/>
              <a:buChar char="•"/>
            </a:pPr>
            <a:r>
              <a:rPr lang="en-US" sz="1600" dirty="0"/>
              <a:t>[1600-2200]GeV</a:t>
            </a:r>
          </a:p>
          <a:p>
            <a:pPr marL="742950" lvl="1" indent="-285750">
              <a:buFont typeface="Arial" panose="020B0604020202020204" pitchFamily="34" charset="0"/>
              <a:buChar char="•"/>
            </a:pPr>
            <a:r>
              <a:rPr lang="en-US" sz="1600" dirty="0"/>
              <a:t>[2200-3000]GeV</a:t>
            </a:r>
          </a:p>
          <a:p>
            <a:pPr marL="742950" lvl="1" indent="-285750">
              <a:buFont typeface="Arial" panose="020B0604020202020204" pitchFamily="34" charset="0"/>
              <a:buChar char="•"/>
            </a:pPr>
            <a:r>
              <a:rPr lang="en-US" sz="1600" dirty="0"/>
              <a:t>[3000-3600]GeV</a:t>
            </a:r>
          </a:p>
          <a:p>
            <a:pPr marL="742950" lvl="1" indent="-285750">
              <a:buFont typeface="Arial" panose="020B0604020202020204" pitchFamily="34" charset="0"/>
              <a:buChar char="•"/>
            </a:pPr>
            <a:r>
              <a:rPr lang="en-US" sz="1600" dirty="0"/>
              <a:t>[3600-6000]GeV</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Stability, Efficiency for </a:t>
            </a:r>
            <a:r>
              <a:rPr lang="el-GR" sz="1600" dirty="0"/>
              <a:t>χ</a:t>
            </a:r>
            <a:r>
              <a:rPr lang="en-US" sz="1600" dirty="0"/>
              <a:t> distribution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Acceptance and purity for </a:t>
            </a:r>
            <a:r>
              <a:rPr lang="el-GR" sz="1600" dirty="0"/>
              <a:t>χ</a:t>
            </a:r>
          </a:p>
          <a:p>
            <a:pPr marL="285750" indent="-285750">
              <a:buFont typeface="Arial" panose="020B0604020202020204" pitchFamily="34" charset="0"/>
              <a:buChar char="•"/>
            </a:pPr>
            <a:endParaRPr lang="el-GR" sz="1600" dirty="0"/>
          </a:p>
          <a:p>
            <a:r>
              <a:rPr lang="en-US" sz="1600" dirty="0"/>
              <a:t>*By applying the Pt to be more than 500, we get more similar results with ATLAS</a:t>
            </a:r>
          </a:p>
          <a:p>
            <a:pPr lvl="1"/>
            <a:endParaRPr lang="en-US" sz="1600" dirty="0"/>
          </a:p>
          <a:p>
            <a:pPr marL="800100" lvl="1" indent="-342900">
              <a:buFont typeface="+mj-lt"/>
              <a:buAutoNum type="arabicPeriod"/>
            </a:pPr>
            <a:endParaRPr lang="en-US" sz="1600" dirty="0"/>
          </a:p>
          <a:p>
            <a:pPr marL="285750" indent="-285750">
              <a:buFont typeface="Arial" panose="020B0604020202020204" pitchFamily="34" charset="0"/>
              <a:buChar char="•"/>
            </a:pPr>
            <a:endParaRPr lang="en-GB" sz="1600" dirty="0"/>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Matrices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3</a:t>
            </a:fld>
            <a:endParaRPr lang="en-US"/>
          </a:p>
        </p:txBody>
      </p:sp>
    </p:spTree>
    <p:extLst>
      <p:ext uri="{BB962C8B-B14F-4D97-AF65-F5344CB8AC3E}">
        <p14:creationId xmlns:p14="http://schemas.microsoft.com/office/powerpoint/2010/main" val="3081200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5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Matrices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4</a:t>
            </a:fld>
            <a:endParaRPr lang="en-US"/>
          </a:p>
        </p:txBody>
      </p:sp>
      <p:sp>
        <p:nvSpPr>
          <p:cNvPr id="7" name="TextBox 6"/>
          <p:cNvSpPr txBox="1"/>
          <p:nvPr/>
        </p:nvSpPr>
        <p:spPr>
          <a:xfrm>
            <a:off x="500856" y="695618"/>
            <a:ext cx="6767690"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Selection:</a:t>
            </a:r>
          </a:p>
          <a:p>
            <a:pPr marL="742950" lvl="1" indent="-285750">
              <a:buFont typeface="Arial" panose="020B0604020202020204" pitchFamily="34" charset="0"/>
              <a:buChar char="•"/>
            </a:pPr>
            <a:r>
              <a:rPr lang="en-US" sz="1600" dirty="0"/>
              <a:t>Jet </a:t>
            </a:r>
            <a:r>
              <a:rPr lang="en-US" sz="1600" dirty="0" smtClean="0"/>
              <a:t>Matching</a:t>
            </a:r>
          </a:p>
          <a:p>
            <a:pPr marL="742950" lvl="1" indent="-285750">
              <a:buFont typeface="Arial" panose="020B0604020202020204" pitchFamily="34" charset="0"/>
              <a:buChar char="•"/>
            </a:pPr>
            <a:r>
              <a:rPr lang="en-US" sz="1600" dirty="0" smtClean="0"/>
              <a:t>Parton cuts:</a:t>
            </a:r>
          </a:p>
          <a:p>
            <a:pPr marL="1200150" lvl="2" indent="-285750">
              <a:buFont typeface="Arial" panose="020B0604020202020204" pitchFamily="34" charset="0"/>
              <a:buChar char="•"/>
            </a:pPr>
            <a:r>
              <a:rPr lang="en-US" sz="1600" dirty="0" err="1" smtClean="0"/>
              <a:t>partonPt</a:t>
            </a:r>
            <a:r>
              <a:rPr lang="en-US" sz="1600" dirty="0" smtClean="0"/>
              <a:t>[0],[1] &gt; 400</a:t>
            </a:r>
          </a:p>
          <a:p>
            <a:pPr marL="1200150" lvl="2" indent="-285750">
              <a:buFont typeface="Arial" panose="020B0604020202020204" pitchFamily="34" charset="0"/>
              <a:buChar char="•"/>
            </a:pPr>
            <a:r>
              <a:rPr lang="en-US" sz="1600" dirty="0" smtClean="0"/>
              <a:t>|</a:t>
            </a:r>
            <a:r>
              <a:rPr lang="en-US" sz="1600" dirty="0" err="1" smtClean="0"/>
              <a:t>partonEta</a:t>
            </a:r>
            <a:r>
              <a:rPr lang="en-US" sz="1600" dirty="0" smtClean="0"/>
              <a:t>[0],[1]| &lt; 2.4</a:t>
            </a:r>
          </a:p>
          <a:p>
            <a:pPr marL="1200150" lvl="2" indent="-285750">
              <a:buFont typeface="Arial" panose="020B0604020202020204" pitchFamily="34" charset="0"/>
              <a:buChar char="•"/>
            </a:pPr>
            <a:r>
              <a:rPr lang="en-US" sz="1600" dirty="0" err="1" smtClean="0"/>
              <a:t>mTTbarParton</a:t>
            </a:r>
            <a:r>
              <a:rPr lang="en-US" sz="1600" dirty="0" smtClean="0"/>
              <a:t> &gt; 1000</a:t>
            </a:r>
          </a:p>
          <a:p>
            <a:pPr marL="1200150" lvl="2" indent="-285750">
              <a:buFont typeface="Arial" panose="020B0604020202020204" pitchFamily="34" charset="0"/>
              <a:buChar char="•"/>
            </a:pPr>
            <a:endParaRPr lang="en-GB" sz="1600" dirty="0"/>
          </a:p>
        </p:txBody>
      </p:sp>
      <mc:AlternateContent xmlns:mc="http://schemas.openxmlformats.org/markup-compatibility/2006" xmlns:a14="http://schemas.microsoft.com/office/drawing/2010/main">
        <mc:Choice Requires="a14">
          <p:sp>
            <p:nvSpPr>
              <p:cNvPr id="8" name="TextBox 7"/>
              <p:cNvSpPr txBox="1"/>
              <p:nvPr/>
            </p:nvSpPr>
            <p:spPr>
              <a:xfrm>
                <a:off x="401216" y="3457161"/>
                <a:ext cx="11000792" cy="2344873"/>
              </a:xfrm>
              <a:prstGeom prst="rect">
                <a:avLst/>
              </a:prstGeom>
              <a:noFill/>
            </p:spPr>
            <p:txBody>
              <a:bodyPr wrap="square" rtlCol="0">
                <a:spAutoFit/>
              </a:bodyPr>
              <a:lstStyle/>
              <a:p>
                <a:r>
                  <a:rPr lang="en-US" sz="1600" dirty="0" smtClean="0"/>
                  <a:t>Definitions:</a:t>
                </a:r>
              </a:p>
              <a:p>
                <a:endParaRPr lang="en-US" sz="1600" dirty="0"/>
              </a:p>
              <a:p>
                <a:pPr algn="ct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                                                          </m:t>
                      </m:r>
                      <m:r>
                        <a:rPr lang="en-US" sz="1600" b="0" i="1" smtClean="0">
                          <a:latin typeface="Cambria Math" panose="02040503050406030204" pitchFamily="18" charset="0"/>
                        </a:rPr>
                        <m:t>𝐸𝑓𝑓𝑖𝑐𝑖𝑒𝑛𝑐𝑦</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m:t>
                          </m:r>
                          <m:r>
                            <a:rPr lang="en-US" sz="1600" b="0" i="1" smtClean="0">
                              <a:latin typeface="Cambria Math" panose="02040503050406030204" pitchFamily="18" charset="0"/>
                            </a:rPr>
                            <m:t>𝑒𝑣𝑒𝑛𝑡𝑠</m:t>
                          </m:r>
                          <m:r>
                            <a:rPr lang="en-US" sz="1600" b="0" i="1" smtClean="0">
                              <a:latin typeface="Cambria Math" panose="02040503050406030204" pitchFamily="18" charset="0"/>
                            </a:rPr>
                            <m:t> </m:t>
                          </m:r>
                          <m:r>
                            <a:rPr lang="en-US" sz="1600" b="0" i="1" smtClean="0">
                              <a:latin typeface="Cambria Math" panose="02040503050406030204" pitchFamily="18" charset="0"/>
                            </a:rPr>
                            <m:t>𝑝𝑎𝑠𝑠𝑖𝑛𝑔</m:t>
                          </m:r>
                          <m:r>
                            <a:rPr lang="en-US" sz="1600" b="0" i="1" smtClean="0">
                              <a:latin typeface="Cambria Math" panose="02040503050406030204" pitchFamily="18" charset="0"/>
                            </a:rPr>
                            <m:t> </m:t>
                          </m:r>
                          <m:r>
                            <a:rPr lang="en-US" sz="1600" b="0" i="1" smtClean="0">
                              <a:latin typeface="Cambria Math" panose="02040503050406030204" pitchFamily="18" charset="0"/>
                            </a:rPr>
                            <m:t>𝑟𝑒𝑐𝑜</m:t>
                          </m:r>
                          <m:r>
                            <a:rPr lang="en-US" sz="1600" b="0" i="1" smtClean="0">
                              <a:latin typeface="Cambria Math" panose="02040503050406030204" pitchFamily="18" charset="0"/>
                            </a:rPr>
                            <m:t> </m:t>
                          </m:r>
                          <m:r>
                            <a:rPr lang="en-US" sz="1600" b="0" i="1" smtClean="0">
                              <a:latin typeface="Cambria Math" panose="02040503050406030204" pitchFamily="18" charset="0"/>
                            </a:rPr>
                            <m:t>𝑎𝑛𝑑</m:t>
                          </m:r>
                          <m:r>
                            <a:rPr lang="en-US" sz="1600" b="0" i="1" smtClean="0">
                              <a:latin typeface="Cambria Math" panose="02040503050406030204" pitchFamily="18" charset="0"/>
                            </a:rPr>
                            <m:t> </m:t>
                          </m:r>
                          <m:r>
                            <a:rPr lang="en-US" sz="1600" b="0" i="1" smtClean="0">
                              <a:latin typeface="Cambria Math" panose="02040503050406030204" pitchFamily="18" charset="0"/>
                            </a:rPr>
                            <m:t>𝑝𝑎𝑟𝑡𝑜𝑛</m:t>
                          </m:r>
                          <m:r>
                            <a:rPr lang="en-US" sz="1600" b="0" i="1" smtClean="0">
                              <a:latin typeface="Cambria Math" panose="02040503050406030204" pitchFamily="18" charset="0"/>
                            </a:rPr>
                            <m:t> </m:t>
                          </m:r>
                          <m:r>
                            <a:rPr lang="en-US" sz="1600" b="0" i="1" smtClean="0">
                              <a:latin typeface="Cambria Math" panose="02040503050406030204" pitchFamily="18" charset="0"/>
                            </a:rPr>
                            <m:t>𝑐𝑢𝑡𝑠</m:t>
                          </m:r>
                        </m:num>
                        <m:den>
                          <m:r>
                            <a:rPr lang="en-US" sz="1600" b="0" i="1" smtClean="0">
                              <a:latin typeface="Cambria Math" panose="02040503050406030204" pitchFamily="18" charset="0"/>
                            </a:rPr>
                            <m:t>#</m:t>
                          </m:r>
                          <m:r>
                            <a:rPr lang="en-US" sz="1600" b="0" i="1" smtClean="0">
                              <a:latin typeface="Cambria Math" panose="02040503050406030204" pitchFamily="18" charset="0"/>
                            </a:rPr>
                            <m:t>𝑒𝑣𝑒𝑛𝑡𝑠</m:t>
                          </m:r>
                          <m:r>
                            <a:rPr lang="en-US" sz="1600" b="0" i="1" smtClean="0">
                              <a:latin typeface="Cambria Math" panose="02040503050406030204" pitchFamily="18" charset="0"/>
                            </a:rPr>
                            <m:t> </m:t>
                          </m:r>
                          <m:r>
                            <a:rPr lang="en-US" sz="1600" b="0" i="1" smtClean="0">
                              <a:latin typeface="Cambria Math" panose="02040503050406030204" pitchFamily="18" charset="0"/>
                            </a:rPr>
                            <m:t>𝑝𝑎𝑠𝑠𝑖𝑛𝑔</m:t>
                          </m:r>
                          <m:r>
                            <a:rPr lang="en-US" sz="1600" b="0" i="1" smtClean="0">
                              <a:latin typeface="Cambria Math" panose="02040503050406030204" pitchFamily="18" charset="0"/>
                            </a:rPr>
                            <m:t> </m:t>
                          </m:r>
                          <m:r>
                            <a:rPr lang="en-US" sz="1600" b="0" i="1" smtClean="0">
                              <a:latin typeface="Cambria Math" panose="02040503050406030204" pitchFamily="18" charset="0"/>
                            </a:rPr>
                            <m:t>𝑝𝑎𝑟𝑡𝑜𝑛</m:t>
                          </m:r>
                          <m:r>
                            <a:rPr lang="en-US" sz="1600" b="0" i="1" smtClean="0">
                              <a:latin typeface="Cambria Math" panose="02040503050406030204" pitchFamily="18" charset="0"/>
                            </a:rPr>
                            <m:t> </m:t>
                          </m:r>
                          <m:r>
                            <a:rPr lang="en-US" sz="1600" b="0" i="1" smtClean="0">
                              <a:latin typeface="Cambria Math" panose="02040503050406030204" pitchFamily="18" charset="0"/>
                            </a:rPr>
                            <m:t>𝑐𝑢𝑡𝑠</m:t>
                          </m:r>
                          <m:r>
                            <a:rPr lang="en-US" sz="1600" b="0" i="1" smtClean="0">
                              <a:latin typeface="Cambria Math" panose="02040503050406030204" pitchFamily="18" charset="0"/>
                            </a:rPr>
                            <m:t> </m:t>
                          </m:r>
                          <m:r>
                            <a:rPr lang="en-US" sz="1600" b="0" i="1" smtClean="0">
                              <a:latin typeface="Cambria Math" panose="02040503050406030204" pitchFamily="18" charset="0"/>
                            </a:rPr>
                            <m:t>𝑓𝑟𝑜𝑚</m:t>
                          </m:r>
                          <m:r>
                            <a:rPr lang="en-US" sz="1600" b="0" i="1" smtClean="0">
                              <a:latin typeface="Cambria Math" panose="02040503050406030204" pitchFamily="18" charset="0"/>
                            </a:rPr>
                            <m:t> </m:t>
                          </m:r>
                          <m:r>
                            <a:rPr lang="en-US" sz="1600" b="0" i="1" smtClean="0">
                              <a:latin typeface="Cambria Math" panose="02040503050406030204" pitchFamily="18" charset="0"/>
                            </a:rPr>
                            <m:t>𝐸𝑣𝑒𝑛𝑡𝐶𝑜𝑢𝑛𝑡𝑒𝑟</m:t>
                          </m:r>
                        </m:den>
                      </m:f>
                      <m:r>
                        <a:rPr lang="en-US" sz="1600" b="0" i="1" smtClean="0">
                          <a:latin typeface="Cambria Math" panose="02040503050406030204" pitchFamily="18" charset="0"/>
                        </a:rPr>
                        <m:t> </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𝑣𝑠</m:t>
                          </m:r>
                          <m:r>
                            <a:rPr lang="en-US" sz="1600" b="0" i="1" smtClean="0">
                              <a:latin typeface="Cambria Math" panose="02040503050406030204" pitchFamily="18" charset="0"/>
                            </a:rPr>
                            <m:t> </m:t>
                          </m:r>
                          <m:r>
                            <a:rPr lang="en-US" sz="1600" b="0" i="1" smtClean="0">
                              <a:latin typeface="Cambria Math" panose="02040503050406030204" pitchFamily="18" charset="0"/>
                            </a:rPr>
                            <m:t>𝑃𝑎𝑟𝑡𝑜𝑛</m:t>
                          </m:r>
                        </m:e>
                      </m:d>
                    </m:oMath>
                  </m:oMathPara>
                </a14:m>
                <a:endParaRPr lang="en-US" sz="1600" b="0" dirty="0" smtClean="0"/>
              </a:p>
              <a:p>
                <a:pPr algn="ctr"/>
                <a:endParaRPr lang="en-US" sz="1600" b="0" dirty="0" smtClean="0"/>
              </a:p>
              <a:p>
                <a:pPr algn="ctr"/>
                <a:endParaRPr lang="en-US" sz="1600" b="0" dirty="0" smtClean="0"/>
              </a:p>
              <a:p>
                <a:pPr algn="ct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                                                        </m:t>
                      </m:r>
                      <m:r>
                        <a:rPr lang="en-US" sz="1600" b="0" i="1" smtClean="0">
                          <a:latin typeface="Cambria Math" panose="02040503050406030204" pitchFamily="18" charset="0"/>
                        </a:rPr>
                        <m:t>𝐴𝑐𝑐𝑒𝑝𝑡𝑎𝑛𝑐𝑒</m:t>
                      </m:r>
                      <m:r>
                        <a:rPr lang="en-US" sz="1600" i="1">
                          <a:latin typeface="Cambria Math" panose="02040503050406030204" pitchFamily="18" charset="0"/>
                        </a:rPr>
                        <m:t>= </m:t>
                      </m:r>
                      <m:f>
                        <m:fPr>
                          <m:ctrlPr>
                            <a:rPr lang="en-US" sz="1600" i="1">
                              <a:latin typeface="Cambria Math" panose="02040503050406030204" pitchFamily="18" charset="0"/>
                            </a:rPr>
                          </m:ctrlPr>
                        </m:fPr>
                        <m:num>
                          <m:r>
                            <a:rPr lang="en-US" sz="1600" i="1">
                              <a:latin typeface="Cambria Math" panose="02040503050406030204" pitchFamily="18" charset="0"/>
                            </a:rPr>
                            <m:t>#</m:t>
                          </m:r>
                          <m:r>
                            <a:rPr lang="en-US" sz="1600" i="1">
                              <a:latin typeface="Cambria Math" panose="02040503050406030204" pitchFamily="18" charset="0"/>
                            </a:rPr>
                            <m:t>𝑒𝑣𝑒𝑛𝑡𝑠</m:t>
                          </m:r>
                          <m:r>
                            <a:rPr lang="en-US" sz="1600" i="1">
                              <a:latin typeface="Cambria Math" panose="02040503050406030204" pitchFamily="18" charset="0"/>
                            </a:rPr>
                            <m:t> </m:t>
                          </m:r>
                          <m:r>
                            <a:rPr lang="en-US" sz="1600" i="1">
                              <a:latin typeface="Cambria Math" panose="02040503050406030204" pitchFamily="18" charset="0"/>
                            </a:rPr>
                            <m:t>𝑝𝑎𝑠𝑠𝑖𝑛𝑔</m:t>
                          </m:r>
                          <m:r>
                            <a:rPr lang="en-US" sz="1600" i="1">
                              <a:latin typeface="Cambria Math" panose="02040503050406030204" pitchFamily="18" charset="0"/>
                            </a:rPr>
                            <m:t> </m:t>
                          </m:r>
                          <m:r>
                            <a:rPr lang="en-US" sz="1600" i="1">
                              <a:latin typeface="Cambria Math" panose="02040503050406030204" pitchFamily="18" charset="0"/>
                            </a:rPr>
                            <m:t>𝑟𝑒𝑐𝑜</m:t>
                          </m:r>
                          <m:r>
                            <a:rPr lang="en-US" sz="1600" i="1">
                              <a:latin typeface="Cambria Math" panose="02040503050406030204" pitchFamily="18" charset="0"/>
                            </a:rPr>
                            <m:t> </m:t>
                          </m:r>
                          <m:r>
                            <a:rPr lang="en-US" sz="1600" i="1">
                              <a:latin typeface="Cambria Math" panose="02040503050406030204" pitchFamily="18" charset="0"/>
                            </a:rPr>
                            <m:t>𝑎𝑛𝑑</m:t>
                          </m:r>
                          <m:r>
                            <a:rPr lang="en-US" sz="1600" i="1">
                              <a:latin typeface="Cambria Math" panose="02040503050406030204" pitchFamily="18" charset="0"/>
                            </a:rPr>
                            <m:t> </m:t>
                          </m:r>
                          <m:r>
                            <a:rPr lang="en-US" sz="1600" i="1">
                              <a:latin typeface="Cambria Math" panose="02040503050406030204" pitchFamily="18" charset="0"/>
                            </a:rPr>
                            <m:t>𝑝𝑎𝑟𝑡𝑜𝑛</m:t>
                          </m:r>
                          <m:r>
                            <a:rPr lang="en-US" sz="1600" i="1">
                              <a:latin typeface="Cambria Math" panose="02040503050406030204" pitchFamily="18" charset="0"/>
                            </a:rPr>
                            <m:t> </m:t>
                          </m:r>
                          <m:r>
                            <a:rPr lang="en-US" sz="1600" i="1">
                              <a:latin typeface="Cambria Math" panose="02040503050406030204" pitchFamily="18" charset="0"/>
                            </a:rPr>
                            <m:t>𝑐𝑢𝑡𝑠</m:t>
                          </m:r>
                        </m:num>
                        <m:den>
                          <m:r>
                            <a:rPr lang="en-US" sz="1600" i="1">
                              <a:latin typeface="Cambria Math" panose="02040503050406030204" pitchFamily="18" charset="0"/>
                            </a:rPr>
                            <m:t>#</m:t>
                          </m:r>
                          <m:r>
                            <a:rPr lang="en-US" sz="1600" i="1">
                              <a:latin typeface="Cambria Math" panose="02040503050406030204" pitchFamily="18" charset="0"/>
                            </a:rPr>
                            <m:t>𝑒𝑣𝑒𝑛𝑡𝑠𝑖𝑛𝑔</m:t>
                          </m:r>
                          <m:r>
                            <a:rPr lang="en-US" sz="1600" i="1">
                              <a:latin typeface="Cambria Math" panose="02040503050406030204" pitchFamily="18" charset="0"/>
                            </a:rPr>
                            <m:t> </m:t>
                          </m:r>
                          <m:r>
                            <a:rPr lang="en-US" sz="1600" i="1">
                              <a:latin typeface="Cambria Math" panose="02040503050406030204" pitchFamily="18" charset="0"/>
                            </a:rPr>
                            <m:t>𝑝𝑎𝑠𝑠</m:t>
                          </m:r>
                          <m:r>
                            <a:rPr lang="en-US" sz="1600" i="1">
                              <a:latin typeface="Cambria Math" panose="02040503050406030204" pitchFamily="18" charset="0"/>
                            </a:rPr>
                            <m:t> </m:t>
                          </m:r>
                          <m:r>
                            <a:rPr lang="en-US" sz="1600" i="1">
                              <a:latin typeface="Cambria Math" panose="02040503050406030204" pitchFamily="18" charset="0"/>
                            </a:rPr>
                            <m:t>𝑟𝑒𝑐𝑜</m:t>
                          </m:r>
                          <m:r>
                            <a:rPr lang="en-US" sz="1600" i="1">
                              <a:latin typeface="Cambria Math" panose="02040503050406030204" pitchFamily="18" charset="0"/>
                            </a:rPr>
                            <m:t> </m:t>
                          </m:r>
                          <m:r>
                            <a:rPr lang="en-US" sz="1600" i="1">
                              <a:latin typeface="Cambria Math" panose="02040503050406030204" pitchFamily="18" charset="0"/>
                            </a:rPr>
                            <m:t>𝑐𝑢𝑡𝑠</m:t>
                          </m:r>
                          <m:r>
                            <a:rPr lang="en-US" sz="1600" i="1">
                              <a:latin typeface="Cambria Math" panose="02040503050406030204" pitchFamily="18" charset="0"/>
                            </a:rPr>
                            <m:t> </m:t>
                          </m:r>
                        </m:den>
                      </m:f>
                      <m:r>
                        <a:rPr lang="en-US" sz="1600" b="0" i="1" smtClean="0">
                          <a:latin typeface="Cambria Math" panose="02040503050406030204" pitchFamily="18" charset="0"/>
                        </a:rPr>
                        <m:t>(</m:t>
                      </m:r>
                      <m:r>
                        <a:rPr lang="en-US" sz="1600" b="0" i="1" smtClean="0">
                          <a:latin typeface="Cambria Math" panose="02040503050406030204" pitchFamily="18" charset="0"/>
                        </a:rPr>
                        <m:t>𝑣𝑠</m:t>
                      </m:r>
                      <m:r>
                        <a:rPr lang="en-US" sz="1600" b="0" i="1" smtClean="0">
                          <a:latin typeface="Cambria Math" panose="02040503050406030204" pitchFamily="18" charset="0"/>
                        </a:rPr>
                        <m:t> </m:t>
                      </m:r>
                      <m:r>
                        <a:rPr lang="en-US" sz="1600" b="0" i="1" smtClean="0">
                          <a:latin typeface="Cambria Math" panose="02040503050406030204" pitchFamily="18" charset="0"/>
                        </a:rPr>
                        <m:t>𝑅𝑒𝑐𝑜</m:t>
                      </m:r>
                      <m:r>
                        <a:rPr lang="en-US" sz="1600" b="0" i="1" smtClean="0">
                          <a:latin typeface="Cambria Math" panose="02040503050406030204" pitchFamily="18" charset="0"/>
                        </a:rPr>
                        <m:t>)</m:t>
                      </m:r>
                    </m:oMath>
                  </m:oMathPara>
                </a14:m>
                <a:endParaRPr lang="en-GB" sz="1600" dirty="0"/>
              </a:p>
              <a:p>
                <a:endParaRPr lang="en-GB" sz="1600" dirty="0"/>
              </a:p>
            </p:txBody>
          </p:sp>
        </mc:Choice>
        <mc:Fallback xmlns="">
          <p:sp>
            <p:nvSpPr>
              <p:cNvPr id="8" name="TextBox 7"/>
              <p:cNvSpPr txBox="1">
                <a:spLocks noRot="1" noChangeAspect="1" noMove="1" noResize="1" noEditPoints="1" noAdjustHandles="1" noChangeArrowheads="1" noChangeShapeType="1" noTextEdit="1"/>
              </p:cNvSpPr>
              <p:nvPr/>
            </p:nvSpPr>
            <p:spPr>
              <a:xfrm>
                <a:off x="401216" y="3457161"/>
                <a:ext cx="11000792" cy="2344873"/>
              </a:xfrm>
              <a:prstGeom prst="rect">
                <a:avLst/>
              </a:prstGeom>
              <a:blipFill>
                <a:blip r:embed="rId3"/>
                <a:stretch>
                  <a:fillRect l="-333" t="-779"/>
                </a:stretch>
              </a:blipFill>
            </p:spPr>
            <p:txBody>
              <a:bodyPr/>
              <a:lstStyle/>
              <a:p>
                <a:r>
                  <a:rPr lang="en-GB">
                    <a:noFill/>
                  </a:rPr>
                  <a:t> </a:t>
                </a:r>
              </a:p>
            </p:txBody>
          </p:sp>
        </mc:Fallback>
      </mc:AlternateContent>
      <p:sp>
        <p:nvSpPr>
          <p:cNvPr id="9" name="TextBox 8"/>
          <p:cNvSpPr txBox="1"/>
          <p:nvPr/>
        </p:nvSpPr>
        <p:spPr>
          <a:xfrm>
            <a:off x="3686185" y="944161"/>
            <a:ext cx="5113706" cy="2554545"/>
          </a:xfrm>
          <a:prstGeom prst="rect">
            <a:avLst/>
          </a:prstGeom>
          <a:noFill/>
        </p:spPr>
        <p:txBody>
          <a:bodyPr wrap="square" rtlCol="0">
            <a:spAutoFit/>
          </a:bodyPr>
          <a:lstStyle/>
          <a:p>
            <a:pPr marL="742950" lvl="1" indent="-285750">
              <a:buFont typeface="Arial" panose="020B0604020202020204" pitchFamily="34" charset="0"/>
              <a:buChar char="•"/>
            </a:pPr>
            <a:r>
              <a:rPr lang="en-US" sz="1600" dirty="0" err="1" smtClean="0"/>
              <a:t>Reco</a:t>
            </a:r>
            <a:r>
              <a:rPr lang="en-US" sz="1600" dirty="0" smtClean="0"/>
              <a:t> cuts:</a:t>
            </a:r>
            <a:endParaRPr lang="en-US" sz="1600" dirty="0"/>
          </a:p>
          <a:p>
            <a:pPr marL="1200150" lvl="2" indent="-285750">
              <a:buFont typeface="Arial" panose="020B0604020202020204" pitchFamily="34" charset="0"/>
              <a:buChar char="•"/>
            </a:pPr>
            <a:r>
              <a:rPr lang="en-US" sz="1600" dirty="0" err="1"/>
              <a:t>nJets</a:t>
            </a:r>
            <a:r>
              <a:rPr lang="en-US" sz="1600" dirty="0"/>
              <a:t> &gt; 1</a:t>
            </a:r>
          </a:p>
          <a:p>
            <a:pPr marL="1200150" lvl="2" indent="-285750">
              <a:buFont typeface="Arial" panose="020B0604020202020204" pitchFamily="34" charset="0"/>
              <a:buChar char="•"/>
            </a:pPr>
            <a:r>
              <a:rPr lang="en-US" sz="1600" dirty="0" err="1"/>
              <a:t>nLeptons</a:t>
            </a:r>
            <a:r>
              <a:rPr lang="en-US" sz="1600" dirty="0"/>
              <a:t> = 0</a:t>
            </a:r>
          </a:p>
          <a:p>
            <a:pPr marL="1200150" lvl="2" indent="-285750">
              <a:buFont typeface="Arial" panose="020B0604020202020204" pitchFamily="34" charset="0"/>
              <a:buChar char="•"/>
            </a:pPr>
            <a:r>
              <a:rPr lang="en-US" sz="1600" dirty="0" err="1"/>
              <a:t>mJJ</a:t>
            </a:r>
            <a:r>
              <a:rPr lang="en-US" sz="1600" dirty="0"/>
              <a:t> &gt; 1000</a:t>
            </a:r>
          </a:p>
          <a:p>
            <a:pPr marL="1200150" lvl="2" indent="-285750">
              <a:buFont typeface="Arial" panose="020B0604020202020204" pitchFamily="34" charset="0"/>
              <a:buChar char="•"/>
            </a:pPr>
            <a:r>
              <a:rPr lang="en-US" sz="1600" dirty="0" err="1"/>
              <a:t>jetPt</a:t>
            </a:r>
            <a:r>
              <a:rPr lang="en-US" sz="1600" dirty="0"/>
              <a:t>[0],[1] &gt; 400</a:t>
            </a:r>
          </a:p>
          <a:p>
            <a:pPr marL="1200150" lvl="2" indent="-285750">
              <a:buFont typeface="Arial" panose="020B0604020202020204" pitchFamily="34" charset="0"/>
              <a:buChar char="•"/>
            </a:pPr>
            <a:r>
              <a:rPr lang="en-US" sz="1600" dirty="0"/>
              <a:t>|</a:t>
            </a:r>
            <a:r>
              <a:rPr lang="en-US" sz="1600" dirty="0" err="1"/>
              <a:t>jetEta</a:t>
            </a:r>
            <a:r>
              <a:rPr lang="en-US" sz="1600" dirty="0"/>
              <a:t>[0],[1]| &lt; 2.4</a:t>
            </a:r>
          </a:p>
          <a:p>
            <a:pPr marL="1200150" lvl="2" indent="-285750">
              <a:buFont typeface="Arial" panose="020B0604020202020204" pitchFamily="34" charset="0"/>
              <a:buChar char="•"/>
            </a:pPr>
            <a:r>
              <a:rPr lang="en-US" sz="1600" dirty="0" err="1"/>
              <a:t>bTagging</a:t>
            </a:r>
            <a:r>
              <a:rPr lang="en-US" sz="1600" dirty="0"/>
              <a:t> (Medium WP)</a:t>
            </a:r>
          </a:p>
          <a:p>
            <a:pPr marL="1200150" lvl="2" indent="-285750">
              <a:buFont typeface="Arial" panose="020B0604020202020204" pitchFamily="34" charset="0"/>
              <a:buChar char="•"/>
            </a:pPr>
            <a:r>
              <a:rPr lang="en-US" sz="1600" dirty="0"/>
              <a:t>Tagger cut (event </a:t>
            </a:r>
            <a:r>
              <a:rPr lang="en-US" sz="1600" dirty="0" err="1"/>
              <a:t>mva</a:t>
            </a:r>
            <a:r>
              <a:rPr lang="en-US" sz="1600" dirty="0"/>
              <a:t>, top Tagger, deepAK8)</a:t>
            </a:r>
          </a:p>
          <a:p>
            <a:pPr marL="1200150" lvl="2" indent="-285750">
              <a:buFont typeface="Arial" panose="020B0604020202020204" pitchFamily="34" charset="0"/>
              <a:buChar char="•"/>
            </a:pPr>
            <a:r>
              <a:rPr lang="en-US" sz="1600" dirty="0" err="1"/>
              <a:t>JetMassSoftDrop</a:t>
            </a:r>
            <a:r>
              <a:rPr lang="en-US" sz="1600" dirty="0"/>
              <a:t> &gt; 120 and &lt; </a:t>
            </a:r>
            <a:r>
              <a:rPr lang="en-US" sz="1600" dirty="0" smtClean="0"/>
              <a:t>220</a:t>
            </a:r>
          </a:p>
          <a:p>
            <a:endParaRPr lang="en-GB" sz="1600" dirty="0"/>
          </a:p>
        </p:txBody>
      </p:sp>
    </p:spTree>
    <p:extLst>
      <p:ext uri="{BB962C8B-B14F-4D97-AF65-F5344CB8AC3E}">
        <p14:creationId xmlns:p14="http://schemas.microsoft.com/office/powerpoint/2010/main" val="847279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5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Matrix for </a:t>
            </a:r>
            <a:r>
              <a:rPr lang="el-GR" u="sng" dirty="0"/>
              <a:t>χ </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5</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3856556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5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GB" u="sng" dirty="0"/>
              <a:t>Efficiency and Acceptance for chi distribution</a:t>
            </a:r>
          </a:p>
        </p:txBody>
      </p:sp>
      <p:sp>
        <p:nvSpPr>
          <p:cNvPr id="6" name="Slide Number Placeholder 5"/>
          <p:cNvSpPr>
            <a:spLocks noGrp="1"/>
          </p:cNvSpPr>
          <p:nvPr>
            <p:ph type="sldNum" sz="quarter" idx="12"/>
          </p:nvPr>
        </p:nvSpPr>
        <p:spPr/>
        <p:txBody>
          <a:bodyPr/>
          <a:lstStyle/>
          <a:p>
            <a:fld id="{AEEFAC8D-0A19-DC49-9F7A-4BFCAD95B105}" type="slidenum">
              <a:rPr lang="en-US" smtClean="0"/>
              <a:t>6</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2224" y="526988"/>
            <a:ext cx="9610725" cy="5763124"/>
          </a:xfrm>
          <a:prstGeom prst="rect">
            <a:avLst/>
          </a:prstGeom>
        </p:spPr>
      </p:pic>
    </p:spTree>
    <p:extLst>
      <p:ext uri="{BB962C8B-B14F-4D97-AF65-F5344CB8AC3E}">
        <p14:creationId xmlns:p14="http://schemas.microsoft.com/office/powerpoint/2010/main" val="3177299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5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GB" u="sng" dirty="0"/>
              <a:t>Purity and Stability for chi distribution</a:t>
            </a:r>
          </a:p>
        </p:txBody>
      </p:sp>
      <p:sp>
        <p:nvSpPr>
          <p:cNvPr id="6" name="Slide Number Placeholder 5"/>
          <p:cNvSpPr>
            <a:spLocks noGrp="1"/>
          </p:cNvSpPr>
          <p:nvPr>
            <p:ph type="sldNum" sz="quarter" idx="12"/>
          </p:nvPr>
        </p:nvSpPr>
        <p:spPr/>
        <p:txBody>
          <a:bodyPr/>
          <a:lstStyle/>
          <a:p>
            <a:fld id="{AEEFAC8D-0A19-DC49-9F7A-4BFCAD95B105}" type="slidenum">
              <a:rPr lang="en-US" smtClean="0"/>
              <a:t>7</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3236311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905" y="890343"/>
            <a:ext cx="5934270" cy="4366260"/>
          </a:xfrm>
          <a:prstGeom prst="rect">
            <a:avLst/>
          </a:prstGeom>
        </p:spPr>
      </p:pic>
      <p:sp>
        <p:nvSpPr>
          <p:cNvPr id="2" name="Date Placeholder 1"/>
          <p:cNvSpPr>
            <a:spLocks noGrp="1"/>
          </p:cNvSpPr>
          <p:nvPr>
            <p:ph type="dt" sz="half" idx="10"/>
          </p:nvPr>
        </p:nvSpPr>
        <p:spPr/>
        <p:txBody>
          <a:bodyPr/>
          <a:lstStyle/>
          <a:p>
            <a:fld id="{482AA653-8872-4AEA-B19D-0BF0F1064A5A}" type="datetime3">
              <a:rPr lang="en-US" smtClean="0"/>
              <a:t>5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8</a:t>
            </a:fld>
            <a:endParaRPr lang="en-US"/>
          </a:p>
        </p:txBody>
      </p:sp>
      <p:pic>
        <p:nvPicPr>
          <p:cNvPr id="15" name="Picture 14"/>
          <p:cNvPicPr>
            <a:picLocks noChangeAspect="1"/>
          </p:cNvPicPr>
          <p:nvPr/>
        </p:nvPicPr>
        <p:blipFill>
          <a:blip r:embed="rId4"/>
          <a:stretch>
            <a:fillRect/>
          </a:stretch>
        </p:blipFill>
        <p:spPr>
          <a:xfrm>
            <a:off x="10805125" y="5060131"/>
            <a:ext cx="549285" cy="189573"/>
          </a:xfrm>
          <a:prstGeom prst="rect">
            <a:avLst/>
          </a:prstGeom>
        </p:spPr>
      </p:pic>
      <p:pic>
        <p:nvPicPr>
          <p:cNvPr id="17" name="Picture 16"/>
          <p:cNvPicPr>
            <a:picLocks noChangeAspect="1"/>
          </p:cNvPicPr>
          <p:nvPr/>
        </p:nvPicPr>
        <p:blipFill>
          <a:blip r:embed="rId5"/>
          <a:stretch>
            <a:fillRect/>
          </a:stretch>
        </p:blipFill>
        <p:spPr>
          <a:xfrm>
            <a:off x="6265255" y="1254290"/>
            <a:ext cx="209122" cy="472460"/>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998" y="890343"/>
            <a:ext cx="5991907" cy="4360643"/>
          </a:xfrm>
          <a:prstGeom prst="rect">
            <a:avLst/>
          </a:prstGeom>
        </p:spPr>
      </p:pic>
      <p:pic>
        <p:nvPicPr>
          <p:cNvPr id="16" name="Picture 15"/>
          <p:cNvPicPr>
            <a:picLocks noChangeAspect="1"/>
          </p:cNvPicPr>
          <p:nvPr/>
        </p:nvPicPr>
        <p:blipFill>
          <a:blip r:embed="rId5"/>
          <a:stretch>
            <a:fillRect/>
          </a:stretch>
        </p:blipFill>
        <p:spPr>
          <a:xfrm>
            <a:off x="173103" y="1244374"/>
            <a:ext cx="209122" cy="472460"/>
          </a:xfrm>
          <a:prstGeom prst="rect">
            <a:avLst/>
          </a:prstGeom>
        </p:spPr>
      </p:pic>
      <p:pic>
        <p:nvPicPr>
          <p:cNvPr id="14" name="Picture 13"/>
          <p:cNvPicPr>
            <a:picLocks noChangeAspect="1"/>
          </p:cNvPicPr>
          <p:nvPr/>
        </p:nvPicPr>
        <p:blipFill>
          <a:blip r:embed="rId4"/>
          <a:stretch>
            <a:fillRect/>
          </a:stretch>
        </p:blipFill>
        <p:spPr>
          <a:xfrm>
            <a:off x="4541174" y="5061413"/>
            <a:ext cx="549285" cy="189573"/>
          </a:xfrm>
          <a:prstGeom prst="rect">
            <a:avLst/>
          </a:prstGeom>
        </p:spPr>
      </p:pic>
    </p:spTree>
    <p:extLst>
      <p:ext uri="{BB962C8B-B14F-4D97-AF65-F5344CB8AC3E}">
        <p14:creationId xmlns:p14="http://schemas.microsoft.com/office/powerpoint/2010/main" val="779823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6045" y="935703"/>
            <a:ext cx="5815955" cy="436626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35703"/>
            <a:ext cx="6074229" cy="4366260"/>
          </a:xfrm>
          <a:prstGeom prst="rect">
            <a:avLst/>
          </a:prstGeom>
        </p:spPr>
      </p:pic>
      <p:sp>
        <p:nvSpPr>
          <p:cNvPr id="2" name="Date Placeholder 1"/>
          <p:cNvSpPr>
            <a:spLocks noGrp="1"/>
          </p:cNvSpPr>
          <p:nvPr>
            <p:ph type="dt" sz="half" idx="10"/>
          </p:nvPr>
        </p:nvSpPr>
        <p:spPr/>
        <p:txBody>
          <a:bodyPr/>
          <a:lstStyle/>
          <a:p>
            <a:fld id="{482AA653-8872-4AEA-B19D-0BF0F1064A5A}" type="datetime3">
              <a:rPr lang="en-US" smtClean="0"/>
              <a:t>5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9</a:t>
            </a:fld>
            <a:endParaRPr lang="en-US"/>
          </a:p>
        </p:txBody>
      </p:sp>
      <p:pic>
        <p:nvPicPr>
          <p:cNvPr id="7" name="Picture 6"/>
          <p:cNvPicPr>
            <a:picLocks noChangeAspect="1"/>
          </p:cNvPicPr>
          <p:nvPr/>
        </p:nvPicPr>
        <p:blipFill>
          <a:blip r:embed="rId5"/>
          <a:stretch>
            <a:fillRect/>
          </a:stretch>
        </p:blipFill>
        <p:spPr>
          <a:xfrm>
            <a:off x="4815817" y="5208459"/>
            <a:ext cx="549285" cy="189573"/>
          </a:xfrm>
          <a:prstGeom prst="rect">
            <a:avLst/>
          </a:prstGeom>
        </p:spPr>
      </p:pic>
      <p:pic>
        <p:nvPicPr>
          <p:cNvPr id="10" name="Picture 9"/>
          <p:cNvPicPr>
            <a:picLocks noChangeAspect="1"/>
          </p:cNvPicPr>
          <p:nvPr/>
        </p:nvPicPr>
        <p:blipFill>
          <a:blip r:embed="rId5"/>
          <a:stretch>
            <a:fillRect/>
          </a:stretch>
        </p:blipFill>
        <p:spPr>
          <a:xfrm>
            <a:off x="11079768" y="5207177"/>
            <a:ext cx="549285" cy="189573"/>
          </a:xfrm>
          <a:prstGeom prst="rect">
            <a:avLst/>
          </a:prstGeom>
        </p:spPr>
      </p:pic>
      <p:pic>
        <p:nvPicPr>
          <p:cNvPr id="11" name="Picture 10"/>
          <p:cNvPicPr>
            <a:picLocks noChangeAspect="1"/>
          </p:cNvPicPr>
          <p:nvPr/>
        </p:nvPicPr>
        <p:blipFill>
          <a:blip r:embed="rId6"/>
          <a:stretch>
            <a:fillRect/>
          </a:stretch>
        </p:blipFill>
        <p:spPr>
          <a:xfrm>
            <a:off x="157222" y="1250887"/>
            <a:ext cx="209122" cy="472460"/>
          </a:xfrm>
          <a:prstGeom prst="rect">
            <a:avLst/>
          </a:prstGeom>
        </p:spPr>
      </p:pic>
      <p:pic>
        <p:nvPicPr>
          <p:cNvPr id="14" name="Picture 13"/>
          <p:cNvPicPr>
            <a:picLocks noChangeAspect="1"/>
          </p:cNvPicPr>
          <p:nvPr/>
        </p:nvPicPr>
        <p:blipFill>
          <a:blip r:embed="rId6"/>
          <a:stretch>
            <a:fillRect/>
          </a:stretch>
        </p:blipFill>
        <p:spPr>
          <a:xfrm>
            <a:off x="6458496" y="1332045"/>
            <a:ext cx="209122" cy="472460"/>
          </a:xfrm>
          <a:prstGeom prst="rect">
            <a:avLst/>
          </a:prstGeom>
        </p:spPr>
      </p:pic>
    </p:spTree>
    <p:extLst>
      <p:ext uri="{BB962C8B-B14F-4D97-AF65-F5344CB8AC3E}">
        <p14:creationId xmlns:p14="http://schemas.microsoft.com/office/powerpoint/2010/main" val="191942951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657</TotalTime>
  <Words>551</Words>
  <Application>Microsoft Office PowerPoint</Application>
  <PresentationFormat>Widescreen</PresentationFormat>
  <Paragraphs>154</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Retrospect</vt:lpstr>
      <vt:lpstr>Status Report TTbar resonances Angular Distributions  NTUA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Report Efficiencies, Purities and MVA Scores</dc:title>
  <dc:creator>Georgios Bakas</dc:creator>
  <cp:lastModifiedBy>Georgios Bakas</cp:lastModifiedBy>
  <cp:revision>572</cp:revision>
  <dcterms:created xsi:type="dcterms:W3CDTF">2019-02-07T21:49:08Z</dcterms:created>
  <dcterms:modified xsi:type="dcterms:W3CDTF">2019-06-05T11:36:59Z</dcterms:modified>
</cp:coreProperties>
</file>