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75" r:id="rId1"/>
  </p:sldMasterIdLst>
  <p:notesMasterIdLst>
    <p:notesMasterId r:id="rId17"/>
  </p:notesMasterIdLst>
  <p:sldIdLst>
    <p:sldId id="256" r:id="rId2"/>
    <p:sldId id="270" r:id="rId3"/>
    <p:sldId id="293" r:id="rId4"/>
    <p:sldId id="284" r:id="rId5"/>
    <p:sldId id="271" r:id="rId6"/>
    <p:sldId id="272" r:id="rId7"/>
    <p:sldId id="273" r:id="rId8"/>
    <p:sldId id="274" r:id="rId9"/>
    <p:sldId id="275" r:id="rId10"/>
    <p:sldId id="288" r:id="rId11"/>
    <p:sldId id="278" r:id="rId12"/>
    <p:sldId id="279" r:id="rId13"/>
    <p:sldId id="280" r:id="rId14"/>
    <p:sldId id="281" r:id="rId15"/>
    <p:sldId id="28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3" autoAdjust="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13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3FC76-411E-494E-BBF7-54618820D3D9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251E9-812E-4854-B6DD-3E1C329A1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95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251E9-812E-4854-B6DD-3E1C329A13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14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29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7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1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5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78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5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8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7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3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8/5/2019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5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8/5/2019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3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EE14-4E4A-404A-9042-03A57386D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914040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Top Discriminator </a:t>
            </a:r>
            <a:br>
              <a:rPr lang="en-US" sz="4200" dirty="0"/>
            </a:br>
            <a:r>
              <a:rPr lang="en-US" sz="4200" dirty="0"/>
              <a:t>Efficiencies and Signal Over </a:t>
            </a:r>
            <a:r>
              <a:rPr lang="en-US" sz="4200" dirty="0" err="1"/>
              <a:t>Bkg</a:t>
            </a:r>
            <a:r>
              <a:rPr lang="en-US" sz="4200" dirty="0"/>
              <a:t> for several selection Categories</a:t>
            </a:r>
            <a:r>
              <a:rPr lang="en-US" sz="4500" dirty="0"/>
              <a:t/>
            </a:r>
            <a:br>
              <a:rPr lang="en-US" sz="4500" dirty="0"/>
            </a:br>
            <a:r>
              <a:rPr lang="en-US" sz="4500" dirty="0"/>
              <a:t/>
            </a:r>
            <a:br>
              <a:rPr lang="en-US" sz="4500" dirty="0"/>
            </a:br>
            <a:r>
              <a:rPr lang="en-US" sz="4500" dirty="0"/>
              <a:t>NTUA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9CCB6-C574-394D-939B-C4C863DEB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1822"/>
            <a:ext cx="9144000" cy="1655762"/>
          </a:xfrm>
        </p:spPr>
        <p:txBody>
          <a:bodyPr/>
          <a:lstStyle/>
          <a:p>
            <a:r>
              <a:rPr lang="en-US" dirty="0"/>
              <a:t>Giannis </a:t>
            </a:r>
            <a:r>
              <a:rPr lang="en-US" dirty="0" err="1"/>
              <a:t>Papakrivopoulos</a:t>
            </a:r>
            <a:endParaRPr lang="en-US" dirty="0"/>
          </a:p>
          <a:p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  <p:pic>
        <p:nvPicPr>
          <p:cNvPr id="6" name="Picture 2" descr="Αποτέλεσμα εικόνας για nt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884" y="111557"/>
            <a:ext cx="1436203" cy="13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968"/>
            <a:ext cx="1344704" cy="12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73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0.6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21FAF8-3B9E-4B48-9776-6143332A4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660" y="1515182"/>
            <a:ext cx="6116115" cy="3916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C604BE-B217-E14D-B76D-2143779AD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3" y="1515182"/>
            <a:ext cx="6116115" cy="39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67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0.7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5B8682-5459-AF42-88BB-5E864D374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3AA72E-A0FA-044C-9B4C-8413CC7A6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865" y="1628302"/>
            <a:ext cx="6116115" cy="3916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EC8807-9682-024B-A22C-F40D27C55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0" y="1611220"/>
            <a:ext cx="6116115" cy="39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27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0.8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477EC-C467-C842-96E1-E5C542A64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885" y="1605636"/>
            <a:ext cx="6116115" cy="3916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D8A0F6-2E9D-7141-8755-D6D26DD91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0" y="1605636"/>
            <a:ext cx="6116115" cy="39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47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0.6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A24752-CC3A-F74F-A182-99B86366F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178" y="1597246"/>
            <a:ext cx="6116115" cy="3916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FDC3F2-82FA-B64E-8A99-38DCFAF05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3" y="1597247"/>
            <a:ext cx="6116115" cy="39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79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0.7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C99549-F65C-594C-96A9-D8547EA84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495" y="1509118"/>
            <a:ext cx="6116115" cy="3916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F7A665-7218-E148-B914-9193CA54C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3" y="1521246"/>
            <a:ext cx="6116115" cy="39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52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0.8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C9B2D8-FABF-5B43-982A-CCB6B1630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775" y="1307897"/>
            <a:ext cx="5802668" cy="4262767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81788" y="1772816"/>
            <a:ext cx="6122531" cy="3623222"/>
            <a:chOff x="121" y="1076"/>
            <a:chExt cx="3944" cy="2334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121" y="1077"/>
              <a:ext cx="3936" cy="2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13" name="Group 205"/>
            <p:cNvGrpSpPr>
              <a:grpSpLocks/>
            </p:cNvGrpSpPr>
            <p:nvPr/>
          </p:nvGrpSpPr>
          <p:grpSpPr bwMode="auto">
            <a:xfrm>
              <a:off x="121" y="1076"/>
              <a:ext cx="3944" cy="2334"/>
              <a:chOff x="121" y="1076"/>
              <a:chExt cx="3944" cy="2334"/>
            </a:xfrm>
          </p:grpSpPr>
          <p:sp>
            <p:nvSpPr>
              <p:cNvPr id="250" name="Freeform 5"/>
              <p:cNvSpPr>
                <a:spLocks/>
              </p:cNvSpPr>
              <p:nvPr/>
            </p:nvSpPr>
            <p:spPr bwMode="auto">
              <a:xfrm>
                <a:off x="121" y="1076"/>
                <a:ext cx="3944" cy="2334"/>
              </a:xfrm>
              <a:custGeom>
                <a:avLst/>
                <a:gdLst>
                  <a:gd name="T0" fmla="*/ 0 w 7559"/>
                  <a:gd name="T1" fmla="*/ 4840 h 4840"/>
                  <a:gd name="T2" fmla="*/ 0 w 7559"/>
                  <a:gd name="T3" fmla="*/ 4840 h 4840"/>
                  <a:gd name="T4" fmla="*/ 7559 w 7559"/>
                  <a:gd name="T5" fmla="*/ 4840 h 4840"/>
                  <a:gd name="T6" fmla="*/ 7559 w 7559"/>
                  <a:gd name="T7" fmla="*/ 0 h 4840"/>
                  <a:gd name="T8" fmla="*/ 0 w 7559"/>
                  <a:gd name="T9" fmla="*/ 0 h 4840"/>
                  <a:gd name="T10" fmla="*/ 0 w 7559"/>
                  <a:gd name="T11" fmla="*/ 4840 h 4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59" h="4840">
                    <a:moveTo>
                      <a:pt x="0" y="4840"/>
                    </a:moveTo>
                    <a:lnTo>
                      <a:pt x="0" y="4840"/>
                    </a:lnTo>
                    <a:lnTo>
                      <a:pt x="7559" y="4840"/>
                    </a:lnTo>
                    <a:lnTo>
                      <a:pt x="7559" y="0"/>
                    </a:lnTo>
                    <a:lnTo>
                      <a:pt x="0" y="0"/>
                    </a:lnTo>
                    <a:lnTo>
                      <a:pt x="0" y="484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1" name="Freeform 6"/>
              <p:cNvSpPr>
                <a:spLocks/>
              </p:cNvSpPr>
              <p:nvPr/>
            </p:nvSpPr>
            <p:spPr bwMode="auto">
              <a:xfrm>
                <a:off x="121" y="1076"/>
                <a:ext cx="3944" cy="2334"/>
              </a:xfrm>
              <a:custGeom>
                <a:avLst/>
                <a:gdLst>
                  <a:gd name="T0" fmla="*/ 0 w 7559"/>
                  <a:gd name="T1" fmla="*/ 4840 h 4840"/>
                  <a:gd name="T2" fmla="*/ 0 w 7559"/>
                  <a:gd name="T3" fmla="*/ 4840 h 4840"/>
                  <a:gd name="T4" fmla="*/ 7559 w 7559"/>
                  <a:gd name="T5" fmla="*/ 4840 h 4840"/>
                  <a:gd name="T6" fmla="*/ 7559 w 7559"/>
                  <a:gd name="T7" fmla="*/ 0 h 4840"/>
                  <a:gd name="T8" fmla="*/ 0 w 7559"/>
                  <a:gd name="T9" fmla="*/ 0 h 4840"/>
                  <a:gd name="T10" fmla="*/ 0 w 7559"/>
                  <a:gd name="T11" fmla="*/ 4840 h 4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59" h="4840">
                    <a:moveTo>
                      <a:pt x="0" y="4840"/>
                    </a:moveTo>
                    <a:lnTo>
                      <a:pt x="0" y="4840"/>
                    </a:lnTo>
                    <a:lnTo>
                      <a:pt x="7559" y="4840"/>
                    </a:lnTo>
                    <a:lnTo>
                      <a:pt x="7559" y="0"/>
                    </a:lnTo>
                    <a:lnTo>
                      <a:pt x="0" y="0"/>
                    </a:lnTo>
                    <a:lnTo>
                      <a:pt x="0" y="4840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2" name="Freeform 7"/>
              <p:cNvSpPr>
                <a:spLocks/>
              </p:cNvSpPr>
              <p:nvPr/>
            </p:nvSpPr>
            <p:spPr bwMode="auto">
              <a:xfrm>
                <a:off x="515" y="1308"/>
                <a:ext cx="3155" cy="1868"/>
              </a:xfrm>
              <a:custGeom>
                <a:avLst/>
                <a:gdLst>
                  <a:gd name="T0" fmla="*/ 0 w 6048"/>
                  <a:gd name="T1" fmla="*/ 3872 h 3872"/>
                  <a:gd name="T2" fmla="*/ 0 w 6048"/>
                  <a:gd name="T3" fmla="*/ 3872 h 3872"/>
                  <a:gd name="T4" fmla="*/ 6048 w 6048"/>
                  <a:gd name="T5" fmla="*/ 3872 h 3872"/>
                  <a:gd name="T6" fmla="*/ 6048 w 6048"/>
                  <a:gd name="T7" fmla="*/ 0 h 3872"/>
                  <a:gd name="T8" fmla="*/ 0 w 6048"/>
                  <a:gd name="T9" fmla="*/ 0 h 3872"/>
                  <a:gd name="T10" fmla="*/ 0 w 6048"/>
                  <a:gd name="T11" fmla="*/ 3872 h 3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48" h="3872">
                    <a:moveTo>
                      <a:pt x="0" y="3872"/>
                    </a:moveTo>
                    <a:lnTo>
                      <a:pt x="0" y="3872"/>
                    </a:lnTo>
                    <a:lnTo>
                      <a:pt x="6048" y="3872"/>
                    </a:lnTo>
                    <a:lnTo>
                      <a:pt x="6048" y="0"/>
                    </a:lnTo>
                    <a:lnTo>
                      <a:pt x="0" y="0"/>
                    </a:lnTo>
                    <a:lnTo>
                      <a:pt x="0" y="387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3" name="Freeform 8"/>
              <p:cNvSpPr>
                <a:spLocks/>
              </p:cNvSpPr>
              <p:nvPr/>
            </p:nvSpPr>
            <p:spPr bwMode="auto">
              <a:xfrm>
                <a:off x="515" y="1308"/>
                <a:ext cx="3155" cy="1868"/>
              </a:xfrm>
              <a:custGeom>
                <a:avLst/>
                <a:gdLst>
                  <a:gd name="T0" fmla="*/ 0 w 6048"/>
                  <a:gd name="T1" fmla="*/ 3872 h 3872"/>
                  <a:gd name="T2" fmla="*/ 0 w 6048"/>
                  <a:gd name="T3" fmla="*/ 3872 h 3872"/>
                  <a:gd name="T4" fmla="*/ 6048 w 6048"/>
                  <a:gd name="T5" fmla="*/ 3872 h 3872"/>
                  <a:gd name="T6" fmla="*/ 6048 w 6048"/>
                  <a:gd name="T7" fmla="*/ 0 h 3872"/>
                  <a:gd name="T8" fmla="*/ 0 w 6048"/>
                  <a:gd name="T9" fmla="*/ 0 h 3872"/>
                  <a:gd name="T10" fmla="*/ 0 w 6048"/>
                  <a:gd name="T11" fmla="*/ 3872 h 3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48" h="3872">
                    <a:moveTo>
                      <a:pt x="0" y="3872"/>
                    </a:moveTo>
                    <a:lnTo>
                      <a:pt x="0" y="3872"/>
                    </a:lnTo>
                    <a:lnTo>
                      <a:pt x="6048" y="3872"/>
                    </a:lnTo>
                    <a:lnTo>
                      <a:pt x="6048" y="0"/>
                    </a:lnTo>
                    <a:lnTo>
                      <a:pt x="0" y="0"/>
                    </a:lnTo>
                    <a:lnTo>
                      <a:pt x="0" y="3872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4" name="Freeform 9"/>
              <p:cNvSpPr>
                <a:spLocks/>
              </p:cNvSpPr>
              <p:nvPr/>
            </p:nvSpPr>
            <p:spPr bwMode="auto">
              <a:xfrm>
                <a:off x="515" y="1308"/>
                <a:ext cx="3155" cy="1868"/>
              </a:xfrm>
              <a:custGeom>
                <a:avLst/>
                <a:gdLst>
                  <a:gd name="T0" fmla="*/ 0 w 6048"/>
                  <a:gd name="T1" fmla="*/ 3872 h 3872"/>
                  <a:gd name="T2" fmla="*/ 0 w 6048"/>
                  <a:gd name="T3" fmla="*/ 3872 h 3872"/>
                  <a:gd name="T4" fmla="*/ 6048 w 6048"/>
                  <a:gd name="T5" fmla="*/ 3872 h 3872"/>
                  <a:gd name="T6" fmla="*/ 6048 w 6048"/>
                  <a:gd name="T7" fmla="*/ 0 h 3872"/>
                  <a:gd name="T8" fmla="*/ 0 w 6048"/>
                  <a:gd name="T9" fmla="*/ 0 h 3872"/>
                  <a:gd name="T10" fmla="*/ 0 w 6048"/>
                  <a:gd name="T11" fmla="*/ 3872 h 3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48" h="3872">
                    <a:moveTo>
                      <a:pt x="0" y="3872"/>
                    </a:moveTo>
                    <a:lnTo>
                      <a:pt x="0" y="3872"/>
                    </a:lnTo>
                    <a:lnTo>
                      <a:pt x="6048" y="3872"/>
                    </a:lnTo>
                    <a:lnTo>
                      <a:pt x="6048" y="0"/>
                    </a:lnTo>
                    <a:lnTo>
                      <a:pt x="0" y="0"/>
                    </a:lnTo>
                    <a:lnTo>
                      <a:pt x="0" y="3872"/>
                    </a:lnTo>
                    <a:close/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5" name="Freeform 10"/>
              <p:cNvSpPr>
                <a:spLocks/>
              </p:cNvSpPr>
              <p:nvPr/>
            </p:nvSpPr>
            <p:spPr bwMode="auto">
              <a:xfrm>
                <a:off x="515" y="1308"/>
                <a:ext cx="3155" cy="1588"/>
              </a:xfrm>
              <a:custGeom>
                <a:avLst/>
                <a:gdLst>
                  <a:gd name="T0" fmla="*/ 0 w 6048"/>
                  <a:gd name="T1" fmla="*/ 3872 h 3872"/>
                  <a:gd name="T2" fmla="*/ 0 w 6048"/>
                  <a:gd name="T3" fmla="*/ 3872 h 3872"/>
                  <a:gd name="T4" fmla="*/ 6048 w 6048"/>
                  <a:gd name="T5" fmla="*/ 3872 h 3872"/>
                  <a:gd name="T6" fmla="*/ 6048 w 6048"/>
                  <a:gd name="T7" fmla="*/ 0 h 3872"/>
                  <a:gd name="T8" fmla="*/ 0 w 6048"/>
                  <a:gd name="T9" fmla="*/ 0 h 3872"/>
                  <a:gd name="T10" fmla="*/ 0 w 6048"/>
                  <a:gd name="T11" fmla="*/ 3872 h 3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48" h="3872">
                    <a:moveTo>
                      <a:pt x="0" y="3872"/>
                    </a:moveTo>
                    <a:lnTo>
                      <a:pt x="0" y="3872"/>
                    </a:lnTo>
                    <a:lnTo>
                      <a:pt x="6048" y="3872"/>
                    </a:lnTo>
                    <a:lnTo>
                      <a:pt x="6048" y="0"/>
                    </a:lnTo>
                    <a:lnTo>
                      <a:pt x="0" y="0"/>
                    </a:lnTo>
                    <a:lnTo>
                      <a:pt x="0" y="387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6" name="Freeform 11"/>
              <p:cNvSpPr>
                <a:spLocks/>
              </p:cNvSpPr>
              <p:nvPr/>
            </p:nvSpPr>
            <p:spPr bwMode="auto">
              <a:xfrm>
                <a:off x="515" y="1308"/>
                <a:ext cx="3155" cy="1868"/>
              </a:xfrm>
              <a:custGeom>
                <a:avLst/>
                <a:gdLst>
                  <a:gd name="T0" fmla="*/ 0 w 6048"/>
                  <a:gd name="T1" fmla="*/ 3872 h 3872"/>
                  <a:gd name="T2" fmla="*/ 0 w 6048"/>
                  <a:gd name="T3" fmla="*/ 3872 h 3872"/>
                  <a:gd name="T4" fmla="*/ 6048 w 6048"/>
                  <a:gd name="T5" fmla="*/ 3872 h 3872"/>
                  <a:gd name="T6" fmla="*/ 6048 w 6048"/>
                  <a:gd name="T7" fmla="*/ 0 h 3872"/>
                  <a:gd name="T8" fmla="*/ 0 w 6048"/>
                  <a:gd name="T9" fmla="*/ 0 h 3872"/>
                  <a:gd name="T10" fmla="*/ 0 w 6048"/>
                  <a:gd name="T11" fmla="*/ 3872 h 3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48" h="3872">
                    <a:moveTo>
                      <a:pt x="0" y="3872"/>
                    </a:moveTo>
                    <a:lnTo>
                      <a:pt x="0" y="3872"/>
                    </a:lnTo>
                    <a:lnTo>
                      <a:pt x="6048" y="3872"/>
                    </a:lnTo>
                    <a:lnTo>
                      <a:pt x="6048" y="0"/>
                    </a:lnTo>
                    <a:lnTo>
                      <a:pt x="0" y="0"/>
                    </a:lnTo>
                    <a:lnTo>
                      <a:pt x="0" y="3872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7" name="Freeform 12"/>
              <p:cNvSpPr>
                <a:spLocks/>
              </p:cNvSpPr>
              <p:nvPr/>
            </p:nvSpPr>
            <p:spPr bwMode="auto">
              <a:xfrm>
                <a:off x="515" y="1308"/>
                <a:ext cx="3155" cy="1868"/>
              </a:xfrm>
              <a:custGeom>
                <a:avLst/>
                <a:gdLst>
                  <a:gd name="T0" fmla="*/ 0 w 6048"/>
                  <a:gd name="T1" fmla="*/ 3872 h 3872"/>
                  <a:gd name="T2" fmla="*/ 0 w 6048"/>
                  <a:gd name="T3" fmla="*/ 3872 h 3872"/>
                  <a:gd name="T4" fmla="*/ 6048 w 6048"/>
                  <a:gd name="T5" fmla="*/ 3872 h 3872"/>
                  <a:gd name="T6" fmla="*/ 6048 w 6048"/>
                  <a:gd name="T7" fmla="*/ 0 h 3872"/>
                  <a:gd name="T8" fmla="*/ 0 w 6048"/>
                  <a:gd name="T9" fmla="*/ 0 h 3872"/>
                  <a:gd name="T10" fmla="*/ 0 w 6048"/>
                  <a:gd name="T11" fmla="*/ 3872 h 3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48" h="3872">
                    <a:moveTo>
                      <a:pt x="0" y="3872"/>
                    </a:moveTo>
                    <a:lnTo>
                      <a:pt x="0" y="3872"/>
                    </a:lnTo>
                    <a:lnTo>
                      <a:pt x="6048" y="3872"/>
                    </a:lnTo>
                    <a:lnTo>
                      <a:pt x="6048" y="0"/>
                    </a:lnTo>
                    <a:lnTo>
                      <a:pt x="0" y="0"/>
                    </a:lnTo>
                    <a:lnTo>
                      <a:pt x="0" y="3872"/>
                    </a:lnTo>
                    <a:close/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8" name="Freeform 13"/>
              <p:cNvSpPr>
                <a:spLocks/>
              </p:cNvSpPr>
              <p:nvPr/>
            </p:nvSpPr>
            <p:spPr bwMode="auto">
              <a:xfrm>
                <a:off x="594" y="1611"/>
                <a:ext cx="0" cy="57"/>
              </a:xfrm>
              <a:custGeom>
                <a:avLst/>
                <a:gdLst>
                  <a:gd name="T0" fmla="*/ 119 h 119"/>
                  <a:gd name="T1" fmla="*/ 119 h 119"/>
                  <a:gd name="T2" fmla="*/ 0 h 11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19">
                    <a:moveTo>
                      <a:pt x="0" y="119"/>
                    </a:moveTo>
                    <a:lnTo>
                      <a:pt x="0" y="119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9" name="Freeform 14"/>
              <p:cNvSpPr>
                <a:spLocks/>
              </p:cNvSpPr>
              <p:nvPr/>
            </p:nvSpPr>
            <p:spPr bwMode="auto">
              <a:xfrm>
                <a:off x="594" y="1566"/>
                <a:ext cx="0" cy="45"/>
              </a:xfrm>
              <a:custGeom>
                <a:avLst/>
                <a:gdLst>
                  <a:gd name="T0" fmla="*/ 93 h 93"/>
                  <a:gd name="T1" fmla="*/ 93 h 93"/>
                  <a:gd name="T2" fmla="*/ 0 h 9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93">
                    <a:moveTo>
                      <a:pt x="0" y="93"/>
                    </a:moveTo>
                    <a:lnTo>
                      <a:pt x="0" y="93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0" name="Freeform 15"/>
              <p:cNvSpPr>
                <a:spLocks/>
              </p:cNvSpPr>
              <p:nvPr/>
            </p:nvSpPr>
            <p:spPr bwMode="auto">
              <a:xfrm>
                <a:off x="515" y="1611"/>
                <a:ext cx="79" cy="0"/>
              </a:xfrm>
              <a:custGeom>
                <a:avLst/>
                <a:gdLst>
                  <a:gd name="T0" fmla="*/ 0 w 152"/>
                  <a:gd name="T1" fmla="*/ 0 w 152"/>
                  <a:gd name="T2" fmla="*/ 152 w 15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2">
                    <a:moveTo>
                      <a:pt x="0" y="0"/>
                    </a:moveTo>
                    <a:lnTo>
                      <a:pt x="0" y="0"/>
                    </a:lnTo>
                    <a:lnTo>
                      <a:pt x="152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1" name="Freeform 16"/>
              <p:cNvSpPr>
                <a:spLocks/>
              </p:cNvSpPr>
              <p:nvPr/>
            </p:nvSpPr>
            <p:spPr bwMode="auto">
              <a:xfrm>
                <a:off x="594" y="1611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2" name="Freeform 17"/>
              <p:cNvSpPr>
                <a:spLocks/>
              </p:cNvSpPr>
              <p:nvPr/>
            </p:nvSpPr>
            <p:spPr bwMode="auto">
              <a:xfrm>
                <a:off x="587" y="1611"/>
                <a:ext cx="7" cy="0"/>
              </a:xfrm>
              <a:custGeom>
                <a:avLst/>
                <a:gdLst>
                  <a:gd name="T0" fmla="*/ 0 w 14"/>
                  <a:gd name="T1" fmla="*/ 0 w 14"/>
                  <a:gd name="T2" fmla="*/ 14 w 1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">
                    <a:moveTo>
                      <a:pt x="0" y="0"/>
                    </a:moveTo>
                    <a:lnTo>
                      <a:pt x="0" y="0"/>
                    </a:lnTo>
                    <a:lnTo>
                      <a:pt x="14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3" name="Freeform 18"/>
              <p:cNvSpPr>
                <a:spLocks/>
              </p:cNvSpPr>
              <p:nvPr/>
            </p:nvSpPr>
            <p:spPr bwMode="auto">
              <a:xfrm>
                <a:off x="752" y="1567"/>
                <a:ext cx="0" cy="61"/>
              </a:xfrm>
              <a:custGeom>
                <a:avLst/>
                <a:gdLst>
                  <a:gd name="T0" fmla="*/ 126 h 126"/>
                  <a:gd name="T1" fmla="*/ 126 h 126"/>
                  <a:gd name="T2" fmla="*/ 0 h 12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26">
                    <a:moveTo>
                      <a:pt x="0" y="126"/>
                    </a:moveTo>
                    <a:lnTo>
                      <a:pt x="0" y="126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4" name="Freeform 19"/>
              <p:cNvSpPr>
                <a:spLocks/>
              </p:cNvSpPr>
              <p:nvPr/>
            </p:nvSpPr>
            <p:spPr bwMode="auto">
              <a:xfrm>
                <a:off x="752" y="1521"/>
                <a:ext cx="0" cy="46"/>
              </a:xfrm>
              <a:custGeom>
                <a:avLst/>
                <a:gdLst>
                  <a:gd name="T0" fmla="*/ 96 h 96"/>
                  <a:gd name="T1" fmla="*/ 96 h 96"/>
                  <a:gd name="T2" fmla="*/ 0 h 9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96">
                    <a:moveTo>
                      <a:pt x="0" y="96"/>
                    </a:moveTo>
                    <a:lnTo>
                      <a:pt x="0" y="96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5" name="Freeform 20"/>
              <p:cNvSpPr>
                <a:spLocks/>
              </p:cNvSpPr>
              <p:nvPr/>
            </p:nvSpPr>
            <p:spPr bwMode="auto">
              <a:xfrm>
                <a:off x="673" y="1567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6" name="Freeform 21"/>
              <p:cNvSpPr>
                <a:spLocks/>
              </p:cNvSpPr>
              <p:nvPr/>
            </p:nvSpPr>
            <p:spPr bwMode="auto">
              <a:xfrm>
                <a:off x="752" y="1567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7" name="Freeform 22"/>
              <p:cNvSpPr>
                <a:spLocks/>
              </p:cNvSpPr>
              <p:nvPr/>
            </p:nvSpPr>
            <p:spPr bwMode="auto">
              <a:xfrm>
                <a:off x="745" y="1567"/>
                <a:ext cx="7" cy="0"/>
              </a:xfrm>
              <a:custGeom>
                <a:avLst/>
                <a:gdLst>
                  <a:gd name="T0" fmla="*/ 0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0" y="0"/>
                    </a:move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8" name="Freeform 23"/>
              <p:cNvSpPr>
                <a:spLocks/>
              </p:cNvSpPr>
              <p:nvPr/>
            </p:nvSpPr>
            <p:spPr bwMode="auto">
              <a:xfrm>
                <a:off x="909" y="1421"/>
                <a:ext cx="0" cy="91"/>
              </a:xfrm>
              <a:custGeom>
                <a:avLst/>
                <a:gdLst>
                  <a:gd name="T0" fmla="*/ 188 h 188"/>
                  <a:gd name="T1" fmla="*/ 188 h 188"/>
                  <a:gd name="T2" fmla="*/ 0 h 18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88">
                    <a:moveTo>
                      <a:pt x="0" y="188"/>
                    </a:moveTo>
                    <a:lnTo>
                      <a:pt x="0" y="188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9" name="Freeform 24"/>
              <p:cNvSpPr>
                <a:spLocks/>
              </p:cNvSpPr>
              <p:nvPr/>
            </p:nvSpPr>
            <p:spPr bwMode="auto">
              <a:xfrm>
                <a:off x="909" y="1358"/>
                <a:ext cx="0" cy="63"/>
              </a:xfrm>
              <a:custGeom>
                <a:avLst/>
                <a:gdLst>
                  <a:gd name="T0" fmla="*/ 130 h 130"/>
                  <a:gd name="T1" fmla="*/ 130 h 130"/>
                  <a:gd name="T2" fmla="*/ 0 h 13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30">
                    <a:moveTo>
                      <a:pt x="0" y="130"/>
                    </a:moveTo>
                    <a:lnTo>
                      <a:pt x="0" y="13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0" name="Freeform 25"/>
              <p:cNvSpPr>
                <a:spLocks/>
              </p:cNvSpPr>
              <p:nvPr/>
            </p:nvSpPr>
            <p:spPr bwMode="auto">
              <a:xfrm>
                <a:off x="831" y="1421"/>
                <a:ext cx="78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1" name="Freeform 26"/>
              <p:cNvSpPr>
                <a:spLocks/>
              </p:cNvSpPr>
              <p:nvPr/>
            </p:nvSpPr>
            <p:spPr bwMode="auto">
              <a:xfrm>
                <a:off x="909" y="1421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2" name="Freeform 27"/>
              <p:cNvSpPr>
                <a:spLocks/>
              </p:cNvSpPr>
              <p:nvPr/>
            </p:nvSpPr>
            <p:spPr bwMode="auto">
              <a:xfrm>
                <a:off x="903" y="1421"/>
                <a:ext cx="6" cy="0"/>
              </a:xfrm>
              <a:custGeom>
                <a:avLst/>
                <a:gdLst>
                  <a:gd name="T0" fmla="*/ 0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0" y="0"/>
                    </a:move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3" name="Freeform 28"/>
              <p:cNvSpPr>
                <a:spLocks/>
              </p:cNvSpPr>
              <p:nvPr/>
            </p:nvSpPr>
            <p:spPr bwMode="auto">
              <a:xfrm>
                <a:off x="1067" y="1476"/>
                <a:ext cx="0" cy="106"/>
              </a:xfrm>
              <a:custGeom>
                <a:avLst/>
                <a:gdLst>
                  <a:gd name="T0" fmla="*/ 219 h 219"/>
                  <a:gd name="T1" fmla="*/ 219 h 219"/>
                  <a:gd name="T2" fmla="*/ 0 h 21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19">
                    <a:moveTo>
                      <a:pt x="0" y="219"/>
                    </a:moveTo>
                    <a:lnTo>
                      <a:pt x="0" y="219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4" name="Freeform 29"/>
              <p:cNvSpPr>
                <a:spLocks/>
              </p:cNvSpPr>
              <p:nvPr/>
            </p:nvSpPr>
            <p:spPr bwMode="auto">
              <a:xfrm>
                <a:off x="1067" y="1407"/>
                <a:ext cx="0" cy="69"/>
              </a:xfrm>
              <a:custGeom>
                <a:avLst/>
                <a:gdLst>
                  <a:gd name="T0" fmla="*/ 143 h 143"/>
                  <a:gd name="T1" fmla="*/ 143 h 143"/>
                  <a:gd name="T2" fmla="*/ 0 h 14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43">
                    <a:moveTo>
                      <a:pt x="0" y="143"/>
                    </a:moveTo>
                    <a:lnTo>
                      <a:pt x="0" y="143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5" name="Freeform 30"/>
              <p:cNvSpPr>
                <a:spLocks/>
              </p:cNvSpPr>
              <p:nvPr/>
            </p:nvSpPr>
            <p:spPr bwMode="auto">
              <a:xfrm>
                <a:off x="988" y="1476"/>
                <a:ext cx="79" cy="0"/>
              </a:xfrm>
              <a:custGeom>
                <a:avLst/>
                <a:gdLst>
                  <a:gd name="T0" fmla="*/ 0 w 152"/>
                  <a:gd name="T1" fmla="*/ 0 w 152"/>
                  <a:gd name="T2" fmla="*/ 152 w 15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2">
                    <a:moveTo>
                      <a:pt x="0" y="0"/>
                    </a:moveTo>
                    <a:lnTo>
                      <a:pt x="0" y="0"/>
                    </a:lnTo>
                    <a:lnTo>
                      <a:pt x="152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6" name="Freeform 31"/>
              <p:cNvSpPr>
                <a:spLocks/>
              </p:cNvSpPr>
              <p:nvPr/>
            </p:nvSpPr>
            <p:spPr bwMode="auto">
              <a:xfrm>
                <a:off x="1067" y="1476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7" name="Freeform 32"/>
              <p:cNvSpPr>
                <a:spLocks/>
              </p:cNvSpPr>
              <p:nvPr/>
            </p:nvSpPr>
            <p:spPr bwMode="auto">
              <a:xfrm>
                <a:off x="1060" y="1476"/>
                <a:ext cx="7" cy="0"/>
              </a:xfrm>
              <a:custGeom>
                <a:avLst/>
                <a:gdLst>
                  <a:gd name="T0" fmla="*/ 0 w 14"/>
                  <a:gd name="T1" fmla="*/ 0 w 14"/>
                  <a:gd name="T2" fmla="*/ 14 w 1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">
                    <a:moveTo>
                      <a:pt x="0" y="0"/>
                    </a:moveTo>
                    <a:lnTo>
                      <a:pt x="0" y="0"/>
                    </a:lnTo>
                    <a:lnTo>
                      <a:pt x="14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8" name="Freeform 33"/>
              <p:cNvSpPr>
                <a:spLocks/>
              </p:cNvSpPr>
              <p:nvPr/>
            </p:nvSpPr>
            <p:spPr bwMode="auto">
              <a:xfrm>
                <a:off x="1225" y="1689"/>
                <a:ext cx="0" cy="128"/>
              </a:xfrm>
              <a:custGeom>
                <a:avLst/>
                <a:gdLst>
                  <a:gd name="T0" fmla="*/ 265 h 265"/>
                  <a:gd name="T1" fmla="*/ 265 h 265"/>
                  <a:gd name="T2" fmla="*/ 0 h 26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65">
                    <a:moveTo>
                      <a:pt x="0" y="265"/>
                    </a:moveTo>
                    <a:lnTo>
                      <a:pt x="0" y="265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9" name="Freeform 34"/>
              <p:cNvSpPr>
                <a:spLocks/>
              </p:cNvSpPr>
              <p:nvPr/>
            </p:nvSpPr>
            <p:spPr bwMode="auto">
              <a:xfrm>
                <a:off x="1225" y="1611"/>
                <a:ext cx="0" cy="78"/>
              </a:xfrm>
              <a:custGeom>
                <a:avLst/>
                <a:gdLst>
                  <a:gd name="T0" fmla="*/ 162 h 162"/>
                  <a:gd name="T1" fmla="*/ 162 h 162"/>
                  <a:gd name="T2" fmla="*/ 0 h 16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62">
                    <a:moveTo>
                      <a:pt x="0" y="162"/>
                    </a:moveTo>
                    <a:lnTo>
                      <a:pt x="0" y="162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0" name="Freeform 35"/>
              <p:cNvSpPr>
                <a:spLocks/>
              </p:cNvSpPr>
              <p:nvPr/>
            </p:nvSpPr>
            <p:spPr bwMode="auto">
              <a:xfrm>
                <a:off x="1146" y="1689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1" name="Freeform 36"/>
              <p:cNvSpPr>
                <a:spLocks/>
              </p:cNvSpPr>
              <p:nvPr/>
            </p:nvSpPr>
            <p:spPr bwMode="auto">
              <a:xfrm>
                <a:off x="1225" y="1689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2" name="Freeform 37"/>
              <p:cNvSpPr>
                <a:spLocks/>
              </p:cNvSpPr>
              <p:nvPr/>
            </p:nvSpPr>
            <p:spPr bwMode="auto">
              <a:xfrm>
                <a:off x="1218" y="1689"/>
                <a:ext cx="7" cy="0"/>
              </a:xfrm>
              <a:custGeom>
                <a:avLst/>
                <a:gdLst>
                  <a:gd name="T0" fmla="*/ 0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0" y="0"/>
                    </a:move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3" name="Freeform 38"/>
              <p:cNvSpPr>
                <a:spLocks/>
              </p:cNvSpPr>
              <p:nvPr/>
            </p:nvSpPr>
            <p:spPr bwMode="auto">
              <a:xfrm>
                <a:off x="1462" y="1584"/>
                <a:ext cx="0" cy="107"/>
              </a:xfrm>
              <a:custGeom>
                <a:avLst/>
                <a:gdLst>
                  <a:gd name="T0" fmla="*/ 223 h 223"/>
                  <a:gd name="T1" fmla="*/ 223 h 223"/>
                  <a:gd name="T2" fmla="*/ 0 h 22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23">
                    <a:moveTo>
                      <a:pt x="0" y="223"/>
                    </a:moveTo>
                    <a:lnTo>
                      <a:pt x="0" y="223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4" name="Freeform 39"/>
              <p:cNvSpPr>
                <a:spLocks/>
              </p:cNvSpPr>
              <p:nvPr/>
            </p:nvSpPr>
            <p:spPr bwMode="auto">
              <a:xfrm>
                <a:off x="1462" y="1514"/>
                <a:ext cx="0" cy="70"/>
              </a:xfrm>
              <a:custGeom>
                <a:avLst/>
                <a:gdLst>
                  <a:gd name="T0" fmla="*/ 144 h 144"/>
                  <a:gd name="T1" fmla="*/ 144 h 144"/>
                  <a:gd name="T2" fmla="*/ 0 h 14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44">
                    <a:moveTo>
                      <a:pt x="0" y="144"/>
                    </a:moveTo>
                    <a:lnTo>
                      <a:pt x="0" y="144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5" name="Freeform 40"/>
              <p:cNvSpPr>
                <a:spLocks/>
              </p:cNvSpPr>
              <p:nvPr/>
            </p:nvSpPr>
            <p:spPr bwMode="auto">
              <a:xfrm>
                <a:off x="1304" y="1584"/>
                <a:ext cx="158" cy="0"/>
              </a:xfrm>
              <a:custGeom>
                <a:avLst/>
                <a:gdLst>
                  <a:gd name="T0" fmla="*/ 0 w 303"/>
                  <a:gd name="T1" fmla="*/ 0 w 303"/>
                  <a:gd name="T2" fmla="*/ 303 w 30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03">
                    <a:moveTo>
                      <a:pt x="0" y="0"/>
                    </a:moveTo>
                    <a:lnTo>
                      <a:pt x="0" y="0"/>
                    </a:lnTo>
                    <a:lnTo>
                      <a:pt x="303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6" name="Freeform 41"/>
              <p:cNvSpPr>
                <a:spLocks/>
              </p:cNvSpPr>
              <p:nvPr/>
            </p:nvSpPr>
            <p:spPr bwMode="auto">
              <a:xfrm>
                <a:off x="1462" y="1584"/>
                <a:ext cx="157" cy="0"/>
              </a:xfrm>
              <a:custGeom>
                <a:avLst/>
                <a:gdLst>
                  <a:gd name="T0" fmla="*/ 0 w 302"/>
                  <a:gd name="T1" fmla="*/ 0 w 302"/>
                  <a:gd name="T2" fmla="*/ 302 w 30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02">
                    <a:moveTo>
                      <a:pt x="0" y="0"/>
                    </a:moveTo>
                    <a:lnTo>
                      <a:pt x="0" y="0"/>
                    </a:lnTo>
                    <a:lnTo>
                      <a:pt x="302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7" name="Freeform 42"/>
              <p:cNvSpPr>
                <a:spLocks/>
              </p:cNvSpPr>
              <p:nvPr/>
            </p:nvSpPr>
            <p:spPr bwMode="auto">
              <a:xfrm>
                <a:off x="1455" y="1584"/>
                <a:ext cx="7" cy="0"/>
              </a:xfrm>
              <a:custGeom>
                <a:avLst/>
                <a:gdLst>
                  <a:gd name="T0" fmla="*/ 0 w 14"/>
                  <a:gd name="T1" fmla="*/ 0 w 14"/>
                  <a:gd name="T2" fmla="*/ 14 w 1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">
                    <a:moveTo>
                      <a:pt x="0" y="0"/>
                    </a:moveTo>
                    <a:lnTo>
                      <a:pt x="0" y="0"/>
                    </a:lnTo>
                    <a:lnTo>
                      <a:pt x="14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8" name="Freeform 43"/>
              <p:cNvSpPr>
                <a:spLocks/>
              </p:cNvSpPr>
              <p:nvPr/>
            </p:nvSpPr>
            <p:spPr bwMode="auto">
              <a:xfrm>
                <a:off x="1777" y="1697"/>
                <a:ext cx="0" cy="165"/>
              </a:xfrm>
              <a:custGeom>
                <a:avLst/>
                <a:gdLst>
                  <a:gd name="T0" fmla="*/ 342 h 342"/>
                  <a:gd name="T1" fmla="*/ 342 h 342"/>
                  <a:gd name="T2" fmla="*/ 0 h 34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42">
                    <a:moveTo>
                      <a:pt x="0" y="342"/>
                    </a:moveTo>
                    <a:lnTo>
                      <a:pt x="0" y="342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9" name="Freeform 44"/>
              <p:cNvSpPr>
                <a:spLocks/>
              </p:cNvSpPr>
              <p:nvPr/>
            </p:nvSpPr>
            <p:spPr bwMode="auto">
              <a:xfrm>
                <a:off x="1777" y="1607"/>
                <a:ext cx="0" cy="90"/>
              </a:xfrm>
              <a:custGeom>
                <a:avLst/>
                <a:gdLst>
                  <a:gd name="T0" fmla="*/ 186 h 186"/>
                  <a:gd name="T1" fmla="*/ 186 h 186"/>
                  <a:gd name="T2" fmla="*/ 0 h 18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86">
                    <a:moveTo>
                      <a:pt x="0" y="186"/>
                    </a:moveTo>
                    <a:lnTo>
                      <a:pt x="0" y="186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0" name="Freeform 45"/>
              <p:cNvSpPr>
                <a:spLocks/>
              </p:cNvSpPr>
              <p:nvPr/>
            </p:nvSpPr>
            <p:spPr bwMode="auto">
              <a:xfrm>
                <a:off x="1619" y="1697"/>
                <a:ext cx="158" cy="0"/>
              </a:xfrm>
              <a:custGeom>
                <a:avLst/>
                <a:gdLst>
                  <a:gd name="T0" fmla="*/ 0 w 302"/>
                  <a:gd name="T1" fmla="*/ 0 w 302"/>
                  <a:gd name="T2" fmla="*/ 302 w 30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02">
                    <a:moveTo>
                      <a:pt x="0" y="0"/>
                    </a:moveTo>
                    <a:lnTo>
                      <a:pt x="0" y="0"/>
                    </a:lnTo>
                    <a:lnTo>
                      <a:pt x="302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1" name="Freeform 46"/>
              <p:cNvSpPr>
                <a:spLocks/>
              </p:cNvSpPr>
              <p:nvPr/>
            </p:nvSpPr>
            <p:spPr bwMode="auto">
              <a:xfrm>
                <a:off x="1777" y="1697"/>
                <a:ext cx="158" cy="0"/>
              </a:xfrm>
              <a:custGeom>
                <a:avLst/>
                <a:gdLst>
                  <a:gd name="T0" fmla="*/ 0 w 303"/>
                  <a:gd name="T1" fmla="*/ 0 w 303"/>
                  <a:gd name="T2" fmla="*/ 303 w 30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03">
                    <a:moveTo>
                      <a:pt x="0" y="0"/>
                    </a:moveTo>
                    <a:lnTo>
                      <a:pt x="0" y="0"/>
                    </a:lnTo>
                    <a:lnTo>
                      <a:pt x="303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2" name="Freeform 47"/>
              <p:cNvSpPr>
                <a:spLocks/>
              </p:cNvSpPr>
              <p:nvPr/>
            </p:nvSpPr>
            <p:spPr bwMode="auto">
              <a:xfrm>
                <a:off x="1770" y="1697"/>
                <a:ext cx="7" cy="0"/>
              </a:xfrm>
              <a:custGeom>
                <a:avLst/>
                <a:gdLst>
                  <a:gd name="T0" fmla="*/ 0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0" y="0"/>
                    </a:move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3" name="Freeform 48"/>
              <p:cNvSpPr>
                <a:spLocks/>
              </p:cNvSpPr>
              <p:nvPr/>
            </p:nvSpPr>
            <p:spPr bwMode="auto">
              <a:xfrm>
                <a:off x="2093" y="1385"/>
                <a:ext cx="0" cy="317"/>
              </a:xfrm>
              <a:custGeom>
                <a:avLst/>
                <a:gdLst>
                  <a:gd name="T0" fmla="*/ 657 h 657"/>
                  <a:gd name="T1" fmla="*/ 657 h 657"/>
                  <a:gd name="T2" fmla="*/ 0 h 65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57">
                    <a:moveTo>
                      <a:pt x="0" y="657"/>
                    </a:moveTo>
                    <a:lnTo>
                      <a:pt x="0" y="657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4" name="Freeform 49"/>
              <p:cNvSpPr>
                <a:spLocks/>
              </p:cNvSpPr>
              <p:nvPr/>
            </p:nvSpPr>
            <p:spPr bwMode="auto">
              <a:xfrm>
                <a:off x="2093" y="1308"/>
                <a:ext cx="0" cy="77"/>
              </a:xfrm>
              <a:custGeom>
                <a:avLst/>
                <a:gdLst>
                  <a:gd name="T0" fmla="*/ 159 h 159"/>
                  <a:gd name="T1" fmla="*/ 159 h 159"/>
                  <a:gd name="T2" fmla="*/ 0 h 15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59">
                    <a:moveTo>
                      <a:pt x="0" y="159"/>
                    </a:moveTo>
                    <a:lnTo>
                      <a:pt x="0" y="159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5" name="Freeform 50"/>
              <p:cNvSpPr>
                <a:spLocks/>
              </p:cNvSpPr>
              <p:nvPr/>
            </p:nvSpPr>
            <p:spPr bwMode="auto">
              <a:xfrm>
                <a:off x="1935" y="1385"/>
                <a:ext cx="158" cy="0"/>
              </a:xfrm>
              <a:custGeom>
                <a:avLst/>
                <a:gdLst>
                  <a:gd name="T0" fmla="*/ 0 w 302"/>
                  <a:gd name="T1" fmla="*/ 0 w 302"/>
                  <a:gd name="T2" fmla="*/ 302 w 30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02">
                    <a:moveTo>
                      <a:pt x="0" y="0"/>
                    </a:moveTo>
                    <a:lnTo>
                      <a:pt x="0" y="0"/>
                    </a:lnTo>
                    <a:lnTo>
                      <a:pt x="302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6" name="Freeform 51"/>
              <p:cNvSpPr>
                <a:spLocks/>
              </p:cNvSpPr>
              <p:nvPr/>
            </p:nvSpPr>
            <p:spPr bwMode="auto">
              <a:xfrm>
                <a:off x="2093" y="1385"/>
                <a:ext cx="157" cy="0"/>
              </a:xfrm>
              <a:custGeom>
                <a:avLst/>
                <a:gdLst>
                  <a:gd name="T0" fmla="*/ 0 w 302"/>
                  <a:gd name="T1" fmla="*/ 0 w 302"/>
                  <a:gd name="T2" fmla="*/ 302 w 30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02">
                    <a:moveTo>
                      <a:pt x="0" y="0"/>
                    </a:moveTo>
                    <a:lnTo>
                      <a:pt x="0" y="0"/>
                    </a:lnTo>
                    <a:lnTo>
                      <a:pt x="302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7" name="Freeform 52"/>
              <p:cNvSpPr>
                <a:spLocks/>
              </p:cNvSpPr>
              <p:nvPr/>
            </p:nvSpPr>
            <p:spPr bwMode="auto">
              <a:xfrm>
                <a:off x="2086" y="1385"/>
                <a:ext cx="7" cy="0"/>
              </a:xfrm>
              <a:custGeom>
                <a:avLst/>
                <a:gdLst>
                  <a:gd name="T0" fmla="*/ 0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0" y="0"/>
                    </a:move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8" name="Freeform 53"/>
              <p:cNvSpPr>
                <a:spLocks/>
              </p:cNvSpPr>
              <p:nvPr/>
            </p:nvSpPr>
            <p:spPr bwMode="auto">
              <a:xfrm>
                <a:off x="2566" y="1636"/>
                <a:ext cx="0" cy="501"/>
              </a:xfrm>
              <a:custGeom>
                <a:avLst/>
                <a:gdLst>
                  <a:gd name="T0" fmla="*/ 1039 h 1039"/>
                  <a:gd name="T1" fmla="*/ 1039 h 1039"/>
                  <a:gd name="T2" fmla="*/ 0 h 103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039">
                    <a:moveTo>
                      <a:pt x="0" y="1039"/>
                    </a:moveTo>
                    <a:lnTo>
                      <a:pt x="0" y="1039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9" name="Freeform 54"/>
              <p:cNvSpPr>
                <a:spLocks/>
              </p:cNvSpPr>
              <p:nvPr/>
            </p:nvSpPr>
            <p:spPr bwMode="auto">
              <a:xfrm>
                <a:off x="2566" y="1504"/>
                <a:ext cx="0" cy="132"/>
              </a:xfrm>
              <a:custGeom>
                <a:avLst/>
                <a:gdLst>
                  <a:gd name="T0" fmla="*/ 273 h 273"/>
                  <a:gd name="T1" fmla="*/ 273 h 273"/>
                  <a:gd name="T2" fmla="*/ 0 h 27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73">
                    <a:moveTo>
                      <a:pt x="0" y="273"/>
                    </a:moveTo>
                    <a:lnTo>
                      <a:pt x="0" y="273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0" name="Freeform 55"/>
              <p:cNvSpPr>
                <a:spLocks/>
              </p:cNvSpPr>
              <p:nvPr/>
            </p:nvSpPr>
            <p:spPr bwMode="auto">
              <a:xfrm>
                <a:off x="2250" y="1636"/>
                <a:ext cx="316" cy="0"/>
              </a:xfrm>
              <a:custGeom>
                <a:avLst/>
                <a:gdLst>
                  <a:gd name="T0" fmla="*/ 0 w 605"/>
                  <a:gd name="T1" fmla="*/ 0 w 605"/>
                  <a:gd name="T2" fmla="*/ 605 w 60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05">
                    <a:moveTo>
                      <a:pt x="0" y="0"/>
                    </a:moveTo>
                    <a:lnTo>
                      <a:pt x="0" y="0"/>
                    </a:lnTo>
                    <a:lnTo>
                      <a:pt x="605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1" name="Freeform 56"/>
              <p:cNvSpPr>
                <a:spLocks/>
              </p:cNvSpPr>
              <p:nvPr/>
            </p:nvSpPr>
            <p:spPr bwMode="auto">
              <a:xfrm>
                <a:off x="2566" y="1636"/>
                <a:ext cx="315" cy="0"/>
              </a:xfrm>
              <a:custGeom>
                <a:avLst/>
                <a:gdLst>
                  <a:gd name="T0" fmla="*/ 0 w 605"/>
                  <a:gd name="T1" fmla="*/ 0 w 605"/>
                  <a:gd name="T2" fmla="*/ 605 w 60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05">
                    <a:moveTo>
                      <a:pt x="0" y="0"/>
                    </a:moveTo>
                    <a:lnTo>
                      <a:pt x="0" y="0"/>
                    </a:lnTo>
                    <a:lnTo>
                      <a:pt x="605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2" name="Freeform 57"/>
              <p:cNvSpPr>
                <a:spLocks/>
              </p:cNvSpPr>
              <p:nvPr/>
            </p:nvSpPr>
            <p:spPr bwMode="auto">
              <a:xfrm>
                <a:off x="2559" y="1636"/>
                <a:ext cx="7" cy="0"/>
              </a:xfrm>
              <a:custGeom>
                <a:avLst/>
                <a:gdLst>
                  <a:gd name="T0" fmla="*/ 0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0" y="0"/>
                    </a:move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3" name="Freeform 58"/>
              <p:cNvSpPr>
                <a:spLocks/>
              </p:cNvSpPr>
              <p:nvPr/>
            </p:nvSpPr>
            <p:spPr bwMode="auto">
              <a:xfrm>
                <a:off x="515" y="3176"/>
                <a:ext cx="3155" cy="0"/>
              </a:xfrm>
              <a:custGeom>
                <a:avLst/>
                <a:gdLst>
                  <a:gd name="T0" fmla="*/ 0 w 6048"/>
                  <a:gd name="T1" fmla="*/ 0 w 6048"/>
                  <a:gd name="T2" fmla="*/ 6048 w 604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048">
                    <a:moveTo>
                      <a:pt x="0" y="0"/>
                    </a:moveTo>
                    <a:lnTo>
                      <a:pt x="0" y="0"/>
                    </a:lnTo>
                    <a:lnTo>
                      <a:pt x="6048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4" name="Freeform 59"/>
              <p:cNvSpPr>
                <a:spLocks/>
              </p:cNvSpPr>
              <p:nvPr/>
            </p:nvSpPr>
            <p:spPr bwMode="auto">
              <a:xfrm>
                <a:off x="515" y="3120"/>
                <a:ext cx="0" cy="56"/>
              </a:xfrm>
              <a:custGeom>
                <a:avLst/>
                <a:gdLst>
                  <a:gd name="T0" fmla="*/ 0 h 116"/>
                  <a:gd name="T1" fmla="*/ 0 h 116"/>
                  <a:gd name="T2" fmla="*/ 116 h 11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16">
                    <a:moveTo>
                      <a:pt x="0" y="0"/>
                    </a:moveTo>
                    <a:lnTo>
                      <a:pt x="0" y="0"/>
                    </a:lnTo>
                    <a:lnTo>
                      <a:pt x="0" y="116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5" name="Freeform 60"/>
              <p:cNvSpPr>
                <a:spLocks/>
              </p:cNvSpPr>
              <p:nvPr/>
            </p:nvSpPr>
            <p:spPr bwMode="auto">
              <a:xfrm>
                <a:off x="594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6" name="Freeform 61"/>
              <p:cNvSpPr>
                <a:spLocks/>
              </p:cNvSpPr>
              <p:nvPr/>
            </p:nvSpPr>
            <p:spPr bwMode="auto">
              <a:xfrm>
                <a:off x="673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7" name="Freeform 62"/>
              <p:cNvSpPr>
                <a:spLocks/>
              </p:cNvSpPr>
              <p:nvPr/>
            </p:nvSpPr>
            <p:spPr bwMode="auto">
              <a:xfrm>
                <a:off x="752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8" name="Freeform 63"/>
              <p:cNvSpPr>
                <a:spLocks/>
              </p:cNvSpPr>
              <p:nvPr/>
            </p:nvSpPr>
            <p:spPr bwMode="auto">
              <a:xfrm>
                <a:off x="831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9" name="Freeform 64"/>
              <p:cNvSpPr>
                <a:spLocks/>
              </p:cNvSpPr>
              <p:nvPr/>
            </p:nvSpPr>
            <p:spPr bwMode="auto">
              <a:xfrm>
                <a:off x="909" y="3120"/>
                <a:ext cx="0" cy="56"/>
              </a:xfrm>
              <a:custGeom>
                <a:avLst/>
                <a:gdLst>
                  <a:gd name="T0" fmla="*/ 0 h 116"/>
                  <a:gd name="T1" fmla="*/ 0 h 116"/>
                  <a:gd name="T2" fmla="*/ 116 h 11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16">
                    <a:moveTo>
                      <a:pt x="0" y="0"/>
                    </a:moveTo>
                    <a:lnTo>
                      <a:pt x="0" y="0"/>
                    </a:lnTo>
                    <a:lnTo>
                      <a:pt x="0" y="116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0" name="Freeform 65"/>
              <p:cNvSpPr>
                <a:spLocks/>
              </p:cNvSpPr>
              <p:nvPr/>
            </p:nvSpPr>
            <p:spPr bwMode="auto">
              <a:xfrm>
                <a:off x="988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1" name="Freeform 66"/>
              <p:cNvSpPr>
                <a:spLocks/>
              </p:cNvSpPr>
              <p:nvPr/>
            </p:nvSpPr>
            <p:spPr bwMode="auto">
              <a:xfrm>
                <a:off x="1067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2" name="Freeform 67"/>
              <p:cNvSpPr>
                <a:spLocks/>
              </p:cNvSpPr>
              <p:nvPr/>
            </p:nvSpPr>
            <p:spPr bwMode="auto">
              <a:xfrm>
                <a:off x="1146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3" name="Freeform 68"/>
              <p:cNvSpPr>
                <a:spLocks/>
              </p:cNvSpPr>
              <p:nvPr/>
            </p:nvSpPr>
            <p:spPr bwMode="auto">
              <a:xfrm>
                <a:off x="1225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4" name="Freeform 69"/>
              <p:cNvSpPr>
                <a:spLocks/>
              </p:cNvSpPr>
              <p:nvPr/>
            </p:nvSpPr>
            <p:spPr bwMode="auto">
              <a:xfrm>
                <a:off x="1304" y="3120"/>
                <a:ext cx="0" cy="56"/>
              </a:xfrm>
              <a:custGeom>
                <a:avLst/>
                <a:gdLst>
                  <a:gd name="T0" fmla="*/ 0 h 116"/>
                  <a:gd name="T1" fmla="*/ 0 h 116"/>
                  <a:gd name="T2" fmla="*/ 116 h 11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16">
                    <a:moveTo>
                      <a:pt x="0" y="0"/>
                    </a:moveTo>
                    <a:lnTo>
                      <a:pt x="0" y="0"/>
                    </a:lnTo>
                    <a:lnTo>
                      <a:pt x="0" y="116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5" name="Freeform 70"/>
              <p:cNvSpPr>
                <a:spLocks/>
              </p:cNvSpPr>
              <p:nvPr/>
            </p:nvSpPr>
            <p:spPr bwMode="auto">
              <a:xfrm>
                <a:off x="1383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6" name="Freeform 71"/>
              <p:cNvSpPr>
                <a:spLocks/>
              </p:cNvSpPr>
              <p:nvPr/>
            </p:nvSpPr>
            <p:spPr bwMode="auto">
              <a:xfrm>
                <a:off x="1462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7" name="Freeform 72"/>
              <p:cNvSpPr>
                <a:spLocks/>
              </p:cNvSpPr>
              <p:nvPr/>
            </p:nvSpPr>
            <p:spPr bwMode="auto">
              <a:xfrm>
                <a:off x="1541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8" name="Freeform 73"/>
              <p:cNvSpPr>
                <a:spLocks/>
              </p:cNvSpPr>
              <p:nvPr/>
            </p:nvSpPr>
            <p:spPr bwMode="auto">
              <a:xfrm>
                <a:off x="1619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9" name="Freeform 74"/>
              <p:cNvSpPr>
                <a:spLocks/>
              </p:cNvSpPr>
              <p:nvPr/>
            </p:nvSpPr>
            <p:spPr bwMode="auto">
              <a:xfrm>
                <a:off x="1698" y="3120"/>
                <a:ext cx="0" cy="56"/>
              </a:xfrm>
              <a:custGeom>
                <a:avLst/>
                <a:gdLst>
                  <a:gd name="T0" fmla="*/ 0 h 116"/>
                  <a:gd name="T1" fmla="*/ 0 h 116"/>
                  <a:gd name="T2" fmla="*/ 116 h 11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16">
                    <a:moveTo>
                      <a:pt x="0" y="0"/>
                    </a:moveTo>
                    <a:lnTo>
                      <a:pt x="0" y="0"/>
                    </a:lnTo>
                    <a:lnTo>
                      <a:pt x="0" y="116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0" name="Freeform 75"/>
              <p:cNvSpPr>
                <a:spLocks/>
              </p:cNvSpPr>
              <p:nvPr/>
            </p:nvSpPr>
            <p:spPr bwMode="auto">
              <a:xfrm>
                <a:off x="1777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1" name="Freeform 76"/>
              <p:cNvSpPr>
                <a:spLocks/>
              </p:cNvSpPr>
              <p:nvPr/>
            </p:nvSpPr>
            <p:spPr bwMode="auto">
              <a:xfrm>
                <a:off x="1856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2" name="Freeform 77"/>
              <p:cNvSpPr>
                <a:spLocks/>
              </p:cNvSpPr>
              <p:nvPr/>
            </p:nvSpPr>
            <p:spPr bwMode="auto">
              <a:xfrm>
                <a:off x="1935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3" name="Freeform 78"/>
              <p:cNvSpPr>
                <a:spLocks/>
              </p:cNvSpPr>
              <p:nvPr/>
            </p:nvSpPr>
            <p:spPr bwMode="auto">
              <a:xfrm>
                <a:off x="2014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4" name="Freeform 79"/>
              <p:cNvSpPr>
                <a:spLocks/>
              </p:cNvSpPr>
              <p:nvPr/>
            </p:nvSpPr>
            <p:spPr bwMode="auto">
              <a:xfrm>
                <a:off x="2093" y="3120"/>
                <a:ext cx="0" cy="56"/>
              </a:xfrm>
              <a:custGeom>
                <a:avLst/>
                <a:gdLst>
                  <a:gd name="T0" fmla="*/ 0 h 116"/>
                  <a:gd name="T1" fmla="*/ 0 h 116"/>
                  <a:gd name="T2" fmla="*/ 116 h 11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16">
                    <a:moveTo>
                      <a:pt x="0" y="0"/>
                    </a:moveTo>
                    <a:lnTo>
                      <a:pt x="0" y="0"/>
                    </a:lnTo>
                    <a:lnTo>
                      <a:pt x="0" y="116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5" name="Freeform 80"/>
              <p:cNvSpPr>
                <a:spLocks/>
              </p:cNvSpPr>
              <p:nvPr/>
            </p:nvSpPr>
            <p:spPr bwMode="auto">
              <a:xfrm>
                <a:off x="2171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6" name="Freeform 81"/>
              <p:cNvSpPr>
                <a:spLocks/>
              </p:cNvSpPr>
              <p:nvPr/>
            </p:nvSpPr>
            <p:spPr bwMode="auto">
              <a:xfrm>
                <a:off x="2250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7" name="Freeform 82"/>
              <p:cNvSpPr>
                <a:spLocks/>
              </p:cNvSpPr>
              <p:nvPr/>
            </p:nvSpPr>
            <p:spPr bwMode="auto">
              <a:xfrm>
                <a:off x="2330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8" name="Freeform 83"/>
              <p:cNvSpPr>
                <a:spLocks/>
              </p:cNvSpPr>
              <p:nvPr/>
            </p:nvSpPr>
            <p:spPr bwMode="auto">
              <a:xfrm>
                <a:off x="2408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9" name="Freeform 84"/>
              <p:cNvSpPr>
                <a:spLocks/>
              </p:cNvSpPr>
              <p:nvPr/>
            </p:nvSpPr>
            <p:spPr bwMode="auto">
              <a:xfrm>
                <a:off x="2487" y="3120"/>
                <a:ext cx="0" cy="56"/>
              </a:xfrm>
              <a:custGeom>
                <a:avLst/>
                <a:gdLst>
                  <a:gd name="T0" fmla="*/ 0 h 116"/>
                  <a:gd name="T1" fmla="*/ 0 h 116"/>
                  <a:gd name="T2" fmla="*/ 116 h 11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16">
                    <a:moveTo>
                      <a:pt x="0" y="0"/>
                    </a:moveTo>
                    <a:lnTo>
                      <a:pt x="0" y="0"/>
                    </a:lnTo>
                    <a:lnTo>
                      <a:pt x="0" y="116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0" name="Freeform 85"/>
              <p:cNvSpPr>
                <a:spLocks/>
              </p:cNvSpPr>
              <p:nvPr/>
            </p:nvSpPr>
            <p:spPr bwMode="auto">
              <a:xfrm>
                <a:off x="2566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1" name="Freeform 86"/>
              <p:cNvSpPr>
                <a:spLocks/>
              </p:cNvSpPr>
              <p:nvPr/>
            </p:nvSpPr>
            <p:spPr bwMode="auto">
              <a:xfrm>
                <a:off x="2645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2" name="Freeform 87"/>
              <p:cNvSpPr>
                <a:spLocks/>
              </p:cNvSpPr>
              <p:nvPr/>
            </p:nvSpPr>
            <p:spPr bwMode="auto">
              <a:xfrm>
                <a:off x="2723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3" name="Freeform 88"/>
              <p:cNvSpPr>
                <a:spLocks/>
              </p:cNvSpPr>
              <p:nvPr/>
            </p:nvSpPr>
            <p:spPr bwMode="auto">
              <a:xfrm>
                <a:off x="2803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4" name="Freeform 89"/>
              <p:cNvSpPr>
                <a:spLocks/>
              </p:cNvSpPr>
              <p:nvPr/>
            </p:nvSpPr>
            <p:spPr bwMode="auto">
              <a:xfrm>
                <a:off x="2881" y="3120"/>
                <a:ext cx="0" cy="56"/>
              </a:xfrm>
              <a:custGeom>
                <a:avLst/>
                <a:gdLst>
                  <a:gd name="T0" fmla="*/ 0 h 116"/>
                  <a:gd name="T1" fmla="*/ 0 h 116"/>
                  <a:gd name="T2" fmla="*/ 116 h 11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16">
                    <a:moveTo>
                      <a:pt x="0" y="0"/>
                    </a:moveTo>
                    <a:lnTo>
                      <a:pt x="0" y="0"/>
                    </a:lnTo>
                    <a:lnTo>
                      <a:pt x="0" y="116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5" name="Freeform 90"/>
              <p:cNvSpPr>
                <a:spLocks/>
              </p:cNvSpPr>
              <p:nvPr/>
            </p:nvSpPr>
            <p:spPr bwMode="auto">
              <a:xfrm>
                <a:off x="2960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6" name="Freeform 91"/>
              <p:cNvSpPr>
                <a:spLocks/>
              </p:cNvSpPr>
              <p:nvPr/>
            </p:nvSpPr>
            <p:spPr bwMode="auto">
              <a:xfrm>
                <a:off x="3039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7" name="Freeform 92"/>
              <p:cNvSpPr>
                <a:spLocks/>
              </p:cNvSpPr>
              <p:nvPr/>
            </p:nvSpPr>
            <p:spPr bwMode="auto">
              <a:xfrm>
                <a:off x="3118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8" name="Freeform 93"/>
              <p:cNvSpPr>
                <a:spLocks/>
              </p:cNvSpPr>
              <p:nvPr/>
            </p:nvSpPr>
            <p:spPr bwMode="auto">
              <a:xfrm>
                <a:off x="3197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9" name="Freeform 94"/>
              <p:cNvSpPr>
                <a:spLocks/>
              </p:cNvSpPr>
              <p:nvPr/>
            </p:nvSpPr>
            <p:spPr bwMode="auto">
              <a:xfrm>
                <a:off x="3276" y="3120"/>
                <a:ext cx="0" cy="56"/>
              </a:xfrm>
              <a:custGeom>
                <a:avLst/>
                <a:gdLst>
                  <a:gd name="T0" fmla="*/ 0 h 116"/>
                  <a:gd name="T1" fmla="*/ 0 h 116"/>
                  <a:gd name="T2" fmla="*/ 116 h 11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16">
                    <a:moveTo>
                      <a:pt x="0" y="0"/>
                    </a:moveTo>
                    <a:lnTo>
                      <a:pt x="0" y="0"/>
                    </a:lnTo>
                    <a:lnTo>
                      <a:pt x="0" y="116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0" name="Freeform 95"/>
              <p:cNvSpPr>
                <a:spLocks/>
              </p:cNvSpPr>
              <p:nvPr/>
            </p:nvSpPr>
            <p:spPr bwMode="auto">
              <a:xfrm>
                <a:off x="3355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1" name="Freeform 96"/>
              <p:cNvSpPr>
                <a:spLocks/>
              </p:cNvSpPr>
              <p:nvPr/>
            </p:nvSpPr>
            <p:spPr bwMode="auto">
              <a:xfrm>
                <a:off x="3433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2" name="Freeform 97"/>
              <p:cNvSpPr>
                <a:spLocks/>
              </p:cNvSpPr>
              <p:nvPr/>
            </p:nvSpPr>
            <p:spPr bwMode="auto">
              <a:xfrm>
                <a:off x="3512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3" name="Freeform 98"/>
              <p:cNvSpPr>
                <a:spLocks/>
              </p:cNvSpPr>
              <p:nvPr/>
            </p:nvSpPr>
            <p:spPr bwMode="auto">
              <a:xfrm>
                <a:off x="3591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4" name="Freeform 99"/>
              <p:cNvSpPr>
                <a:spLocks/>
              </p:cNvSpPr>
              <p:nvPr/>
            </p:nvSpPr>
            <p:spPr bwMode="auto">
              <a:xfrm>
                <a:off x="3670" y="3120"/>
                <a:ext cx="0" cy="56"/>
              </a:xfrm>
              <a:custGeom>
                <a:avLst/>
                <a:gdLst>
                  <a:gd name="T0" fmla="*/ 0 h 116"/>
                  <a:gd name="T1" fmla="*/ 0 h 116"/>
                  <a:gd name="T2" fmla="*/ 116 h 11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16">
                    <a:moveTo>
                      <a:pt x="0" y="0"/>
                    </a:moveTo>
                    <a:lnTo>
                      <a:pt x="0" y="0"/>
                    </a:lnTo>
                    <a:lnTo>
                      <a:pt x="0" y="116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5" name="Rectangle 100"/>
              <p:cNvSpPr>
                <a:spLocks noChangeArrowheads="1"/>
              </p:cNvSpPr>
              <p:nvPr/>
            </p:nvSpPr>
            <p:spPr bwMode="auto">
              <a:xfrm>
                <a:off x="419" y="3182"/>
                <a:ext cx="230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1000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6" name="Rectangle 101"/>
              <p:cNvSpPr>
                <a:spLocks noChangeArrowheads="1"/>
              </p:cNvSpPr>
              <p:nvPr/>
            </p:nvSpPr>
            <p:spPr bwMode="auto">
              <a:xfrm>
                <a:off x="815" y="3182"/>
                <a:ext cx="230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1500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7" name="Rectangle 102"/>
              <p:cNvSpPr>
                <a:spLocks noChangeArrowheads="1"/>
              </p:cNvSpPr>
              <p:nvPr/>
            </p:nvSpPr>
            <p:spPr bwMode="auto">
              <a:xfrm>
                <a:off x="1210" y="3182"/>
                <a:ext cx="230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2000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8" name="Rectangle 103"/>
              <p:cNvSpPr>
                <a:spLocks noChangeArrowheads="1"/>
              </p:cNvSpPr>
              <p:nvPr/>
            </p:nvSpPr>
            <p:spPr bwMode="auto">
              <a:xfrm>
                <a:off x="1605" y="3182"/>
                <a:ext cx="230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2500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9" name="Rectangle 104"/>
              <p:cNvSpPr>
                <a:spLocks noChangeArrowheads="1"/>
              </p:cNvSpPr>
              <p:nvPr/>
            </p:nvSpPr>
            <p:spPr bwMode="auto">
              <a:xfrm>
                <a:off x="2001" y="3182"/>
                <a:ext cx="230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3000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0" name="Rectangle 105"/>
              <p:cNvSpPr>
                <a:spLocks noChangeArrowheads="1"/>
              </p:cNvSpPr>
              <p:nvPr/>
            </p:nvSpPr>
            <p:spPr bwMode="auto">
              <a:xfrm>
                <a:off x="2392" y="3182"/>
                <a:ext cx="230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3500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1" name="Rectangle 106"/>
              <p:cNvSpPr>
                <a:spLocks noChangeArrowheads="1"/>
              </p:cNvSpPr>
              <p:nvPr/>
            </p:nvSpPr>
            <p:spPr bwMode="auto">
              <a:xfrm>
                <a:off x="2787" y="3182"/>
                <a:ext cx="230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4000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2" name="Rectangle 107"/>
              <p:cNvSpPr>
                <a:spLocks noChangeArrowheads="1"/>
              </p:cNvSpPr>
              <p:nvPr/>
            </p:nvSpPr>
            <p:spPr bwMode="auto">
              <a:xfrm>
                <a:off x="3182" y="3182"/>
                <a:ext cx="230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4500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3" name="Rectangle 108"/>
              <p:cNvSpPr>
                <a:spLocks noChangeArrowheads="1"/>
              </p:cNvSpPr>
              <p:nvPr/>
            </p:nvSpPr>
            <p:spPr bwMode="auto">
              <a:xfrm>
                <a:off x="3577" y="3182"/>
                <a:ext cx="230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5000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4" name="Rectangle 109"/>
              <p:cNvSpPr>
                <a:spLocks noChangeArrowheads="1"/>
              </p:cNvSpPr>
              <p:nvPr/>
            </p:nvSpPr>
            <p:spPr bwMode="auto">
              <a:xfrm>
                <a:off x="3274" y="3259"/>
                <a:ext cx="451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mJJ</a:t>
                </a: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 (GeV)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5" name="Freeform 110"/>
              <p:cNvSpPr>
                <a:spLocks/>
              </p:cNvSpPr>
              <p:nvPr/>
            </p:nvSpPr>
            <p:spPr bwMode="auto">
              <a:xfrm>
                <a:off x="515" y="1308"/>
                <a:ext cx="0" cy="1868"/>
              </a:xfrm>
              <a:custGeom>
                <a:avLst/>
                <a:gdLst>
                  <a:gd name="T0" fmla="*/ 3872 h 3872"/>
                  <a:gd name="T1" fmla="*/ 3872 h 3872"/>
                  <a:gd name="T2" fmla="*/ 0 h 387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872">
                    <a:moveTo>
                      <a:pt x="0" y="3872"/>
                    </a:moveTo>
                    <a:lnTo>
                      <a:pt x="0" y="3872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6" name="Freeform 111"/>
              <p:cNvSpPr>
                <a:spLocks/>
              </p:cNvSpPr>
              <p:nvPr/>
            </p:nvSpPr>
            <p:spPr bwMode="auto">
              <a:xfrm>
                <a:off x="515" y="3176"/>
                <a:ext cx="95" cy="0"/>
              </a:xfrm>
              <a:custGeom>
                <a:avLst/>
                <a:gdLst>
                  <a:gd name="T0" fmla="*/ 182 w 182"/>
                  <a:gd name="T1" fmla="*/ 182 w 182"/>
                  <a:gd name="T2" fmla="*/ 0 w 18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82">
                    <a:moveTo>
                      <a:pt x="182" y="0"/>
                    </a:moveTo>
                    <a:lnTo>
                      <a:pt x="182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7" name="Rectangle 112"/>
              <p:cNvSpPr>
                <a:spLocks noChangeArrowheads="1"/>
              </p:cNvSpPr>
              <p:nvPr/>
            </p:nvSpPr>
            <p:spPr bwMode="auto">
              <a:xfrm>
                <a:off x="450" y="3126"/>
                <a:ext cx="61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8" name="Rectangle 113"/>
              <p:cNvSpPr>
                <a:spLocks noChangeArrowheads="1"/>
              </p:cNvSpPr>
              <p:nvPr/>
            </p:nvSpPr>
            <p:spPr bwMode="auto">
              <a:xfrm>
                <a:off x="419" y="3120"/>
                <a:ext cx="69" cy="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ymbol" panose="05050102010706020507" pitchFamily="18" charset="2"/>
                  </a:rPr>
                  <a:t>-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9" name="Rectangle 114"/>
              <p:cNvSpPr>
                <a:spLocks noChangeArrowheads="1"/>
              </p:cNvSpPr>
              <p:nvPr/>
            </p:nvSpPr>
            <p:spPr bwMode="auto">
              <a:xfrm>
                <a:off x="328" y="3141"/>
                <a:ext cx="13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10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0" name="Freeform 115"/>
              <p:cNvSpPr>
                <a:spLocks/>
              </p:cNvSpPr>
              <p:nvPr/>
            </p:nvSpPr>
            <p:spPr bwMode="auto">
              <a:xfrm>
                <a:off x="515" y="3035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1" name="Freeform 116"/>
              <p:cNvSpPr>
                <a:spLocks/>
              </p:cNvSpPr>
              <p:nvPr/>
            </p:nvSpPr>
            <p:spPr bwMode="auto">
              <a:xfrm>
                <a:off x="515" y="2954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2" name="Freeform 117"/>
              <p:cNvSpPr>
                <a:spLocks/>
              </p:cNvSpPr>
              <p:nvPr/>
            </p:nvSpPr>
            <p:spPr bwMode="auto">
              <a:xfrm>
                <a:off x="515" y="2895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3" name="Freeform 118"/>
              <p:cNvSpPr>
                <a:spLocks/>
              </p:cNvSpPr>
              <p:nvPr/>
            </p:nvSpPr>
            <p:spPr bwMode="auto">
              <a:xfrm>
                <a:off x="515" y="2850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4" name="Freeform 119"/>
              <p:cNvSpPr>
                <a:spLocks/>
              </p:cNvSpPr>
              <p:nvPr/>
            </p:nvSpPr>
            <p:spPr bwMode="auto">
              <a:xfrm>
                <a:off x="515" y="2813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5" name="Freeform 120"/>
              <p:cNvSpPr>
                <a:spLocks/>
              </p:cNvSpPr>
              <p:nvPr/>
            </p:nvSpPr>
            <p:spPr bwMode="auto">
              <a:xfrm>
                <a:off x="515" y="2781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6" name="Freeform 121"/>
              <p:cNvSpPr>
                <a:spLocks/>
              </p:cNvSpPr>
              <p:nvPr/>
            </p:nvSpPr>
            <p:spPr bwMode="auto">
              <a:xfrm>
                <a:off x="515" y="2754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7" name="Freeform 122"/>
              <p:cNvSpPr>
                <a:spLocks/>
              </p:cNvSpPr>
              <p:nvPr/>
            </p:nvSpPr>
            <p:spPr bwMode="auto">
              <a:xfrm>
                <a:off x="515" y="2731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8" name="Freeform 123"/>
              <p:cNvSpPr>
                <a:spLocks/>
              </p:cNvSpPr>
              <p:nvPr/>
            </p:nvSpPr>
            <p:spPr bwMode="auto">
              <a:xfrm>
                <a:off x="515" y="2709"/>
                <a:ext cx="95" cy="0"/>
              </a:xfrm>
              <a:custGeom>
                <a:avLst/>
                <a:gdLst>
                  <a:gd name="T0" fmla="*/ 182 w 182"/>
                  <a:gd name="T1" fmla="*/ 182 w 182"/>
                  <a:gd name="T2" fmla="*/ 0 w 18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82">
                    <a:moveTo>
                      <a:pt x="182" y="0"/>
                    </a:moveTo>
                    <a:lnTo>
                      <a:pt x="182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9" name="Rectangle 124"/>
              <p:cNvSpPr>
                <a:spLocks noChangeArrowheads="1"/>
              </p:cNvSpPr>
              <p:nvPr/>
            </p:nvSpPr>
            <p:spPr bwMode="auto">
              <a:xfrm>
                <a:off x="450" y="2663"/>
                <a:ext cx="61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0" name="Rectangle 125"/>
              <p:cNvSpPr>
                <a:spLocks noChangeArrowheads="1"/>
              </p:cNvSpPr>
              <p:nvPr/>
            </p:nvSpPr>
            <p:spPr bwMode="auto">
              <a:xfrm>
                <a:off x="419" y="2657"/>
                <a:ext cx="69" cy="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ymbol" panose="05050102010706020507" pitchFamily="18" charset="2"/>
                  </a:rPr>
                  <a:t>-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1" name="Rectangle 126"/>
              <p:cNvSpPr>
                <a:spLocks noChangeArrowheads="1"/>
              </p:cNvSpPr>
              <p:nvPr/>
            </p:nvSpPr>
            <p:spPr bwMode="auto">
              <a:xfrm>
                <a:off x="328" y="2674"/>
                <a:ext cx="13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10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2" name="Freeform 127"/>
              <p:cNvSpPr>
                <a:spLocks/>
              </p:cNvSpPr>
              <p:nvPr/>
            </p:nvSpPr>
            <p:spPr bwMode="auto">
              <a:xfrm>
                <a:off x="515" y="2569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3" name="Freeform 128"/>
              <p:cNvSpPr>
                <a:spLocks/>
              </p:cNvSpPr>
              <p:nvPr/>
            </p:nvSpPr>
            <p:spPr bwMode="auto">
              <a:xfrm>
                <a:off x="515" y="2487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4" name="Freeform 129"/>
              <p:cNvSpPr>
                <a:spLocks/>
              </p:cNvSpPr>
              <p:nvPr/>
            </p:nvSpPr>
            <p:spPr bwMode="auto">
              <a:xfrm>
                <a:off x="515" y="2428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5" name="Freeform 130"/>
              <p:cNvSpPr>
                <a:spLocks/>
              </p:cNvSpPr>
              <p:nvPr/>
            </p:nvSpPr>
            <p:spPr bwMode="auto">
              <a:xfrm>
                <a:off x="515" y="2383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6" name="Freeform 131"/>
              <p:cNvSpPr>
                <a:spLocks/>
              </p:cNvSpPr>
              <p:nvPr/>
            </p:nvSpPr>
            <p:spPr bwMode="auto">
              <a:xfrm>
                <a:off x="515" y="2346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7" name="Freeform 132"/>
              <p:cNvSpPr>
                <a:spLocks/>
              </p:cNvSpPr>
              <p:nvPr/>
            </p:nvSpPr>
            <p:spPr bwMode="auto">
              <a:xfrm>
                <a:off x="515" y="2315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8" name="Freeform 133"/>
              <p:cNvSpPr>
                <a:spLocks/>
              </p:cNvSpPr>
              <p:nvPr/>
            </p:nvSpPr>
            <p:spPr bwMode="auto">
              <a:xfrm>
                <a:off x="515" y="2287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9" name="Freeform 134"/>
              <p:cNvSpPr>
                <a:spLocks/>
              </p:cNvSpPr>
              <p:nvPr/>
            </p:nvSpPr>
            <p:spPr bwMode="auto">
              <a:xfrm>
                <a:off x="515" y="2264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0" name="Freeform 135"/>
              <p:cNvSpPr>
                <a:spLocks/>
              </p:cNvSpPr>
              <p:nvPr/>
            </p:nvSpPr>
            <p:spPr bwMode="auto">
              <a:xfrm>
                <a:off x="515" y="2242"/>
                <a:ext cx="95" cy="0"/>
              </a:xfrm>
              <a:custGeom>
                <a:avLst/>
                <a:gdLst>
                  <a:gd name="T0" fmla="*/ 182 w 182"/>
                  <a:gd name="T1" fmla="*/ 182 w 182"/>
                  <a:gd name="T2" fmla="*/ 0 w 18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82">
                    <a:moveTo>
                      <a:pt x="182" y="0"/>
                    </a:moveTo>
                    <a:lnTo>
                      <a:pt x="182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1" name="Rectangle 136"/>
              <p:cNvSpPr>
                <a:spLocks noChangeArrowheads="1"/>
              </p:cNvSpPr>
              <p:nvPr/>
            </p:nvSpPr>
            <p:spPr bwMode="auto">
              <a:xfrm>
                <a:off x="459" y="2197"/>
                <a:ext cx="61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82" name="Rectangle 137"/>
              <p:cNvSpPr>
                <a:spLocks noChangeArrowheads="1"/>
              </p:cNvSpPr>
              <p:nvPr/>
            </p:nvSpPr>
            <p:spPr bwMode="auto">
              <a:xfrm>
                <a:off x="428" y="2191"/>
                <a:ext cx="69" cy="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ymbol" panose="05050102010706020507" pitchFamily="18" charset="2"/>
                  </a:rPr>
                  <a:t>-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83" name="Rectangle 138"/>
              <p:cNvSpPr>
                <a:spLocks noChangeArrowheads="1"/>
              </p:cNvSpPr>
              <p:nvPr/>
            </p:nvSpPr>
            <p:spPr bwMode="auto">
              <a:xfrm>
                <a:off x="336" y="2207"/>
                <a:ext cx="13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10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84" name="Freeform 139"/>
              <p:cNvSpPr>
                <a:spLocks/>
              </p:cNvSpPr>
              <p:nvPr/>
            </p:nvSpPr>
            <p:spPr bwMode="auto">
              <a:xfrm>
                <a:off x="515" y="2102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5" name="Freeform 140"/>
              <p:cNvSpPr>
                <a:spLocks/>
              </p:cNvSpPr>
              <p:nvPr/>
            </p:nvSpPr>
            <p:spPr bwMode="auto">
              <a:xfrm>
                <a:off x="515" y="2020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6" name="Freeform 141"/>
              <p:cNvSpPr>
                <a:spLocks/>
              </p:cNvSpPr>
              <p:nvPr/>
            </p:nvSpPr>
            <p:spPr bwMode="auto">
              <a:xfrm>
                <a:off x="515" y="1961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7" name="Freeform 142"/>
              <p:cNvSpPr>
                <a:spLocks/>
              </p:cNvSpPr>
              <p:nvPr/>
            </p:nvSpPr>
            <p:spPr bwMode="auto">
              <a:xfrm>
                <a:off x="515" y="1916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8" name="Freeform 143"/>
              <p:cNvSpPr>
                <a:spLocks/>
              </p:cNvSpPr>
              <p:nvPr/>
            </p:nvSpPr>
            <p:spPr bwMode="auto">
              <a:xfrm>
                <a:off x="515" y="1879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9" name="Freeform 144"/>
              <p:cNvSpPr>
                <a:spLocks/>
              </p:cNvSpPr>
              <p:nvPr/>
            </p:nvSpPr>
            <p:spPr bwMode="auto">
              <a:xfrm>
                <a:off x="515" y="1848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0" name="Freeform 145"/>
              <p:cNvSpPr>
                <a:spLocks/>
              </p:cNvSpPr>
              <p:nvPr/>
            </p:nvSpPr>
            <p:spPr bwMode="auto">
              <a:xfrm>
                <a:off x="515" y="1821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1" name="Freeform 146"/>
              <p:cNvSpPr>
                <a:spLocks/>
              </p:cNvSpPr>
              <p:nvPr/>
            </p:nvSpPr>
            <p:spPr bwMode="auto">
              <a:xfrm>
                <a:off x="515" y="1797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2" name="Freeform 147"/>
              <p:cNvSpPr>
                <a:spLocks/>
              </p:cNvSpPr>
              <p:nvPr/>
            </p:nvSpPr>
            <p:spPr bwMode="auto">
              <a:xfrm>
                <a:off x="515" y="1775"/>
                <a:ext cx="95" cy="0"/>
              </a:xfrm>
              <a:custGeom>
                <a:avLst/>
                <a:gdLst>
                  <a:gd name="T0" fmla="*/ 182 w 182"/>
                  <a:gd name="T1" fmla="*/ 182 w 182"/>
                  <a:gd name="T2" fmla="*/ 0 w 18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82">
                    <a:moveTo>
                      <a:pt x="182" y="0"/>
                    </a:moveTo>
                    <a:lnTo>
                      <a:pt x="182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3" name="Rectangle 148"/>
              <p:cNvSpPr>
                <a:spLocks noChangeArrowheads="1"/>
              </p:cNvSpPr>
              <p:nvPr/>
            </p:nvSpPr>
            <p:spPr bwMode="auto">
              <a:xfrm>
                <a:off x="450" y="1736"/>
                <a:ext cx="8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94" name="Freeform 149"/>
              <p:cNvSpPr>
                <a:spLocks/>
              </p:cNvSpPr>
              <p:nvPr/>
            </p:nvSpPr>
            <p:spPr bwMode="auto">
              <a:xfrm>
                <a:off x="515" y="1635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5" name="Freeform 150"/>
              <p:cNvSpPr>
                <a:spLocks/>
              </p:cNvSpPr>
              <p:nvPr/>
            </p:nvSpPr>
            <p:spPr bwMode="auto">
              <a:xfrm>
                <a:off x="515" y="1553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6" name="Freeform 151"/>
              <p:cNvSpPr>
                <a:spLocks/>
              </p:cNvSpPr>
              <p:nvPr/>
            </p:nvSpPr>
            <p:spPr bwMode="auto">
              <a:xfrm>
                <a:off x="515" y="1495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7" name="Freeform 152"/>
              <p:cNvSpPr>
                <a:spLocks/>
              </p:cNvSpPr>
              <p:nvPr/>
            </p:nvSpPr>
            <p:spPr bwMode="auto">
              <a:xfrm>
                <a:off x="515" y="1449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8" name="Freeform 153"/>
              <p:cNvSpPr>
                <a:spLocks/>
              </p:cNvSpPr>
              <p:nvPr/>
            </p:nvSpPr>
            <p:spPr bwMode="auto">
              <a:xfrm>
                <a:off x="515" y="1412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9" name="Freeform 154"/>
              <p:cNvSpPr>
                <a:spLocks/>
              </p:cNvSpPr>
              <p:nvPr/>
            </p:nvSpPr>
            <p:spPr bwMode="auto">
              <a:xfrm>
                <a:off x="515" y="1381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0" name="Freeform 155"/>
              <p:cNvSpPr>
                <a:spLocks/>
              </p:cNvSpPr>
              <p:nvPr/>
            </p:nvSpPr>
            <p:spPr bwMode="auto">
              <a:xfrm>
                <a:off x="515" y="1354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1" name="Freeform 156"/>
              <p:cNvSpPr>
                <a:spLocks/>
              </p:cNvSpPr>
              <p:nvPr/>
            </p:nvSpPr>
            <p:spPr bwMode="auto">
              <a:xfrm>
                <a:off x="515" y="1330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2" name="Freeform 157"/>
              <p:cNvSpPr>
                <a:spLocks/>
              </p:cNvSpPr>
              <p:nvPr/>
            </p:nvSpPr>
            <p:spPr bwMode="auto">
              <a:xfrm>
                <a:off x="515" y="1308"/>
                <a:ext cx="95" cy="0"/>
              </a:xfrm>
              <a:custGeom>
                <a:avLst/>
                <a:gdLst>
                  <a:gd name="T0" fmla="*/ 182 w 182"/>
                  <a:gd name="T1" fmla="*/ 182 w 182"/>
                  <a:gd name="T2" fmla="*/ 0 w 18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82">
                    <a:moveTo>
                      <a:pt x="182" y="0"/>
                    </a:moveTo>
                    <a:lnTo>
                      <a:pt x="182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3" name="Rectangle 158"/>
              <p:cNvSpPr>
                <a:spLocks noChangeArrowheads="1"/>
              </p:cNvSpPr>
              <p:nvPr/>
            </p:nvSpPr>
            <p:spPr bwMode="auto">
              <a:xfrm>
                <a:off x="389" y="1265"/>
                <a:ext cx="13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10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4" name="Rectangle 159"/>
              <p:cNvSpPr>
                <a:spLocks noChangeArrowheads="1"/>
              </p:cNvSpPr>
              <p:nvPr/>
            </p:nvSpPr>
            <p:spPr bwMode="auto">
              <a:xfrm rot="16200000">
                <a:off x="192" y="1570"/>
                <a:ext cx="9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5" name="Rectangle 160"/>
              <p:cNvSpPr>
                <a:spLocks noChangeArrowheads="1"/>
              </p:cNvSpPr>
              <p:nvPr/>
            </p:nvSpPr>
            <p:spPr bwMode="auto">
              <a:xfrm rot="16200000">
                <a:off x="211" y="1538"/>
                <a:ext cx="57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6" name="Rectangle 161"/>
              <p:cNvSpPr>
                <a:spLocks noChangeArrowheads="1"/>
              </p:cNvSpPr>
              <p:nvPr/>
            </p:nvSpPr>
            <p:spPr bwMode="auto">
              <a:xfrm rot="16200000">
                <a:off x="197" y="1507"/>
                <a:ext cx="8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g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7" name="Rectangle 162"/>
              <p:cNvSpPr>
                <a:spLocks noChangeArrowheads="1"/>
              </p:cNvSpPr>
              <p:nvPr/>
            </p:nvSpPr>
            <p:spPr bwMode="auto">
              <a:xfrm rot="16200000">
                <a:off x="197" y="1464"/>
                <a:ext cx="8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8" name="Rectangle 163"/>
              <p:cNvSpPr>
                <a:spLocks noChangeArrowheads="1"/>
              </p:cNvSpPr>
              <p:nvPr/>
            </p:nvSpPr>
            <p:spPr bwMode="auto">
              <a:xfrm rot="16200000">
                <a:off x="197" y="1421"/>
                <a:ext cx="8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a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9" name="Rectangle 164"/>
              <p:cNvSpPr>
                <a:spLocks noChangeArrowheads="1"/>
              </p:cNvSpPr>
              <p:nvPr/>
            </p:nvSpPr>
            <p:spPr bwMode="auto">
              <a:xfrm rot="16200000">
                <a:off x="211" y="1392"/>
                <a:ext cx="57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l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0" name="Rectangle 165"/>
              <p:cNvSpPr>
                <a:spLocks noChangeArrowheads="1"/>
              </p:cNvSpPr>
              <p:nvPr/>
            </p:nvSpPr>
            <p:spPr bwMode="auto">
              <a:xfrm rot="16200000">
                <a:off x="209" y="1373"/>
                <a:ext cx="62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/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1" name="Rectangle 166"/>
              <p:cNvSpPr>
                <a:spLocks noChangeArrowheads="1"/>
              </p:cNvSpPr>
              <p:nvPr/>
            </p:nvSpPr>
            <p:spPr bwMode="auto">
              <a:xfrm rot="16200000">
                <a:off x="192" y="1334"/>
                <a:ext cx="9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B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2" name="Rectangle 167"/>
              <p:cNvSpPr>
                <a:spLocks noChangeArrowheads="1"/>
              </p:cNvSpPr>
              <p:nvPr/>
            </p:nvSpPr>
            <p:spPr bwMode="auto">
              <a:xfrm rot="16200000">
                <a:off x="199" y="1290"/>
                <a:ext cx="81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k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3" name="Rectangle 168"/>
              <p:cNvSpPr>
                <a:spLocks noChangeArrowheads="1"/>
              </p:cNvSpPr>
              <p:nvPr/>
            </p:nvSpPr>
            <p:spPr bwMode="auto">
              <a:xfrm rot="16200000">
                <a:off x="197" y="1250"/>
                <a:ext cx="8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g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4" name="Freeform 169"/>
              <p:cNvSpPr>
                <a:spLocks/>
              </p:cNvSpPr>
              <p:nvPr/>
            </p:nvSpPr>
            <p:spPr bwMode="auto">
              <a:xfrm>
                <a:off x="766" y="2646"/>
                <a:ext cx="1292" cy="467"/>
              </a:xfrm>
              <a:custGeom>
                <a:avLst/>
                <a:gdLst>
                  <a:gd name="T0" fmla="*/ 0 w 2475"/>
                  <a:gd name="T1" fmla="*/ 968 h 968"/>
                  <a:gd name="T2" fmla="*/ 0 w 2475"/>
                  <a:gd name="T3" fmla="*/ 968 h 968"/>
                  <a:gd name="T4" fmla="*/ 2475 w 2475"/>
                  <a:gd name="T5" fmla="*/ 968 h 968"/>
                  <a:gd name="T6" fmla="*/ 2475 w 2475"/>
                  <a:gd name="T7" fmla="*/ 0 h 968"/>
                  <a:gd name="T8" fmla="*/ 0 w 2475"/>
                  <a:gd name="T9" fmla="*/ 0 h 968"/>
                  <a:gd name="T10" fmla="*/ 0 w 2475"/>
                  <a:gd name="T11" fmla="*/ 968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75" h="968">
                    <a:moveTo>
                      <a:pt x="0" y="968"/>
                    </a:moveTo>
                    <a:lnTo>
                      <a:pt x="0" y="968"/>
                    </a:lnTo>
                    <a:lnTo>
                      <a:pt x="2475" y="968"/>
                    </a:lnTo>
                    <a:lnTo>
                      <a:pt x="2475" y="0"/>
                    </a:lnTo>
                    <a:lnTo>
                      <a:pt x="0" y="0"/>
                    </a:lnTo>
                    <a:lnTo>
                      <a:pt x="0" y="96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5" name="Freeform 170"/>
              <p:cNvSpPr>
                <a:spLocks/>
              </p:cNvSpPr>
              <p:nvPr/>
            </p:nvSpPr>
            <p:spPr bwMode="auto">
              <a:xfrm>
                <a:off x="766" y="2646"/>
                <a:ext cx="1292" cy="467"/>
              </a:xfrm>
              <a:custGeom>
                <a:avLst/>
                <a:gdLst>
                  <a:gd name="T0" fmla="*/ 0 w 2475"/>
                  <a:gd name="T1" fmla="*/ 968 h 968"/>
                  <a:gd name="T2" fmla="*/ 0 w 2475"/>
                  <a:gd name="T3" fmla="*/ 968 h 968"/>
                  <a:gd name="T4" fmla="*/ 2475 w 2475"/>
                  <a:gd name="T5" fmla="*/ 968 h 968"/>
                  <a:gd name="T6" fmla="*/ 2475 w 2475"/>
                  <a:gd name="T7" fmla="*/ 0 h 968"/>
                  <a:gd name="T8" fmla="*/ 0 w 2475"/>
                  <a:gd name="T9" fmla="*/ 0 h 968"/>
                  <a:gd name="T10" fmla="*/ 0 w 2475"/>
                  <a:gd name="T11" fmla="*/ 968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75" h="968">
                    <a:moveTo>
                      <a:pt x="0" y="968"/>
                    </a:moveTo>
                    <a:lnTo>
                      <a:pt x="0" y="968"/>
                    </a:lnTo>
                    <a:lnTo>
                      <a:pt x="2475" y="968"/>
                    </a:lnTo>
                    <a:lnTo>
                      <a:pt x="2475" y="0"/>
                    </a:lnTo>
                    <a:lnTo>
                      <a:pt x="0" y="0"/>
                    </a:lnTo>
                    <a:lnTo>
                      <a:pt x="0" y="96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6" name="Freeform 171"/>
              <p:cNvSpPr>
                <a:spLocks/>
              </p:cNvSpPr>
              <p:nvPr/>
            </p:nvSpPr>
            <p:spPr bwMode="auto">
              <a:xfrm>
                <a:off x="766" y="3113"/>
                <a:ext cx="1292" cy="0"/>
              </a:xfrm>
              <a:custGeom>
                <a:avLst/>
                <a:gdLst>
                  <a:gd name="T0" fmla="*/ 0 w 2475"/>
                  <a:gd name="T1" fmla="*/ 0 w 2475"/>
                  <a:gd name="T2" fmla="*/ 2475 w 247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475">
                    <a:moveTo>
                      <a:pt x="0" y="0"/>
                    </a:moveTo>
                    <a:lnTo>
                      <a:pt x="0" y="0"/>
                    </a:lnTo>
                    <a:lnTo>
                      <a:pt x="2475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7" name="Freeform 172"/>
              <p:cNvSpPr>
                <a:spLocks/>
              </p:cNvSpPr>
              <p:nvPr/>
            </p:nvSpPr>
            <p:spPr bwMode="auto">
              <a:xfrm>
                <a:off x="2058" y="2646"/>
                <a:ext cx="0" cy="467"/>
              </a:xfrm>
              <a:custGeom>
                <a:avLst/>
                <a:gdLst>
                  <a:gd name="T0" fmla="*/ 968 h 968"/>
                  <a:gd name="T1" fmla="*/ 968 h 968"/>
                  <a:gd name="T2" fmla="*/ 0 h 96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968">
                    <a:moveTo>
                      <a:pt x="0" y="968"/>
                    </a:moveTo>
                    <a:lnTo>
                      <a:pt x="0" y="968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8" name="Freeform 173"/>
              <p:cNvSpPr>
                <a:spLocks/>
              </p:cNvSpPr>
              <p:nvPr/>
            </p:nvSpPr>
            <p:spPr bwMode="auto">
              <a:xfrm>
                <a:off x="766" y="2646"/>
                <a:ext cx="1292" cy="0"/>
              </a:xfrm>
              <a:custGeom>
                <a:avLst/>
                <a:gdLst>
                  <a:gd name="T0" fmla="*/ 2475 w 2475"/>
                  <a:gd name="T1" fmla="*/ 2475 w 2475"/>
                  <a:gd name="T2" fmla="*/ 0 w 247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475">
                    <a:moveTo>
                      <a:pt x="2475" y="0"/>
                    </a:moveTo>
                    <a:lnTo>
                      <a:pt x="2475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9" name="Freeform 174"/>
              <p:cNvSpPr>
                <a:spLocks/>
              </p:cNvSpPr>
              <p:nvPr/>
            </p:nvSpPr>
            <p:spPr bwMode="auto">
              <a:xfrm>
                <a:off x="766" y="2646"/>
                <a:ext cx="0" cy="467"/>
              </a:xfrm>
              <a:custGeom>
                <a:avLst/>
                <a:gdLst>
                  <a:gd name="T0" fmla="*/ 0 h 968"/>
                  <a:gd name="T1" fmla="*/ 0 h 968"/>
                  <a:gd name="T2" fmla="*/ 968 h 96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968">
                    <a:moveTo>
                      <a:pt x="0" y="0"/>
                    </a:moveTo>
                    <a:lnTo>
                      <a:pt x="0" y="0"/>
                    </a:lnTo>
                    <a:lnTo>
                      <a:pt x="0" y="96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0" name="Rectangle 175"/>
              <p:cNvSpPr>
                <a:spLocks noChangeArrowheads="1"/>
              </p:cNvSpPr>
              <p:nvPr/>
            </p:nvSpPr>
            <p:spPr bwMode="auto">
              <a:xfrm>
                <a:off x="1087" y="2671"/>
                <a:ext cx="533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Both b and top tagged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1" name="Freeform 176"/>
              <p:cNvSpPr>
                <a:spLocks/>
              </p:cNvSpPr>
              <p:nvPr/>
            </p:nvSpPr>
            <p:spPr bwMode="auto">
              <a:xfrm>
                <a:off x="815" y="2693"/>
                <a:ext cx="226" cy="0"/>
              </a:xfrm>
              <a:custGeom>
                <a:avLst/>
                <a:gdLst>
                  <a:gd name="T0" fmla="*/ 0 w 433"/>
                  <a:gd name="T1" fmla="*/ 0 w 433"/>
                  <a:gd name="T2" fmla="*/ 433 w 4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33">
                    <a:moveTo>
                      <a:pt x="0" y="0"/>
                    </a:moveTo>
                    <a:lnTo>
                      <a:pt x="0" y="0"/>
                    </a:lnTo>
                    <a:lnTo>
                      <a:pt x="433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2" name="Rectangle 177"/>
              <p:cNvSpPr>
                <a:spLocks noChangeArrowheads="1"/>
              </p:cNvSpPr>
              <p:nvPr/>
            </p:nvSpPr>
            <p:spPr bwMode="auto">
              <a:xfrm>
                <a:off x="1087" y="2765"/>
                <a:ext cx="98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One b and top tagged and one top tagged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3" name="Freeform 178"/>
              <p:cNvSpPr>
                <a:spLocks/>
              </p:cNvSpPr>
              <p:nvPr/>
            </p:nvSpPr>
            <p:spPr bwMode="auto">
              <a:xfrm>
                <a:off x="815" y="2786"/>
                <a:ext cx="226" cy="0"/>
              </a:xfrm>
              <a:custGeom>
                <a:avLst/>
                <a:gdLst>
                  <a:gd name="T0" fmla="*/ 0 w 433"/>
                  <a:gd name="T1" fmla="*/ 0 w 433"/>
                  <a:gd name="T2" fmla="*/ 433 w 4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33">
                    <a:moveTo>
                      <a:pt x="0" y="0"/>
                    </a:moveTo>
                    <a:lnTo>
                      <a:pt x="0" y="0"/>
                    </a:lnTo>
                    <a:lnTo>
                      <a:pt x="43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4" name="Rectangle 179"/>
              <p:cNvSpPr>
                <a:spLocks noChangeArrowheads="1"/>
              </p:cNvSpPr>
              <p:nvPr/>
            </p:nvSpPr>
            <p:spPr bwMode="auto">
              <a:xfrm>
                <a:off x="1087" y="2858"/>
                <a:ext cx="942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One b and top tagged and one b tagged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5" name="Freeform 180"/>
              <p:cNvSpPr>
                <a:spLocks/>
              </p:cNvSpPr>
              <p:nvPr/>
            </p:nvSpPr>
            <p:spPr bwMode="auto">
              <a:xfrm>
                <a:off x="815" y="2880"/>
                <a:ext cx="226" cy="0"/>
              </a:xfrm>
              <a:custGeom>
                <a:avLst/>
                <a:gdLst>
                  <a:gd name="T0" fmla="*/ 0 w 433"/>
                  <a:gd name="T1" fmla="*/ 0 w 433"/>
                  <a:gd name="T2" fmla="*/ 433 w 4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33">
                    <a:moveTo>
                      <a:pt x="0" y="0"/>
                    </a:moveTo>
                    <a:lnTo>
                      <a:pt x="0" y="0"/>
                    </a:lnTo>
                    <a:lnTo>
                      <a:pt x="433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6" name="Rectangle 181"/>
              <p:cNvSpPr>
                <a:spLocks noChangeArrowheads="1"/>
              </p:cNvSpPr>
              <p:nvPr/>
            </p:nvSpPr>
            <p:spPr bwMode="auto">
              <a:xfrm>
                <a:off x="1087" y="2952"/>
                <a:ext cx="389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Both top tagged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7" name="Freeform 182"/>
              <p:cNvSpPr>
                <a:spLocks/>
              </p:cNvSpPr>
              <p:nvPr/>
            </p:nvSpPr>
            <p:spPr bwMode="auto">
              <a:xfrm>
                <a:off x="815" y="2973"/>
                <a:ext cx="226" cy="0"/>
              </a:xfrm>
              <a:custGeom>
                <a:avLst/>
                <a:gdLst>
                  <a:gd name="T0" fmla="*/ 0 w 433"/>
                  <a:gd name="T1" fmla="*/ 0 w 433"/>
                  <a:gd name="T2" fmla="*/ 433 w 4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33">
                    <a:moveTo>
                      <a:pt x="0" y="0"/>
                    </a:moveTo>
                    <a:lnTo>
                      <a:pt x="0" y="0"/>
                    </a:lnTo>
                    <a:lnTo>
                      <a:pt x="433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8" name="Rectangle 183"/>
              <p:cNvSpPr>
                <a:spLocks noChangeArrowheads="1"/>
              </p:cNvSpPr>
              <p:nvPr/>
            </p:nvSpPr>
            <p:spPr bwMode="auto">
              <a:xfrm>
                <a:off x="1087" y="3045"/>
                <a:ext cx="346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Both b tagged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9" name="Freeform 184"/>
              <p:cNvSpPr>
                <a:spLocks/>
              </p:cNvSpPr>
              <p:nvPr/>
            </p:nvSpPr>
            <p:spPr bwMode="auto">
              <a:xfrm>
                <a:off x="815" y="3066"/>
                <a:ext cx="226" cy="0"/>
              </a:xfrm>
              <a:custGeom>
                <a:avLst/>
                <a:gdLst>
                  <a:gd name="T0" fmla="*/ 0 w 433"/>
                  <a:gd name="T1" fmla="*/ 0 w 433"/>
                  <a:gd name="T2" fmla="*/ 433 w 4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33">
                    <a:moveTo>
                      <a:pt x="0" y="0"/>
                    </a:moveTo>
                    <a:lnTo>
                      <a:pt x="0" y="0"/>
                    </a:lnTo>
                    <a:lnTo>
                      <a:pt x="433" y="0"/>
                    </a:lnTo>
                  </a:path>
                </a:pathLst>
              </a:custGeom>
              <a:noFill/>
              <a:ln w="793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0" name="Freeform 185"/>
              <p:cNvSpPr>
                <a:spLocks/>
              </p:cNvSpPr>
              <p:nvPr/>
            </p:nvSpPr>
            <p:spPr bwMode="auto">
              <a:xfrm>
                <a:off x="594" y="2003"/>
                <a:ext cx="0" cy="12"/>
              </a:xfrm>
              <a:custGeom>
                <a:avLst/>
                <a:gdLst>
                  <a:gd name="T0" fmla="*/ 25 h 25"/>
                  <a:gd name="T1" fmla="*/ 25 h 25"/>
                  <a:gd name="T2" fmla="*/ 0 h 2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5">
                    <a:moveTo>
                      <a:pt x="0" y="25"/>
                    </a:moveTo>
                    <a:lnTo>
                      <a:pt x="0" y="25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1" name="Freeform 186"/>
              <p:cNvSpPr>
                <a:spLocks/>
              </p:cNvSpPr>
              <p:nvPr/>
            </p:nvSpPr>
            <p:spPr bwMode="auto">
              <a:xfrm>
                <a:off x="594" y="1992"/>
                <a:ext cx="0" cy="11"/>
              </a:xfrm>
              <a:custGeom>
                <a:avLst/>
                <a:gdLst>
                  <a:gd name="T0" fmla="*/ 24 h 24"/>
                  <a:gd name="T1" fmla="*/ 24 h 24"/>
                  <a:gd name="T2" fmla="*/ 0 h 2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4">
                    <a:moveTo>
                      <a:pt x="0" y="24"/>
                    </a:moveTo>
                    <a:lnTo>
                      <a:pt x="0" y="24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2" name="Freeform 187"/>
              <p:cNvSpPr>
                <a:spLocks/>
              </p:cNvSpPr>
              <p:nvPr/>
            </p:nvSpPr>
            <p:spPr bwMode="auto">
              <a:xfrm>
                <a:off x="515" y="2003"/>
                <a:ext cx="79" cy="0"/>
              </a:xfrm>
              <a:custGeom>
                <a:avLst/>
                <a:gdLst>
                  <a:gd name="T0" fmla="*/ 0 w 152"/>
                  <a:gd name="T1" fmla="*/ 0 w 152"/>
                  <a:gd name="T2" fmla="*/ 152 w 15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2">
                    <a:moveTo>
                      <a:pt x="0" y="0"/>
                    </a:moveTo>
                    <a:lnTo>
                      <a:pt x="0" y="0"/>
                    </a:lnTo>
                    <a:lnTo>
                      <a:pt x="152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3" name="Freeform 188"/>
              <p:cNvSpPr>
                <a:spLocks/>
              </p:cNvSpPr>
              <p:nvPr/>
            </p:nvSpPr>
            <p:spPr bwMode="auto">
              <a:xfrm>
                <a:off x="594" y="2003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4" name="Freeform 189"/>
              <p:cNvSpPr>
                <a:spLocks/>
              </p:cNvSpPr>
              <p:nvPr/>
            </p:nvSpPr>
            <p:spPr bwMode="auto">
              <a:xfrm>
                <a:off x="587" y="2003"/>
                <a:ext cx="7" cy="0"/>
              </a:xfrm>
              <a:custGeom>
                <a:avLst/>
                <a:gdLst>
                  <a:gd name="T0" fmla="*/ 0 w 14"/>
                  <a:gd name="T1" fmla="*/ 0 w 14"/>
                  <a:gd name="T2" fmla="*/ 14 w 1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">
                    <a:moveTo>
                      <a:pt x="0" y="0"/>
                    </a:moveTo>
                    <a:lnTo>
                      <a:pt x="0" y="0"/>
                    </a:lnTo>
                    <a:lnTo>
                      <a:pt x="14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5" name="Freeform 190"/>
              <p:cNvSpPr>
                <a:spLocks/>
              </p:cNvSpPr>
              <p:nvPr/>
            </p:nvSpPr>
            <p:spPr bwMode="auto">
              <a:xfrm>
                <a:off x="752" y="1950"/>
                <a:ext cx="0" cy="14"/>
              </a:xfrm>
              <a:custGeom>
                <a:avLst/>
                <a:gdLst>
                  <a:gd name="T0" fmla="*/ 29 h 29"/>
                  <a:gd name="T1" fmla="*/ 29 h 29"/>
                  <a:gd name="T2" fmla="*/ 0 h 2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9">
                    <a:moveTo>
                      <a:pt x="0" y="29"/>
                    </a:moveTo>
                    <a:lnTo>
                      <a:pt x="0" y="29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6" name="Freeform 191"/>
              <p:cNvSpPr>
                <a:spLocks/>
              </p:cNvSpPr>
              <p:nvPr/>
            </p:nvSpPr>
            <p:spPr bwMode="auto">
              <a:xfrm>
                <a:off x="752" y="1936"/>
                <a:ext cx="0" cy="14"/>
              </a:xfrm>
              <a:custGeom>
                <a:avLst/>
                <a:gdLst>
                  <a:gd name="T0" fmla="*/ 28 h 28"/>
                  <a:gd name="T1" fmla="*/ 28 h 28"/>
                  <a:gd name="T2" fmla="*/ 0 h 2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8">
                    <a:moveTo>
                      <a:pt x="0" y="28"/>
                    </a:moveTo>
                    <a:lnTo>
                      <a:pt x="0" y="28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7" name="Freeform 192"/>
              <p:cNvSpPr>
                <a:spLocks/>
              </p:cNvSpPr>
              <p:nvPr/>
            </p:nvSpPr>
            <p:spPr bwMode="auto">
              <a:xfrm>
                <a:off x="673" y="1950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8" name="Freeform 193"/>
              <p:cNvSpPr>
                <a:spLocks/>
              </p:cNvSpPr>
              <p:nvPr/>
            </p:nvSpPr>
            <p:spPr bwMode="auto">
              <a:xfrm>
                <a:off x="752" y="1950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9" name="Freeform 194"/>
              <p:cNvSpPr>
                <a:spLocks/>
              </p:cNvSpPr>
              <p:nvPr/>
            </p:nvSpPr>
            <p:spPr bwMode="auto">
              <a:xfrm>
                <a:off x="745" y="1950"/>
                <a:ext cx="7" cy="0"/>
              </a:xfrm>
              <a:custGeom>
                <a:avLst/>
                <a:gdLst>
                  <a:gd name="T0" fmla="*/ 0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0" y="0"/>
                    </a:move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0" name="Freeform 195"/>
              <p:cNvSpPr>
                <a:spLocks/>
              </p:cNvSpPr>
              <p:nvPr/>
            </p:nvSpPr>
            <p:spPr bwMode="auto">
              <a:xfrm>
                <a:off x="909" y="1959"/>
                <a:ext cx="0" cy="18"/>
              </a:xfrm>
              <a:custGeom>
                <a:avLst/>
                <a:gdLst>
                  <a:gd name="T0" fmla="*/ 38 h 38"/>
                  <a:gd name="T1" fmla="*/ 38 h 38"/>
                  <a:gd name="T2" fmla="*/ 0 h 3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8">
                    <a:moveTo>
                      <a:pt x="0" y="38"/>
                    </a:moveTo>
                    <a:lnTo>
                      <a:pt x="0" y="38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1" name="Freeform 196"/>
              <p:cNvSpPr>
                <a:spLocks/>
              </p:cNvSpPr>
              <p:nvPr/>
            </p:nvSpPr>
            <p:spPr bwMode="auto">
              <a:xfrm>
                <a:off x="909" y="1942"/>
                <a:ext cx="0" cy="17"/>
              </a:xfrm>
              <a:custGeom>
                <a:avLst/>
                <a:gdLst>
                  <a:gd name="T0" fmla="*/ 34 h 34"/>
                  <a:gd name="T1" fmla="*/ 34 h 34"/>
                  <a:gd name="T2" fmla="*/ 0 h 3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4">
                    <a:moveTo>
                      <a:pt x="0" y="34"/>
                    </a:moveTo>
                    <a:lnTo>
                      <a:pt x="0" y="34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2" name="Freeform 197"/>
              <p:cNvSpPr>
                <a:spLocks/>
              </p:cNvSpPr>
              <p:nvPr/>
            </p:nvSpPr>
            <p:spPr bwMode="auto">
              <a:xfrm>
                <a:off x="831" y="1959"/>
                <a:ext cx="78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3" name="Freeform 198"/>
              <p:cNvSpPr>
                <a:spLocks/>
              </p:cNvSpPr>
              <p:nvPr/>
            </p:nvSpPr>
            <p:spPr bwMode="auto">
              <a:xfrm>
                <a:off x="909" y="1959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4" name="Freeform 199"/>
              <p:cNvSpPr>
                <a:spLocks/>
              </p:cNvSpPr>
              <p:nvPr/>
            </p:nvSpPr>
            <p:spPr bwMode="auto">
              <a:xfrm>
                <a:off x="903" y="1959"/>
                <a:ext cx="6" cy="0"/>
              </a:xfrm>
              <a:custGeom>
                <a:avLst/>
                <a:gdLst>
                  <a:gd name="T0" fmla="*/ 0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0" y="0"/>
                    </a:move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5" name="Freeform 200"/>
              <p:cNvSpPr>
                <a:spLocks/>
              </p:cNvSpPr>
              <p:nvPr/>
            </p:nvSpPr>
            <p:spPr bwMode="auto">
              <a:xfrm>
                <a:off x="1067" y="1960"/>
                <a:ext cx="0" cy="24"/>
              </a:xfrm>
              <a:custGeom>
                <a:avLst/>
                <a:gdLst>
                  <a:gd name="T0" fmla="*/ 50 h 50"/>
                  <a:gd name="T1" fmla="*/ 50 h 50"/>
                  <a:gd name="T2" fmla="*/ 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0">
                    <a:moveTo>
                      <a:pt x="0" y="50"/>
                    </a:moveTo>
                    <a:lnTo>
                      <a:pt x="0" y="5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6" name="Freeform 201"/>
              <p:cNvSpPr>
                <a:spLocks/>
              </p:cNvSpPr>
              <p:nvPr/>
            </p:nvSpPr>
            <p:spPr bwMode="auto">
              <a:xfrm>
                <a:off x="1067" y="1938"/>
                <a:ext cx="0" cy="22"/>
              </a:xfrm>
              <a:custGeom>
                <a:avLst/>
                <a:gdLst>
                  <a:gd name="T0" fmla="*/ 45 h 45"/>
                  <a:gd name="T1" fmla="*/ 45 h 45"/>
                  <a:gd name="T2" fmla="*/ 0 h 4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5">
                    <a:moveTo>
                      <a:pt x="0" y="45"/>
                    </a:moveTo>
                    <a:lnTo>
                      <a:pt x="0" y="45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7" name="Freeform 202"/>
              <p:cNvSpPr>
                <a:spLocks/>
              </p:cNvSpPr>
              <p:nvPr/>
            </p:nvSpPr>
            <p:spPr bwMode="auto">
              <a:xfrm>
                <a:off x="988" y="1960"/>
                <a:ext cx="79" cy="0"/>
              </a:xfrm>
              <a:custGeom>
                <a:avLst/>
                <a:gdLst>
                  <a:gd name="T0" fmla="*/ 0 w 152"/>
                  <a:gd name="T1" fmla="*/ 0 w 152"/>
                  <a:gd name="T2" fmla="*/ 152 w 15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2">
                    <a:moveTo>
                      <a:pt x="0" y="0"/>
                    </a:moveTo>
                    <a:lnTo>
                      <a:pt x="0" y="0"/>
                    </a:lnTo>
                    <a:lnTo>
                      <a:pt x="152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8" name="Freeform 203"/>
              <p:cNvSpPr>
                <a:spLocks/>
              </p:cNvSpPr>
              <p:nvPr/>
            </p:nvSpPr>
            <p:spPr bwMode="auto">
              <a:xfrm>
                <a:off x="1067" y="1960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9" name="Freeform 204"/>
              <p:cNvSpPr>
                <a:spLocks/>
              </p:cNvSpPr>
              <p:nvPr/>
            </p:nvSpPr>
            <p:spPr bwMode="auto">
              <a:xfrm>
                <a:off x="1060" y="1960"/>
                <a:ext cx="7" cy="0"/>
              </a:xfrm>
              <a:custGeom>
                <a:avLst/>
                <a:gdLst>
                  <a:gd name="T0" fmla="*/ 0 w 14"/>
                  <a:gd name="T1" fmla="*/ 0 w 14"/>
                  <a:gd name="T2" fmla="*/ 14 w 1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">
                    <a:moveTo>
                      <a:pt x="0" y="0"/>
                    </a:moveTo>
                    <a:lnTo>
                      <a:pt x="0" y="0"/>
                    </a:lnTo>
                    <a:lnTo>
                      <a:pt x="14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4" name="Group 406"/>
            <p:cNvGrpSpPr>
              <a:grpSpLocks/>
            </p:cNvGrpSpPr>
            <p:nvPr/>
          </p:nvGrpSpPr>
          <p:grpSpPr bwMode="auto">
            <a:xfrm>
              <a:off x="515" y="1529"/>
              <a:ext cx="3155" cy="1584"/>
              <a:chOff x="515" y="1529"/>
              <a:chExt cx="3155" cy="1584"/>
            </a:xfrm>
          </p:grpSpPr>
          <p:sp>
            <p:nvSpPr>
              <p:cNvPr id="50" name="Freeform 206"/>
              <p:cNvSpPr>
                <a:spLocks/>
              </p:cNvSpPr>
              <p:nvPr/>
            </p:nvSpPr>
            <p:spPr bwMode="auto">
              <a:xfrm>
                <a:off x="1225" y="1997"/>
                <a:ext cx="0" cy="27"/>
              </a:xfrm>
              <a:custGeom>
                <a:avLst/>
                <a:gdLst>
                  <a:gd name="T0" fmla="*/ 56 h 56"/>
                  <a:gd name="T1" fmla="*/ 56 h 56"/>
                  <a:gd name="T2" fmla="*/ 0 h 5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6">
                    <a:moveTo>
                      <a:pt x="0" y="56"/>
                    </a:moveTo>
                    <a:lnTo>
                      <a:pt x="0" y="56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" name="Freeform 207"/>
              <p:cNvSpPr>
                <a:spLocks/>
              </p:cNvSpPr>
              <p:nvPr/>
            </p:nvSpPr>
            <p:spPr bwMode="auto">
              <a:xfrm>
                <a:off x="1225" y="1974"/>
                <a:ext cx="0" cy="23"/>
              </a:xfrm>
              <a:custGeom>
                <a:avLst/>
                <a:gdLst>
                  <a:gd name="T0" fmla="*/ 49 h 49"/>
                  <a:gd name="T1" fmla="*/ 49 h 49"/>
                  <a:gd name="T2" fmla="*/ 0 h 4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9">
                    <a:moveTo>
                      <a:pt x="0" y="49"/>
                    </a:moveTo>
                    <a:lnTo>
                      <a:pt x="0" y="49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Freeform 208"/>
              <p:cNvSpPr>
                <a:spLocks/>
              </p:cNvSpPr>
              <p:nvPr/>
            </p:nvSpPr>
            <p:spPr bwMode="auto">
              <a:xfrm>
                <a:off x="1146" y="1997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3" name="Freeform 209"/>
              <p:cNvSpPr>
                <a:spLocks/>
              </p:cNvSpPr>
              <p:nvPr/>
            </p:nvSpPr>
            <p:spPr bwMode="auto">
              <a:xfrm>
                <a:off x="1225" y="1997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4" name="Freeform 210"/>
              <p:cNvSpPr>
                <a:spLocks/>
              </p:cNvSpPr>
              <p:nvPr/>
            </p:nvSpPr>
            <p:spPr bwMode="auto">
              <a:xfrm>
                <a:off x="1218" y="1997"/>
                <a:ext cx="7" cy="0"/>
              </a:xfrm>
              <a:custGeom>
                <a:avLst/>
                <a:gdLst>
                  <a:gd name="T0" fmla="*/ 0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0" y="0"/>
                    </a:move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5" name="Freeform 211"/>
              <p:cNvSpPr>
                <a:spLocks/>
              </p:cNvSpPr>
              <p:nvPr/>
            </p:nvSpPr>
            <p:spPr bwMode="auto">
              <a:xfrm>
                <a:off x="1462" y="2050"/>
                <a:ext cx="0" cy="28"/>
              </a:xfrm>
              <a:custGeom>
                <a:avLst/>
                <a:gdLst>
                  <a:gd name="T0" fmla="*/ 58 h 58"/>
                  <a:gd name="T1" fmla="*/ 58 h 58"/>
                  <a:gd name="T2" fmla="*/ 0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58"/>
                    </a:moveTo>
                    <a:lnTo>
                      <a:pt x="0" y="58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" name="Freeform 212"/>
              <p:cNvSpPr>
                <a:spLocks/>
              </p:cNvSpPr>
              <p:nvPr/>
            </p:nvSpPr>
            <p:spPr bwMode="auto">
              <a:xfrm>
                <a:off x="1462" y="2025"/>
                <a:ext cx="0" cy="25"/>
              </a:xfrm>
              <a:custGeom>
                <a:avLst/>
                <a:gdLst>
                  <a:gd name="T0" fmla="*/ 51 h 51"/>
                  <a:gd name="T1" fmla="*/ 51 h 51"/>
                  <a:gd name="T2" fmla="*/ 0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1">
                    <a:moveTo>
                      <a:pt x="0" y="51"/>
                    </a:moveTo>
                    <a:lnTo>
                      <a:pt x="0" y="51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" name="Freeform 213"/>
              <p:cNvSpPr>
                <a:spLocks/>
              </p:cNvSpPr>
              <p:nvPr/>
            </p:nvSpPr>
            <p:spPr bwMode="auto">
              <a:xfrm>
                <a:off x="1304" y="2050"/>
                <a:ext cx="158" cy="0"/>
              </a:xfrm>
              <a:custGeom>
                <a:avLst/>
                <a:gdLst>
                  <a:gd name="T0" fmla="*/ 0 w 303"/>
                  <a:gd name="T1" fmla="*/ 0 w 303"/>
                  <a:gd name="T2" fmla="*/ 303 w 30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03">
                    <a:moveTo>
                      <a:pt x="0" y="0"/>
                    </a:moveTo>
                    <a:lnTo>
                      <a:pt x="0" y="0"/>
                    </a:lnTo>
                    <a:lnTo>
                      <a:pt x="30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" name="Freeform 214"/>
              <p:cNvSpPr>
                <a:spLocks/>
              </p:cNvSpPr>
              <p:nvPr/>
            </p:nvSpPr>
            <p:spPr bwMode="auto">
              <a:xfrm>
                <a:off x="1462" y="2050"/>
                <a:ext cx="157" cy="0"/>
              </a:xfrm>
              <a:custGeom>
                <a:avLst/>
                <a:gdLst>
                  <a:gd name="T0" fmla="*/ 0 w 302"/>
                  <a:gd name="T1" fmla="*/ 0 w 302"/>
                  <a:gd name="T2" fmla="*/ 302 w 30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02">
                    <a:moveTo>
                      <a:pt x="0" y="0"/>
                    </a:moveTo>
                    <a:lnTo>
                      <a:pt x="0" y="0"/>
                    </a:lnTo>
                    <a:lnTo>
                      <a:pt x="302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" name="Freeform 215"/>
              <p:cNvSpPr>
                <a:spLocks/>
              </p:cNvSpPr>
              <p:nvPr/>
            </p:nvSpPr>
            <p:spPr bwMode="auto">
              <a:xfrm>
                <a:off x="1455" y="2050"/>
                <a:ext cx="7" cy="0"/>
              </a:xfrm>
              <a:custGeom>
                <a:avLst/>
                <a:gdLst>
                  <a:gd name="T0" fmla="*/ 0 w 14"/>
                  <a:gd name="T1" fmla="*/ 0 w 14"/>
                  <a:gd name="T2" fmla="*/ 14 w 1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">
                    <a:moveTo>
                      <a:pt x="0" y="0"/>
                    </a:moveTo>
                    <a:lnTo>
                      <a:pt x="0" y="0"/>
                    </a:lnTo>
                    <a:lnTo>
                      <a:pt x="14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" name="Freeform 216"/>
              <p:cNvSpPr>
                <a:spLocks/>
              </p:cNvSpPr>
              <p:nvPr/>
            </p:nvSpPr>
            <p:spPr bwMode="auto">
              <a:xfrm>
                <a:off x="1777" y="2116"/>
                <a:ext cx="0" cy="47"/>
              </a:xfrm>
              <a:custGeom>
                <a:avLst/>
                <a:gdLst>
                  <a:gd name="T0" fmla="*/ 97 h 97"/>
                  <a:gd name="T1" fmla="*/ 97 h 97"/>
                  <a:gd name="T2" fmla="*/ 0 h 9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97">
                    <a:moveTo>
                      <a:pt x="0" y="97"/>
                    </a:moveTo>
                    <a:lnTo>
                      <a:pt x="0" y="97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Freeform 217"/>
              <p:cNvSpPr>
                <a:spLocks/>
              </p:cNvSpPr>
              <p:nvPr/>
            </p:nvSpPr>
            <p:spPr bwMode="auto">
              <a:xfrm>
                <a:off x="1777" y="2078"/>
                <a:ext cx="0" cy="38"/>
              </a:xfrm>
              <a:custGeom>
                <a:avLst/>
                <a:gdLst>
                  <a:gd name="T0" fmla="*/ 78 h 78"/>
                  <a:gd name="T1" fmla="*/ 78 h 78"/>
                  <a:gd name="T2" fmla="*/ 0 h 7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78">
                    <a:moveTo>
                      <a:pt x="0" y="78"/>
                    </a:moveTo>
                    <a:lnTo>
                      <a:pt x="0" y="78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" name="Freeform 218"/>
              <p:cNvSpPr>
                <a:spLocks/>
              </p:cNvSpPr>
              <p:nvPr/>
            </p:nvSpPr>
            <p:spPr bwMode="auto">
              <a:xfrm>
                <a:off x="1619" y="2116"/>
                <a:ext cx="158" cy="0"/>
              </a:xfrm>
              <a:custGeom>
                <a:avLst/>
                <a:gdLst>
                  <a:gd name="T0" fmla="*/ 0 w 302"/>
                  <a:gd name="T1" fmla="*/ 0 w 302"/>
                  <a:gd name="T2" fmla="*/ 302 w 30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02">
                    <a:moveTo>
                      <a:pt x="0" y="0"/>
                    </a:moveTo>
                    <a:lnTo>
                      <a:pt x="0" y="0"/>
                    </a:lnTo>
                    <a:lnTo>
                      <a:pt x="302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" name="Freeform 219"/>
              <p:cNvSpPr>
                <a:spLocks/>
              </p:cNvSpPr>
              <p:nvPr/>
            </p:nvSpPr>
            <p:spPr bwMode="auto">
              <a:xfrm>
                <a:off x="1777" y="2116"/>
                <a:ext cx="158" cy="0"/>
              </a:xfrm>
              <a:custGeom>
                <a:avLst/>
                <a:gdLst>
                  <a:gd name="T0" fmla="*/ 0 w 303"/>
                  <a:gd name="T1" fmla="*/ 0 w 303"/>
                  <a:gd name="T2" fmla="*/ 303 w 30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03">
                    <a:moveTo>
                      <a:pt x="0" y="0"/>
                    </a:moveTo>
                    <a:lnTo>
                      <a:pt x="0" y="0"/>
                    </a:lnTo>
                    <a:lnTo>
                      <a:pt x="30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" name="Freeform 220"/>
              <p:cNvSpPr>
                <a:spLocks/>
              </p:cNvSpPr>
              <p:nvPr/>
            </p:nvSpPr>
            <p:spPr bwMode="auto">
              <a:xfrm>
                <a:off x="1770" y="2116"/>
                <a:ext cx="7" cy="0"/>
              </a:xfrm>
              <a:custGeom>
                <a:avLst/>
                <a:gdLst>
                  <a:gd name="T0" fmla="*/ 0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0" y="0"/>
                    </a:move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" name="Freeform 221"/>
              <p:cNvSpPr>
                <a:spLocks/>
              </p:cNvSpPr>
              <p:nvPr/>
            </p:nvSpPr>
            <p:spPr bwMode="auto">
              <a:xfrm>
                <a:off x="2093" y="2118"/>
                <a:ext cx="0" cy="63"/>
              </a:xfrm>
              <a:custGeom>
                <a:avLst/>
                <a:gdLst>
                  <a:gd name="T0" fmla="*/ 130 h 130"/>
                  <a:gd name="T1" fmla="*/ 130 h 130"/>
                  <a:gd name="T2" fmla="*/ 0 h 13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30">
                    <a:moveTo>
                      <a:pt x="0" y="130"/>
                    </a:moveTo>
                    <a:lnTo>
                      <a:pt x="0" y="13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" name="Freeform 222"/>
              <p:cNvSpPr>
                <a:spLocks/>
              </p:cNvSpPr>
              <p:nvPr/>
            </p:nvSpPr>
            <p:spPr bwMode="auto">
              <a:xfrm>
                <a:off x="2093" y="2070"/>
                <a:ext cx="0" cy="48"/>
              </a:xfrm>
              <a:custGeom>
                <a:avLst/>
                <a:gdLst>
                  <a:gd name="T0" fmla="*/ 99 h 99"/>
                  <a:gd name="T1" fmla="*/ 99 h 99"/>
                  <a:gd name="T2" fmla="*/ 0 h 9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99">
                    <a:moveTo>
                      <a:pt x="0" y="99"/>
                    </a:moveTo>
                    <a:lnTo>
                      <a:pt x="0" y="99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" name="Freeform 223"/>
              <p:cNvSpPr>
                <a:spLocks/>
              </p:cNvSpPr>
              <p:nvPr/>
            </p:nvSpPr>
            <p:spPr bwMode="auto">
              <a:xfrm>
                <a:off x="1935" y="2118"/>
                <a:ext cx="158" cy="0"/>
              </a:xfrm>
              <a:custGeom>
                <a:avLst/>
                <a:gdLst>
                  <a:gd name="T0" fmla="*/ 0 w 302"/>
                  <a:gd name="T1" fmla="*/ 0 w 302"/>
                  <a:gd name="T2" fmla="*/ 302 w 30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02">
                    <a:moveTo>
                      <a:pt x="0" y="0"/>
                    </a:moveTo>
                    <a:lnTo>
                      <a:pt x="0" y="0"/>
                    </a:lnTo>
                    <a:lnTo>
                      <a:pt x="302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" name="Freeform 224"/>
              <p:cNvSpPr>
                <a:spLocks/>
              </p:cNvSpPr>
              <p:nvPr/>
            </p:nvSpPr>
            <p:spPr bwMode="auto">
              <a:xfrm>
                <a:off x="2093" y="2118"/>
                <a:ext cx="157" cy="0"/>
              </a:xfrm>
              <a:custGeom>
                <a:avLst/>
                <a:gdLst>
                  <a:gd name="T0" fmla="*/ 0 w 302"/>
                  <a:gd name="T1" fmla="*/ 0 w 302"/>
                  <a:gd name="T2" fmla="*/ 302 w 30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02">
                    <a:moveTo>
                      <a:pt x="0" y="0"/>
                    </a:moveTo>
                    <a:lnTo>
                      <a:pt x="0" y="0"/>
                    </a:lnTo>
                    <a:lnTo>
                      <a:pt x="302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9" name="Freeform 225"/>
              <p:cNvSpPr>
                <a:spLocks/>
              </p:cNvSpPr>
              <p:nvPr/>
            </p:nvSpPr>
            <p:spPr bwMode="auto">
              <a:xfrm>
                <a:off x="2086" y="2118"/>
                <a:ext cx="7" cy="0"/>
              </a:xfrm>
              <a:custGeom>
                <a:avLst/>
                <a:gdLst>
                  <a:gd name="T0" fmla="*/ 0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0" y="0"/>
                    </a:move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0" name="Freeform 226"/>
              <p:cNvSpPr>
                <a:spLocks/>
              </p:cNvSpPr>
              <p:nvPr/>
            </p:nvSpPr>
            <p:spPr bwMode="auto">
              <a:xfrm>
                <a:off x="2566" y="2124"/>
                <a:ext cx="0" cy="113"/>
              </a:xfrm>
              <a:custGeom>
                <a:avLst/>
                <a:gdLst>
                  <a:gd name="T0" fmla="*/ 234 h 234"/>
                  <a:gd name="T1" fmla="*/ 234 h 234"/>
                  <a:gd name="T2" fmla="*/ 0 h 23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34">
                    <a:moveTo>
                      <a:pt x="0" y="234"/>
                    </a:moveTo>
                    <a:lnTo>
                      <a:pt x="0" y="234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1" name="Freeform 227"/>
              <p:cNvSpPr>
                <a:spLocks/>
              </p:cNvSpPr>
              <p:nvPr/>
            </p:nvSpPr>
            <p:spPr bwMode="auto">
              <a:xfrm>
                <a:off x="2566" y="2052"/>
                <a:ext cx="0" cy="72"/>
              </a:xfrm>
              <a:custGeom>
                <a:avLst/>
                <a:gdLst>
                  <a:gd name="T0" fmla="*/ 149 h 149"/>
                  <a:gd name="T1" fmla="*/ 149 h 149"/>
                  <a:gd name="T2" fmla="*/ 0 h 14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49">
                    <a:moveTo>
                      <a:pt x="0" y="149"/>
                    </a:moveTo>
                    <a:lnTo>
                      <a:pt x="0" y="149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2" name="Freeform 228"/>
              <p:cNvSpPr>
                <a:spLocks/>
              </p:cNvSpPr>
              <p:nvPr/>
            </p:nvSpPr>
            <p:spPr bwMode="auto">
              <a:xfrm>
                <a:off x="2250" y="2124"/>
                <a:ext cx="316" cy="0"/>
              </a:xfrm>
              <a:custGeom>
                <a:avLst/>
                <a:gdLst>
                  <a:gd name="T0" fmla="*/ 0 w 605"/>
                  <a:gd name="T1" fmla="*/ 0 w 605"/>
                  <a:gd name="T2" fmla="*/ 605 w 60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05">
                    <a:moveTo>
                      <a:pt x="0" y="0"/>
                    </a:moveTo>
                    <a:lnTo>
                      <a:pt x="0" y="0"/>
                    </a:lnTo>
                    <a:lnTo>
                      <a:pt x="605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3" name="Freeform 229"/>
              <p:cNvSpPr>
                <a:spLocks/>
              </p:cNvSpPr>
              <p:nvPr/>
            </p:nvSpPr>
            <p:spPr bwMode="auto">
              <a:xfrm>
                <a:off x="2566" y="2124"/>
                <a:ext cx="315" cy="0"/>
              </a:xfrm>
              <a:custGeom>
                <a:avLst/>
                <a:gdLst>
                  <a:gd name="T0" fmla="*/ 0 w 605"/>
                  <a:gd name="T1" fmla="*/ 0 w 605"/>
                  <a:gd name="T2" fmla="*/ 605 w 60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05">
                    <a:moveTo>
                      <a:pt x="0" y="0"/>
                    </a:moveTo>
                    <a:lnTo>
                      <a:pt x="0" y="0"/>
                    </a:lnTo>
                    <a:lnTo>
                      <a:pt x="605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4" name="Freeform 230"/>
              <p:cNvSpPr>
                <a:spLocks/>
              </p:cNvSpPr>
              <p:nvPr/>
            </p:nvSpPr>
            <p:spPr bwMode="auto">
              <a:xfrm>
                <a:off x="2559" y="2124"/>
                <a:ext cx="7" cy="0"/>
              </a:xfrm>
              <a:custGeom>
                <a:avLst/>
                <a:gdLst>
                  <a:gd name="T0" fmla="*/ 0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0" y="0"/>
                    </a:move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5" name="Freeform 231"/>
              <p:cNvSpPr>
                <a:spLocks/>
              </p:cNvSpPr>
              <p:nvPr/>
            </p:nvSpPr>
            <p:spPr bwMode="auto">
              <a:xfrm>
                <a:off x="3276" y="2066"/>
                <a:ext cx="0" cy="315"/>
              </a:xfrm>
              <a:custGeom>
                <a:avLst/>
                <a:gdLst>
                  <a:gd name="T0" fmla="*/ 653 h 653"/>
                  <a:gd name="T1" fmla="*/ 653 h 653"/>
                  <a:gd name="T2" fmla="*/ 0 h 65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53">
                    <a:moveTo>
                      <a:pt x="0" y="653"/>
                    </a:moveTo>
                    <a:lnTo>
                      <a:pt x="0" y="653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6" name="Freeform 232"/>
              <p:cNvSpPr>
                <a:spLocks/>
              </p:cNvSpPr>
              <p:nvPr/>
            </p:nvSpPr>
            <p:spPr bwMode="auto">
              <a:xfrm>
                <a:off x="3276" y="1948"/>
                <a:ext cx="0" cy="118"/>
              </a:xfrm>
              <a:custGeom>
                <a:avLst/>
                <a:gdLst>
                  <a:gd name="T0" fmla="*/ 244 h 244"/>
                  <a:gd name="T1" fmla="*/ 244 h 244"/>
                  <a:gd name="T2" fmla="*/ 0 h 24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44">
                    <a:moveTo>
                      <a:pt x="0" y="244"/>
                    </a:moveTo>
                    <a:lnTo>
                      <a:pt x="0" y="244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7" name="Freeform 233"/>
              <p:cNvSpPr>
                <a:spLocks/>
              </p:cNvSpPr>
              <p:nvPr/>
            </p:nvSpPr>
            <p:spPr bwMode="auto">
              <a:xfrm>
                <a:off x="2881" y="2066"/>
                <a:ext cx="395" cy="0"/>
              </a:xfrm>
              <a:custGeom>
                <a:avLst/>
                <a:gdLst>
                  <a:gd name="T0" fmla="*/ 0 w 756"/>
                  <a:gd name="T1" fmla="*/ 0 w 756"/>
                  <a:gd name="T2" fmla="*/ 756 w 75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756">
                    <a:moveTo>
                      <a:pt x="0" y="0"/>
                    </a:moveTo>
                    <a:lnTo>
                      <a:pt x="0" y="0"/>
                    </a:lnTo>
                    <a:lnTo>
                      <a:pt x="756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" name="Freeform 234"/>
              <p:cNvSpPr>
                <a:spLocks/>
              </p:cNvSpPr>
              <p:nvPr/>
            </p:nvSpPr>
            <p:spPr bwMode="auto">
              <a:xfrm>
                <a:off x="3276" y="2066"/>
                <a:ext cx="394" cy="0"/>
              </a:xfrm>
              <a:custGeom>
                <a:avLst/>
                <a:gdLst>
                  <a:gd name="T0" fmla="*/ 0 w 756"/>
                  <a:gd name="T1" fmla="*/ 0 w 756"/>
                  <a:gd name="T2" fmla="*/ 756 w 75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756">
                    <a:moveTo>
                      <a:pt x="0" y="0"/>
                    </a:moveTo>
                    <a:lnTo>
                      <a:pt x="0" y="0"/>
                    </a:lnTo>
                    <a:lnTo>
                      <a:pt x="756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" name="Freeform 235"/>
              <p:cNvSpPr>
                <a:spLocks/>
              </p:cNvSpPr>
              <p:nvPr/>
            </p:nvSpPr>
            <p:spPr bwMode="auto">
              <a:xfrm>
                <a:off x="3269" y="2066"/>
                <a:ext cx="7" cy="0"/>
              </a:xfrm>
              <a:custGeom>
                <a:avLst/>
                <a:gdLst>
                  <a:gd name="T0" fmla="*/ 0 w 14"/>
                  <a:gd name="T1" fmla="*/ 0 w 14"/>
                  <a:gd name="T2" fmla="*/ 14 w 1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">
                    <a:moveTo>
                      <a:pt x="0" y="0"/>
                    </a:moveTo>
                    <a:lnTo>
                      <a:pt x="0" y="0"/>
                    </a:lnTo>
                    <a:lnTo>
                      <a:pt x="14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" name="Freeform 236"/>
              <p:cNvSpPr>
                <a:spLocks/>
              </p:cNvSpPr>
              <p:nvPr/>
            </p:nvSpPr>
            <p:spPr bwMode="auto">
              <a:xfrm>
                <a:off x="766" y="2646"/>
                <a:ext cx="1292" cy="467"/>
              </a:xfrm>
              <a:custGeom>
                <a:avLst/>
                <a:gdLst>
                  <a:gd name="T0" fmla="*/ 0 w 2475"/>
                  <a:gd name="T1" fmla="*/ 968 h 968"/>
                  <a:gd name="T2" fmla="*/ 0 w 2475"/>
                  <a:gd name="T3" fmla="*/ 968 h 968"/>
                  <a:gd name="T4" fmla="*/ 2475 w 2475"/>
                  <a:gd name="T5" fmla="*/ 968 h 968"/>
                  <a:gd name="T6" fmla="*/ 2475 w 2475"/>
                  <a:gd name="T7" fmla="*/ 0 h 968"/>
                  <a:gd name="T8" fmla="*/ 0 w 2475"/>
                  <a:gd name="T9" fmla="*/ 0 h 968"/>
                  <a:gd name="T10" fmla="*/ 0 w 2475"/>
                  <a:gd name="T11" fmla="*/ 968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75" h="968">
                    <a:moveTo>
                      <a:pt x="0" y="968"/>
                    </a:moveTo>
                    <a:lnTo>
                      <a:pt x="0" y="968"/>
                    </a:lnTo>
                    <a:lnTo>
                      <a:pt x="2475" y="968"/>
                    </a:lnTo>
                    <a:lnTo>
                      <a:pt x="2475" y="0"/>
                    </a:lnTo>
                    <a:lnTo>
                      <a:pt x="0" y="0"/>
                    </a:lnTo>
                    <a:lnTo>
                      <a:pt x="0" y="96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1" name="Freeform 237"/>
              <p:cNvSpPr>
                <a:spLocks/>
              </p:cNvSpPr>
              <p:nvPr/>
            </p:nvSpPr>
            <p:spPr bwMode="auto">
              <a:xfrm>
                <a:off x="766" y="2646"/>
                <a:ext cx="1292" cy="467"/>
              </a:xfrm>
              <a:custGeom>
                <a:avLst/>
                <a:gdLst>
                  <a:gd name="T0" fmla="*/ 0 w 2475"/>
                  <a:gd name="T1" fmla="*/ 968 h 968"/>
                  <a:gd name="T2" fmla="*/ 0 w 2475"/>
                  <a:gd name="T3" fmla="*/ 968 h 968"/>
                  <a:gd name="T4" fmla="*/ 2475 w 2475"/>
                  <a:gd name="T5" fmla="*/ 968 h 968"/>
                  <a:gd name="T6" fmla="*/ 2475 w 2475"/>
                  <a:gd name="T7" fmla="*/ 0 h 968"/>
                  <a:gd name="T8" fmla="*/ 0 w 2475"/>
                  <a:gd name="T9" fmla="*/ 0 h 968"/>
                  <a:gd name="T10" fmla="*/ 0 w 2475"/>
                  <a:gd name="T11" fmla="*/ 968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75" h="968">
                    <a:moveTo>
                      <a:pt x="0" y="968"/>
                    </a:moveTo>
                    <a:lnTo>
                      <a:pt x="0" y="968"/>
                    </a:lnTo>
                    <a:lnTo>
                      <a:pt x="2475" y="968"/>
                    </a:lnTo>
                    <a:lnTo>
                      <a:pt x="2475" y="0"/>
                    </a:lnTo>
                    <a:lnTo>
                      <a:pt x="0" y="0"/>
                    </a:lnTo>
                    <a:lnTo>
                      <a:pt x="0" y="96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2" name="Freeform 238"/>
              <p:cNvSpPr>
                <a:spLocks/>
              </p:cNvSpPr>
              <p:nvPr/>
            </p:nvSpPr>
            <p:spPr bwMode="auto">
              <a:xfrm>
                <a:off x="766" y="3113"/>
                <a:ext cx="1292" cy="0"/>
              </a:xfrm>
              <a:custGeom>
                <a:avLst/>
                <a:gdLst>
                  <a:gd name="T0" fmla="*/ 0 w 2475"/>
                  <a:gd name="T1" fmla="*/ 0 w 2475"/>
                  <a:gd name="T2" fmla="*/ 2475 w 247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475">
                    <a:moveTo>
                      <a:pt x="0" y="0"/>
                    </a:moveTo>
                    <a:lnTo>
                      <a:pt x="0" y="0"/>
                    </a:lnTo>
                    <a:lnTo>
                      <a:pt x="2475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3" name="Freeform 239"/>
              <p:cNvSpPr>
                <a:spLocks/>
              </p:cNvSpPr>
              <p:nvPr/>
            </p:nvSpPr>
            <p:spPr bwMode="auto">
              <a:xfrm>
                <a:off x="2058" y="2646"/>
                <a:ext cx="0" cy="467"/>
              </a:xfrm>
              <a:custGeom>
                <a:avLst/>
                <a:gdLst>
                  <a:gd name="T0" fmla="*/ 968 h 968"/>
                  <a:gd name="T1" fmla="*/ 968 h 968"/>
                  <a:gd name="T2" fmla="*/ 0 h 96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968">
                    <a:moveTo>
                      <a:pt x="0" y="968"/>
                    </a:moveTo>
                    <a:lnTo>
                      <a:pt x="0" y="968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4" name="Freeform 240"/>
              <p:cNvSpPr>
                <a:spLocks/>
              </p:cNvSpPr>
              <p:nvPr/>
            </p:nvSpPr>
            <p:spPr bwMode="auto">
              <a:xfrm>
                <a:off x="766" y="2646"/>
                <a:ext cx="1292" cy="0"/>
              </a:xfrm>
              <a:custGeom>
                <a:avLst/>
                <a:gdLst>
                  <a:gd name="T0" fmla="*/ 2475 w 2475"/>
                  <a:gd name="T1" fmla="*/ 2475 w 2475"/>
                  <a:gd name="T2" fmla="*/ 0 w 247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475">
                    <a:moveTo>
                      <a:pt x="2475" y="0"/>
                    </a:moveTo>
                    <a:lnTo>
                      <a:pt x="2475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5" name="Freeform 241"/>
              <p:cNvSpPr>
                <a:spLocks/>
              </p:cNvSpPr>
              <p:nvPr/>
            </p:nvSpPr>
            <p:spPr bwMode="auto">
              <a:xfrm>
                <a:off x="766" y="2646"/>
                <a:ext cx="0" cy="467"/>
              </a:xfrm>
              <a:custGeom>
                <a:avLst/>
                <a:gdLst>
                  <a:gd name="T0" fmla="*/ 0 h 968"/>
                  <a:gd name="T1" fmla="*/ 0 h 968"/>
                  <a:gd name="T2" fmla="*/ 968 h 96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968">
                    <a:moveTo>
                      <a:pt x="0" y="0"/>
                    </a:moveTo>
                    <a:lnTo>
                      <a:pt x="0" y="0"/>
                    </a:lnTo>
                    <a:lnTo>
                      <a:pt x="0" y="96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6" name="Rectangle 242"/>
              <p:cNvSpPr>
                <a:spLocks noChangeArrowheads="1"/>
              </p:cNvSpPr>
              <p:nvPr/>
            </p:nvSpPr>
            <p:spPr bwMode="auto">
              <a:xfrm>
                <a:off x="1087" y="2671"/>
                <a:ext cx="533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Both b and top tagged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7" name="Freeform 243"/>
              <p:cNvSpPr>
                <a:spLocks/>
              </p:cNvSpPr>
              <p:nvPr/>
            </p:nvSpPr>
            <p:spPr bwMode="auto">
              <a:xfrm>
                <a:off x="815" y="2693"/>
                <a:ext cx="226" cy="0"/>
              </a:xfrm>
              <a:custGeom>
                <a:avLst/>
                <a:gdLst>
                  <a:gd name="T0" fmla="*/ 0 w 433"/>
                  <a:gd name="T1" fmla="*/ 0 w 433"/>
                  <a:gd name="T2" fmla="*/ 433 w 4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33">
                    <a:moveTo>
                      <a:pt x="0" y="0"/>
                    </a:moveTo>
                    <a:lnTo>
                      <a:pt x="0" y="0"/>
                    </a:lnTo>
                    <a:lnTo>
                      <a:pt x="433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8" name="Rectangle 244"/>
              <p:cNvSpPr>
                <a:spLocks noChangeArrowheads="1"/>
              </p:cNvSpPr>
              <p:nvPr/>
            </p:nvSpPr>
            <p:spPr bwMode="auto">
              <a:xfrm>
                <a:off x="1087" y="2765"/>
                <a:ext cx="98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One b and top tagged and one top tagged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9" name="Freeform 245"/>
              <p:cNvSpPr>
                <a:spLocks/>
              </p:cNvSpPr>
              <p:nvPr/>
            </p:nvSpPr>
            <p:spPr bwMode="auto">
              <a:xfrm>
                <a:off x="815" y="2786"/>
                <a:ext cx="226" cy="0"/>
              </a:xfrm>
              <a:custGeom>
                <a:avLst/>
                <a:gdLst>
                  <a:gd name="T0" fmla="*/ 0 w 433"/>
                  <a:gd name="T1" fmla="*/ 0 w 433"/>
                  <a:gd name="T2" fmla="*/ 433 w 4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33">
                    <a:moveTo>
                      <a:pt x="0" y="0"/>
                    </a:moveTo>
                    <a:lnTo>
                      <a:pt x="0" y="0"/>
                    </a:lnTo>
                    <a:lnTo>
                      <a:pt x="43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0" name="Rectangle 246"/>
              <p:cNvSpPr>
                <a:spLocks noChangeArrowheads="1"/>
              </p:cNvSpPr>
              <p:nvPr/>
            </p:nvSpPr>
            <p:spPr bwMode="auto">
              <a:xfrm>
                <a:off x="1087" y="2858"/>
                <a:ext cx="942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One b and top tagged and one b tagged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1" name="Freeform 247"/>
              <p:cNvSpPr>
                <a:spLocks/>
              </p:cNvSpPr>
              <p:nvPr/>
            </p:nvSpPr>
            <p:spPr bwMode="auto">
              <a:xfrm>
                <a:off x="815" y="2880"/>
                <a:ext cx="226" cy="0"/>
              </a:xfrm>
              <a:custGeom>
                <a:avLst/>
                <a:gdLst>
                  <a:gd name="T0" fmla="*/ 0 w 433"/>
                  <a:gd name="T1" fmla="*/ 0 w 433"/>
                  <a:gd name="T2" fmla="*/ 433 w 4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33">
                    <a:moveTo>
                      <a:pt x="0" y="0"/>
                    </a:moveTo>
                    <a:lnTo>
                      <a:pt x="0" y="0"/>
                    </a:lnTo>
                    <a:lnTo>
                      <a:pt x="433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2" name="Rectangle 248"/>
              <p:cNvSpPr>
                <a:spLocks noChangeArrowheads="1"/>
              </p:cNvSpPr>
              <p:nvPr/>
            </p:nvSpPr>
            <p:spPr bwMode="auto">
              <a:xfrm>
                <a:off x="1087" y="2952"/>
                <a:ext cx="389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Both top tagged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3" name="Freeform 249"/>
              <p:cNvSpPr>
                <a:spLocks/>
              </p:cNvSpPr>
              <p:nvPr/>
            </p:nvSpPr>
            <p:spPr bwMode="auto">
              <a:xfrm>
                <a:off x="815" y="2973"/>
                <a:ext cx="226" cy="0"/>
              </a:xfrm>
              <a:custGeom>
                <a:avLst/>
                <a:gdLst>
                  <a:gd name="T0" fmla="*/ 0 w 433"/>
                  <a:gd name="T1" fmla="*/ 0 w 433"/>
                  <a:gd name="T2" fmla="*/ 433 w 4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33">
                    <a:moveTo>
                      <a:pt x="0" y="0"/>
                    </a:moveTo>
                    <a:lnTo>
                      <a:pt x="0" y="0"/>
                    </a:lnTo>
                    <a:lnTo>
                      <a:pt x="433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" name="Rectangle 250"/>
              <p:cNvSpPr>
                <a:spLocks noChangeArrowheads="1"/>
              </p:cNvSpPr>
              <p:nvPr/>
            </p:nvSpPr>
            <p:spPr bwMode="auto">
              <a:xfrm>
                <a:off x="1087" y="3045"/>
                <a:ext cx="346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Both b tagged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5" name="Freeform 251"/>
              <p:cNvSpPr>
                <a:spLocks/>
              </p:cNvSpPr>
              <p:nvPr/>
            </p:nvSpPr>
            <p:spPr bwMode="auto">
              <a:xfrm>
                <a:off x="815" y="3066"/>
                <a:ext cx="226" cy="0"/>
              </a:xfrm>
              <a:custGeom>
                <a:avLst/>
                <a:gdLst>
                  <a:gd name="T0" fmla="*/ 0 w 433"/>
                  <a:gd name="T1" fmla="*/ 0 w 433"/>
                  <a:gd name="T2" fmla="*/ 433 w 4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33">
                    <a:moveTo>
                      <a:pt x="0" y="0"/>
                    </a:moveTo>
                    <a:lnTo>
                      <a:pt x="0" y="0"/>
                    </a:lnTo>
                    <a:lnTo>
                      <a:pt x="433" y="0"/>
                    </a:lnTo>
                  </a:path>
                </a:pathLst>
              </a:custGeom>
              <a:noFill/>
              <a:ln w="793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6" name="Freeform 252"/>
              <p:cNvSpPr>
                <a:spLocks/>
              </p:cNvSpPr>
              <p:nvPr/>
            </p:nvSpPr>
            <p:spPr bwMode="auto">
              <a:xfrm>
                <a:off x="594" y="1622"/>
                <a:ext cx="0" cy="33"/>
              </a:xfrm>
              <a:custGeom>
                <a:avLst/>
                <a:gdLst>
                  <a:gd name="T0" fmla="*/ 69 h 69"/>
                  <a:gd name="T1" fmla="*/ 69 h 69"/>
                  <a:gd name="T2" fmla="*/ 0 h 6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9">
                    <a:moveTo>
                      <a:pt x="0" y="69"/>
                    </a:moveTo>
                    <a:lnTo>
                      <a:pt x="0" y="69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7" name="Freeform 253"/>
              <p:cNvSpPr>
                <a:spLocks/>
              </p:cNvSpPr>
              <p:nvPr/>
            </p:nvSpPr>
            <p:spPr bwMode="auto">
              <a:xfrm>
                <a:off x="594" y="1594"/>
                <a:ext cx="0" cy="28"/>
              </a:xfrm>
              <a:custGeom>
                <a:avLst/>
                <a:gdLst>
                  <a:gd name="T0" fmla="*/ 59 h 59"/>
                  <a:gd name="T1" fmla="*/ 59 h 59"/>
                  <a:gd name="T2" fmla="*/ 0 h 5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9">
                    <a:moveTo>
                      <a:pt x="0" y="59"/>
                    </a:moveTo>
                    <a:lnTo>
                      <a:pt x="0" y="59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8" name="Freeform 254"/>
              <p:cNvSpPr>
                <a:spLocks/>
              </p:cNvSpPr>
              <p:nvPr/>
            </p:nvSpPr>
            <p:spPr bwMode="auto">
              <a:xfrm>
                <a:off x="515" y="1622"/>
                <a:ext cx="79" cy="0"/>
              </a:xfrm>
              <a:custGeom>
                <a:avLst/>
                <a:gdLst>
                  <a:gd name="T0" fmla="*/ 0 w 152"/>
                  <a:gd name="T1" fmla="*/ 0 w 152"/>
                  <a:gd name="T2" fmla="*/ 152 w 15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2">
                    <a:moveTo>
                      <a:pt x="0" y="0"/>
                    </a:moveTo>
                    <a:lnTo>
                      <a:pt x="0" y="0"/>
                    </a:lnTo>
                    <a:lnTo>
                      <a:pt x="152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9" name="Freeform 255"/>
              <p:cNvSpPr>
                <a:spLocks/>
              </p:cNvSpPr>
              <p:nvPr/>
            </p:nvSpPr>
            <p:spPr bwMode="auto">
              <a:xfrm>
                <a:off x="594" y="1622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0" name="Freeform 256"/>
              <p:cNvSpPr>
                <a:spLocks/>
              </p:cNvSpPr>
              <p:nvPr/>
            </p:nvSpPr>
            <p:spPr bwMode="auto">
              <a:xfrm>
                <a:off x="587" y="1622"/>
                <a:ext cx="7" cy="0"/>
              </a:xfrm>
              <a:custGeom>
                <a:avLst/>
                <a:gdLst>
                  <a:gd name="T0" fmla="*/ 0 w 14"/>
                  <a:gd name="T1" fmla="*/ 0 w 14"/>
                  <a:gd name="T2" fmla="*/ 14 w 1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">
                    <a:moveTo>
                      <a:pt x="0" y="0"/>
                    </a:moveTo>
                    <a:lnTo>
                      <a:pt x="0" y="0"/>
                    </a:lnTo>
                    <a:lnTo>
                      <a:pt x="14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Freeform 257"/>
              <p:cNvSpPr>
                <a:spLocks/>
              </p:cNvSpPr>
              <p:nvPr/>
            </p:nvSpPr>
            <p:spPr bwMode="auto">
              <a:xfrm>
                <a:off x="752" y="1610"/>
                <a:ext cx="0" cy="30"/>
              </a:xfrm>
              <a:custGeom>
                <a:avLst/>
                <a:gdLst>
                  <a:gd name="T0" fmla="*/ 63 h 63"/>
                  <a:gd name="T1" fmla="*/ 63 h 63"/>
                  <a:gd name="T2" fmla="*/ 0 h 6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3">
                    <a:moveTo>
                      <a:pt x="0" y="63"/>
                    </a:moveTo>
                    <a:lnTo>
                      <a:pt x="0" y="63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Freeform 258"/>
              <p:cNvSpPr>
                <a:spLocks/>
              </p:cNvSpPr>
              <p:nvPr/>
            </p:nvSpPr>
            <p:spPr bwMode="auto">
              <a:xfrm>
                <a:off x="752" y="1583"/>
                <a:ext cx="0" cy="27"/>
              </a:xfrm>
              <a:custGeom>
                <a:avLst/>
                <a:gdLst>
                  <a:gd name="T0" fmla="*/ 55 h 55"/>
                  <a:gd name="T1" fmla="*/ 55 h 55"/>
                  <a:gd name="T2" fmla="*/ 0 h 5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5">
                    <a:moveTo>
                      <a:pt x="0" y="55"/>
                    </a:moveTo>
                    <a:lnTo>
                      <a:pt x="0" y="55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Freeform 259"/>
              <p:cNvSpPr>
                <a:spLocks/>
              </p:cNvSpPr>
              <p:nvPr/>
            </p:nvSpPr>
            <p:spPr bwMode="auto">
              <a:xfrm>
                <a:off x="673" y="1610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4" name="Freeform 260"/>
              <p:cNvSpPr>
                <a:spLocks/>
              </p:cNvSpPr>
              <p:nvPr/>
            </p:nvSpPr>
            <p:spPr bwMode="auto">
              <a:xfrm>
                <a:off x="752" y="1610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5" name="Freeform 261"/>
              <p:cNvSpPr>
                <a:spLocks/>
              </p:cNvSpPr>
              <p:nvPr/>
            </p:nvSpPr>
            <p:spPr bwMode="auto">
              <a:xfrm>
                <a:off x="745" y="1610"/>
                <a:ext cx="7" cy="0"/>
              </a:xfrm>
              <a:custGeom>
                <a:avLst/>
                <a:gdLst>
                  <a:gd name="T0" fmla="*/ 0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0" y="0"/>
                    </a:move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6" name="Freeform 262"/>
              <p:cNvSpPr>
                <a:spLocks/>
              </p:cNvSpPr>
              <p:nvPr/>
            </p:nvSpPr>
            <p:spPr bwMode="auto">
              <a:xfrm>
                <a:off x="909" y="1560"/>
                <a:ext cx="0" cy="36"/>
              </a:xfrm>
              <a:custGeom>
                <a:avLst/>
                <a:gdLst>
                  <a:gd name="T0" fmla="*/ 76 h 76"/>
                  <a:gd name="T1" fmla="*/ 76 h 76"/>
                  <a:gd name="T2" fmla="*/ 0 h 7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76">
                    <a:moveTo>
                      <a:pt x="0" y="76"/>
                    </a:moveTo>
                    <a:lnTo>
                      <a:pt x="0" y="76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" name="Freeform 263"/>
              <p:cNvSpPr>
                <a:spLocks/>
              </p:cNvSpPr>
              <p:nvPr/>
            </p:nvSpPr>
            <p:spPr bwMode="auto">
              <a:xfrm>
                <a:off x="909" y="1529"/>
                <a:ext cx="0" cy="31"/>
              </a:xfrm>
              <a:custGeom>
                <a:avLst/>
                <a:gdLst>
                  <a:gd name="T0" fmla="*/ 64 h 64"/>
                  <a:gd name="T1" fmla="*/ 64 h 64"/>
                  <a:gd name="T2" fmla="*/ 0 h 6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4">
                    <a:moveTo>
                      <a:pt x="0" y="64"/>
                    </a:moveTo>
                    <a:lnTo>
                      <a:pt x="0" y="64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" name="Freeform 264"/>
              <p:cNvSpPr>
                <a:spLocks/>
              </p:cNvSpPr>
              <p:nvPr/>
            </p:nvSpPr>
            <p:spPr bwMode="auto">
              <a:xfrm>
                <a:off x="831" y="1560"/>
                <a:ext cx="78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" name="Freeform 265"/>
              <p:cNvSpPr>
                <a:spLocks/>
              </p:cNvSpPr>
              <p:nvPr/>
            </p:nvSpPr>
            <p:spPr bwMode="auto">
              <a:xfrm>
                <a:off x="909" y="1560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" name="Freeform 266"/>
              <p:cNvSpPr>
                <a:spLocks/>
              </p:cNvSpPr>
              <p:nvPr/>
            </p:nvSpPr>
            <p:spPr bwMode="auto">
              <a:xfrm>
                <a:off x="903" y="1560"/>
                <a:ext cx="6" cy="0"/>
              </a:xfrm>
              <a:custGeom>
                <a:avLst/>
                <a:gdLst>
                  <a:gd name="T0" fmla="*/ 0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0" y="0"/>
                    </a:move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" name="Freeform 267"/>
              <p:cNvSpPr>
                <a:spLocks/>
              </p:cNvSpPr>
              <p:nvPr/>
            </p:nvSpPr>
            <p:spPr bwMode="auto">
              <a:xfrm>
                <a:off x="1067" y="1594"/>
                <a:ext cx="0" cy="41"/>
              </a:xfrm>
              <a:custGeom>
                <a:avLst/>
                <a:gdLst>
                  <a:gd name="T0" fmla="*/ 84 h 84"/>
                  <a:gd name="T1" fmla="*/ 84 h 84"/>
                  <a:gd name="T2" fmla="*/ 0 h 8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84">
                    <a:moveTo>
                      <a:pt x="0" y="84"/>
                    </a:moveTo>
                    <a:lnTo>
                      <a:pt x="0" y="84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" name="Freeform 268"/>
              <p:cNvSpPr>
                <a:spLocks/>
              </p:cNvSpPr>
              <p:nvPr/>
            </p:nvSpPr>
            <p:spPr bwMode="auto">
              <a:xfrm>
                <a:off x="1067" y="1560"/>
                <a:ext cx="0" cy="34"/>
              </a:xfrm>
              <a:custGeom>
                <a:avLst/>
                <a:gdLst>
                  <a:gd name="T0" fmla="*/ 71 h 71"/>
                  <a:gd name="T1" fmla="*/ 71 h 71"/>
                  <a:gd name="T2" fmla="*/ 0 h 7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71">
                    <a:moveTo>
                      <a:pt x="0" y="71"/>
                    </a:moveTo>
                    <a:lnTo>
                      <a:pt x="0" y="71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" name="Freeform 269"/>
              <p:cNvSpPr>
                <a:spLocks/>
              </p:cNvSpPr>
              <p:nvPr/>
            </p:nvSpPr>
            <p:spPr bwMode="auto">
              <a:xfrm>
                <a:off x="988" y="1594"/>
                <a:ext cx="79" cy="0"/>
              </a:xfrm>
              <a:custGeom>
                <a:avLst/>
                <a:gdLst>
                  <a:gd name="T0" fmla="*/ 0 w 152"/>
                  <a:gd name="T1" fmla="*/ 0 w 152"/>
                  <a:gd name="T2" fmla="*/ 152 w 15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2">
                    <a:moveTo>
                      <a:pt x="0" y="0"/>
                    </a:moveTo>
                    <a:lnTo>
                      <a:pt x="0" y="0"/>
                    </a:lnTo>
                    <a:lnTo>
                      <a:pt x="152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" name="Freeform 270"/>
              <p:cNvSpPr>
                <a:spLocks/>
              </p:cNvSpPr>
              <p:nvPr/>
            </p:nvSpPr>
            <p:spPr bwMode="auto">
              <a:xfrm>
                <a:off x="1067" y="1594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" name="Freeform 271"/>
              <p:cNvSpPr>
                <a:spLocks/>
              </p:cNvSpPr>
              <p:nvPr/>
            </p:nvSpPr>
            <p:spPr bwMode="auto">
              <a:xfrm>
                <a:off x="1060" y="1594"/>
                <a:ext cx="7" cy="0"/>
              </a:xfrm>
              <a:custGeom>
                <a:avLst/>
                <a:gdLst>
                  <a:gd name="T0" fmla="*/ 0 w 14"/>
                  <a:gd name="T1" fmla="*/ 0 w 14"/>
                  <a:gd name="T2" fmla="*/ 14 w 1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">
                    <a:moveTo>
                      <a:pt x="0" y="0"/>
                    </a:moveTo>
                    <a:lnTo>
                      <a:pt x="0" y="0"/>
                    </a:lnTo>
                    <a:lnTo>
                      <a:pt x="14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Freeform 272"/>
              <p:cNvSpPr>
                <a:spLocks/>
              </p:cNvSpPr>
              <p:nvPr/>
            </p:nvSpPr>
            <p:spPr bwMode="auto">
              <a:xfrm>
                <a:off x="1225" y="1785"/>
                <a:ext cx="0" cy="46"/>
              </a:xfrm>
              <a:custGeom>
                <a:avLst/>
                <a:gdLst>
                  <a:gd name="T0" fmla="*/ 94 h 94"/>
                  <a:gd name="T1" fmla="*/ 94 h 94"/>
                  <a:gd name="T2" fmla="*/ 0 h 9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94">
                    <a:moveTo>
                      <a:pt x="0" y="94"/>
                    </a:moveTo>
                    <a:lnTo>
                      <a:pt x="0" y="94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" name="Freeform 273"/>
              <p:cNvSpPr>
                <a:spLocks/>
              </p:cNvSpPr>
              <p:nvPr/>
            </p:nvSpPr>
            <p:spPr bwMode="auto">
              <a:xfrm>
                <a:off x="1225" y="1748"/>
                <a:ext cx="0" cy="37"/>
              </a:xfrm>
              <a:custGeom>
                <a:avLst/>
                <a:gdLst>
                  <a:gd name="T0" fmla="*/ 77 h 77"/>
                  <a:gd name="T1" fmla="*/ 77 h 77"/>
                  <a:gd name="T2" fmla="*/ 0 h 7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77">
                    <a:moveTo>
                      <a:pt x="0" y="77"/>
                    </a:moveTo>
                    <a:lnTo>
                      <a:pt x="0" y="77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" name="Freeform 274"/>
              <p:cNvSpPr>
                <a:spLocks/>
              </p:cNvSpPr>
              <p:nvPr/>
            </p:nvSpPr>
            <p:spPr bwMode="auto">
              <a:xfrm>
                <a:off x="1146" y="1785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" name="Freeform 275"/>
              <p:cNvSpPr>
                <a:spLocks/>
              </p:cNvSpPr>
              <p:nvPr/>
            </p:nvSpPr>
            <p:spPr bwMode="auto">
              <a:xfrm>
                <a:off x="1225" y="1785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" name="Freeform 276"/>
              <p:cNvSpPr>
                <a:spLocks/>
              </p:cNvSpPr>
              <p:nvPr/>
            </p:nvSpPr>
            <p:spPr bwMode="auto">
              <a:xfrm>
                <a:off x="1218" y="1785"/>
                <a:ext cx="7" cy="0"/>
              </a:xfrm>
              <a:custGeom>
                <a:avLst/>
                <a:gdLst>
                  <a:gd name="T0" fmla="*/ 0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0" y="0"/>
                    </a:move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" name="Freeform 277"/>
              <p:cNvSpPr>
                <a:spLocks/>
              </p:cNvSpPr>
              <p:nvPr/>
            </p:nvSpPr>
            <p:spPr bwMode="auto">
              <a:xfrm>
                <a:off x="1462" y="1772"/>
                <a:ext cx="0" cy="37"/>
              </a:xfrm>
              <a:custGeom>
                <a:avLst/>
                <a:gdLst>
                  <a:gd name="T0" fmla="*/ 76 h 76"/>
                  <a:gd name="T1" fmla="*/ 76 h 76"/>
                  <a:gd name="T2" fmla="*/ 0 h 7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76">
                    <a:moveTo>
                      <a:pt x="0" y="76"/>
                    </a:moveTo>
                    <a:lnTo>
                      <a:pt x="0" y="76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" name="Freeform 278"/>
              <p:cNvSpPr>
                <a:spLocks/>
              </p:cNvSpPr>
              <p:nvPr/>
            </p:nvSpPr>
            <p:spPr bwMode="auto">
              <a:xfrm>
                <a:off x="1462" y="1742"/>
                <a:ext cx="0" cy="30"/>
              </a:xfrm>
              <a:custGeom>
                <a:avLst/>
                <a:gdLst>
                  <a:gd name="T0" fmla="*/ 64 h 64"/>
                  <a:gd name="T1" fmla="*/ 64 h 64"/>
                  <a:gd name="T2" fmla="*/ 0 h 6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4">
                    <a:moveTo>
                      <a:pt x="0" y="64"/>
                    </a:moveTo>
                    <a:lnTo>
                      <a:pt x="0" y="64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" name="Freeform 279"/>
              <p:cNvSpPr>
                <a:spLocks/>
              </p:cNvSpPr>
              <p:nvPr/>
            </p:nvSpPr>
            <p:spPr bwMode="auto">
              <a:xfrm>
                <a:off x="1304" y="1772"/>
                <a:ext cx="158" cy="0"/>
              </a:xfrm>
              <a:custGeom>
                <a:avLst/>
                <a:gdLst>
                  <a:gd name="T0" fmla="*/ 0 w 303"/>
                  <a:gd name="T1" fmla="*/ 0 w 303"/>
                  <a:gd name="T2" fmla="*/ 303 w 30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03">
                    <a:moveTo>
                      <a:pt x="0" y="0"/>
                    </a:moveTo>
                    <a:lnTo>
                      <a:pt x="0" y="0"/>
                    </a:lnTo>
                    <a:lnTo>
                      <a:pt x="303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" name="Freeform 280"/>
              <p:cNvSpPr>
                <a:spLocks/>
              </p:cNvSpPr>
              <p:nvPr/>
            </p:nvSpPr>
            <p:spPr bwMode="auto">
              <a:xfrm>
                <a:off x="1462" y="1772"/>
                <a:ext cx="157" cy="0"/>
              </a:xfrm>
              <a:custGeom>
                <a:avLst/>
                <a:gdLst>
                  <a:gd name="T0" fmla="*/ 0 w 302"/>
                  <a:gd name="T1" fmla="*/ 0 w 302"/>
                  <a:gd name="T2" fmla="*/ 302 w 30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02">
                    <a:moveTo>
                      <a:pt x="0" y="0"/>
                    </a:moveTo>
                    <a:lnTo>
                      <a:pt x="0" y="0"/>
                    </a:lnTo>
                    <a:lnTo>
                      <a:pt x="302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" name="Freeform 281"/>
              <p:cNvSpPr>
                <a:spLocks/>
              </p:cNvSpPr>
              <p:nvPr/>
            </p:nvSpPr>
            <p:spPr bwMode="auto">
              <a:xfrm>
                <a:off x="1455" y="1772"/>
                <a:ext cx="7" cy="0"/>
              </a:xfrm>
              <a:custGeom>
                <a:avLst/>
                <a:gdLst>
                  <a:gd name="T0" fmla="*/ 0 w 14"/>
                  <a:gd name="T1" fmla="*/ 0 w 14"/>
                  <a:gd name="T2" fmla="*/ 14 w 1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">
                    <a:moveTo>
                      <a:pt x="0" y="0"/>
                    </a:moveTo>
                    <a:lnTo>
                      <a:pt x="0" y="0"/>
                    </a:lnTo>
                    <a:lnTo>
                      <a:pt x="14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" name="Freeform 282"/>
              <p:cNvSpPr>
                <a:spLocks/>
              </p:cNvSpPr>
              <p:nvPr/>
            </p:nvSpPr>
            <p:spPr bwMode="auto">
              <a:xfrm>
                <a:off x="1777" y="1841"/>
                <a:ext cx="0" cy="62"/>
              </a:xfrm>
              <a:custGeom>
                <a:avLst/>
                <a:gdLst>
                  <a:gd name="T0" fmla="*/ 128 h 128"/>
                  <a:gd name="T1" fmla="*/ 128 h 128"/>
                  <a:gd name="T2" fmla="*/ 0 h 12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28">
                    <a:moveTo>
                      <a:pt x="0" y="128"/>
                    </a:moveTo>
                    <a:lnTo>
                      <a:pt x="0" y="128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" name="Freeform 283"/>
              <p:cNvSpPr>
                <a:spLocks/>
              </p:cNvSpPr>
              <p:nvPr/>
            </p:nvSpPr>
            <p:spPr bwMode="auto">
              <a:xfrm>
                <a:off x="1777" y="1794"/>
                <a:ext cx="0" cy="47"/>
              </a:xfrm>
              <a:custGeom>
                <a:avLst/>
                <a:gdLst>
                  <a:gd name="T0" fmla="*/ 98 h 98"/>
                  <a:gd name="T1" fmla="*/ 98 h 98"/>
                  <a:gd name="T2" fmla="*/ 0 h 9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98">
                    <a:moveTo>
                      <a:pt x="0" y="98"/>
                    </a:moveTo>
                    <a:lnTo>
                      <a:pt x="0" y="98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" name="Freeform 284"/>
              <p:cNvSpPr>
                <a:spLocks/>
              </p:cNvSpPr>
              <p:nvPr/>
            </p:nvSpPr>
            <p:spPr bwMode="auto">
              <a:xfrm>
                <a:off x="1619" y="1841"/>
                <a:ext cx="158" cy="0"/>
              </a:xfrm>
              <a:custGeom>
                <a:avLst/>
                <a:gdLst>
                  <a:gd name="T0" fmla="*/ 0 w 302"/>
                  <a:gd name="T1" fmla="*/ 0 w 302"/>
                  <a:gd name="T2" fmla="*/ 302 w 30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02">
                    <a:moveTo>
                      <a:pt x="0" y="0"/>
                    </a:moveTo>
                    <a:lnTo>
                      <a:pt x="0" y="0"/>
                    </a:lnTo>
                    <a:lnTo>
                      <a:pt x="302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" name="Freeform 285"/>
              <p:cNvSpPr>
                <a:spLocks/>
              </p:cNvSpPr>
              <p:nvPr/>
            </p:nvSpPr>
            <p:spPr bwMode="auto">
              <a:xfrm>
                <a:off x="1777" y="1841"/>
                <a:ext cx="158" cy="0"/>
              </a:xfrm>
              <a:custGeom>
                <a:avLst/>
                <a:gdLst>
                  <a:gd name="T0" fmla="*/ 0 w 303"/>
                  <a:gd name="T1" fmla="*/ 0 w 303"/>
                  <a:gd name="T2" fmla="*/ 303 w 30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03">
                    <a:moveTo>
                      <a:pt x="0" y="0"/>
                    </a:moveTo>
                    <a:lnTo>
                      <a:pt x="0" y="0"/>
                    </a:lnTo>
                    <a:lnTo>
                      <a:pt x="303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" name="Freeform 286"/>
              <p:cNvSpPr>
                <a:spLocks/>
              </p:cNvSpPr>
              <p:nvPr/>
            </p:nvSpPr>
            <p:spPr bwMode="auto">
              <a:xfrm>
                <a:off x="1770" y="1841"/>
                <a:ext cx="7" cy="0"/>
              </a:xfrm>
              <a:custGeom>
                <a:avLst/>
                <a:gdLst>
                  <a:gd name="T0" fmla="*/ 0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0" y="0"/>
                    </a:move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" name="Freeform 287"/>
              <p:cNvSpPr>
                <a:spLocks/>
              </p:cNvSpPr>
              <p:nvPr/>
            </p:nvSpPr>
            <p:spPr bwMode="auto">
              <a:xfrm>
                <a:off x="2093" y="1836"/>
                <a:ext cx="0" cy="126"/>
              </a:xfrm>
              <a:custGeom>
                <a:avLst/>
                <a:gdLst>
                  <a:gd name="T0" fmla="*/ 262 h 262"/>
                  <a:gd name="T1" fmla="*/ 262 h 262"/>
                  <a:gd name="T2" fmla="*/ 0 h 26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62">
                    <a:moveTo>
                      <a:pt x="0" y="262"/>
                    </a:moveTo>
                    <a:lnTo>
                      <a:pt x="0" y="262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" name="Freeform 288"/>
              <p:cNvSpPr>
                <a:spLocks/>
              </p:cNvSpPr>
              <p:nvPr/>
            </p:nvSpPr>
            <p:spPr bwMode="auto">
              <a:xfrm>
                <a:off x="2093" y="1759"/>
                <a:ext cx="0" cy="77"/>
              </a:xfrm>
              <a:custGeom>
                <a:avLst/>
                <a:gdLst>
                  <a:gd name="T0" fmla="*/ 160 h 160"/>
                  <a:gd name="T1" fmla="*/ 160 h 160"/>
                  <a:gd name="T2" fmla="*/ 0 h 16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60">
                    <a:moveTo>
                      <a:pt x="0" y="160"/>
                    </a:moveTo>
                    <a:lnTo>
                      <a:pt x="0" y="16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" name="Freeform 289"/>
              <p:cNvSpPr>
                <a:spLocks/>
              </p:cNvSpPr>
              <p:nvPr/>
            </p:nvSpPr>
            <p:spPr bwMode="auto">
              <a:xfrm>
                <a:off x="1935" y="1836"/>
                <a:ext cx="158" cy="0"/>
              </a:xfrm>
              <a:custGeom>
                <a:avLst/>
                <a:gdLst>
                  <a:gd name="T0" fmla="*/ 0 w 302"/>
                  <a:gd name="T1" fmla="*/ 0 w 302"/>
                  <a:gd name="T2" fmla="*/ 302 w 30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02">
                    <a:moveTo>
                      <a:pt x="0" y="0"/>
                    </a:moveTo>
                    <a:lnTo>
                      <a:pt x="0" y="0"/>
                    </a:lnTo>
                    <a:lnTo>
                      <a:pt x="302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" name="Freeform 290"/>
              <p:cNvSpPr>
                <a:spLocks/>
              </p:cNvSpPr>
              <p:nvPr/>
            </p:nvSpPr>
            <p:spPr bwMode="auto">
              <a:xfrm>
                <a:off x="2093" y="1836"/>
                <a:ext cx="157" cy="0"/>
              </a:xfrm>
              <a:custGeom>
                <a:avLst/>
                <a:gdLst>
                  <a:gd name="T0" fmla="*/ 0 w 302"/>
                  <a:gd name="T1" fmla="*/ 0 w 302"/>
                  <a:gd name="T2" fmla="*/ 302 w 30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02">
                    <a:moveTo>
                      <a:pt x="0" y="0"/>
                    </a:moveTo>
                    <a:lnTo>
                      <a:pt x="0" y="0"/>
                    </a:lnTo>
                    <a:lnTo>
                      <a:pt x="302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" name="Freeform 291"/>
              <p:cNvSpPr>
                <a:spLocks/>
              </p:cNvSpPr>
              <p:nvPr/>
            </p:nvSpPr>
            <p:spPr bwMode="auto">
              <a:xfrm>
                <a:off x="2086" y="1836"/>
                <a:ext cx="7" cy="0"/>
              </a:xfrm>
              <a:custGeom>
                <a:avLst/>
                <a:gdLst>
                  <a:gd name="T0" fmla="*/ 0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0" y="0"/>
                    </a:move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" name="Freeform 292"/>
              <p:cNvSpPr>
                <a:spLocks/>
              </p:cNvSpPr>
              <p:nvPr/>
            </p:nvSpPr>
            <p:spPr bwMode="auto">
              <a:xfrm>
                <a:off x="2566" y="1883"/>
                <a:ext cx="0" cy="115"/>
              </a:xfrm>
              <a:custGeom>
                <a:avLst/>
                <a:gdLst>
                  <a:gd name="T0" fmla="*/ 238 h 238"/>
                  <a:gd name="T1" fmla="*/ 238 h 238"/>
                  <a:gd name="T2" fmla="*/ 0 h 23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38">
                    <a:moveTo>
                      <a:pt x="0" y="238"/>
                    </a:moveTo>
                    <a:lnTo>
                      <a:pt x="0" y="238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" name="Freeform 293"/>
              <p:cNvSpPr>
                <a:spLocks/>
              </p:cNvSpPr>
              <p:nvPr/>
            </p:nvSpPr>
            <p:spPr bwMode="auto">
              <a:xfrm>
                <a:off x="2566" y="1811"/>
                <a:ext cx="0" cy="72"/>
              </a:xfrm>
              <a:custGeom>
                <a:avLst/>
                <a:gdLst>
                  <a:gd name="T0" fmla="*/ 151 h 151"/>
                  <a:gd name="T1" fmla="*/ 151 h 151"/>
                  <a:gd name="T2" fmla="*/ 0 h 1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51">
                    <a:moveTo>
                      <a:pt x="0" y="151"/>
                    </a:moveTo>
                    <a:lnTo>
                      <a:pt x="0" y="151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" name="Freeform 294"/>
              <p:cNvSpPr>
                <a:spLocks/>
              </p:cNvSpPr>
              <p:nvPr/>
            </p:nvSpPr>
            <p:spPr bwMode="auto">
              <a:xfrm>
                <a:off x="2250" y="1883"/>
                <a:ext cx="316" cy="0"/>
              </a:xfrm>
              <a:custGeom>
                <a:avLst/>
                <a:gdLst>
                  <a:gd name="T0" fmla="*/ 0 w 605"/>
                  <a:gd name="T1" fmla="*/ 0 w 605"/>
                  <a:gd name="T2" fmla="*/ 605 w 60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05">
                    <a:moveTo>
                      <a:pt x="0" y="0"/>
                    </a:moveTo>
                    <a:lnTo>
                      <a:pt x="0" y="0"/>
                    </a:lnTo>
                    <a:lnTo>
                      <a:pt x="605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" name="Freeform 295"/>
              <p:cNvSpPr>
                <a:spLocks/>
              </p:cNvSpPr>
              <p:nvPr/>
            </p:nvSpPr>
            <p:spPr bwMode="auto">
              <a:xfrm>
                <a:off x="2566" y="1883"/>
                <a:ext cx="315" cy="0"/>
              </a:xfrm>
              <a:custGeom>
                <a:avLst/>
                <a:gdLst>
                  <a:gd name="T0" fmla="*/ 0 w 605"/>
                  <a:gd name="T1" fmla="*/ 0 w 605"/>
                  <a:gd name="T2" fmla="*/ 605 w 60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05">
                    <a:moveTo>
                      <a:pt x="0" y="0"/>
                    </a:moveTo>
                    <a:lnTo>
                      <a:pt x="0" y="0"/>
                    </a:lnTo>
                    <a:lnTo>
                      <a:pt x="605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" name="Freeform 296"/>
              <p:cNvSpPr>
                <a:spLocks/>
              </p:cNvSpPr>
              <p:nvPr/>
            </p:nvSpPr>
            <p:spPr bwMode="auto">
              <a:xfrm>
                <a:off x="2559" y="1883"/>
                <a:ext cx="7" cy="0"/>
              </a:xfrm>
              <a:custGeom>
                <a:avLst/>
                <a:gdLst>
                  <a:gd name="T0" fmla="*/ 0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0" y="0"/>
                    </a:move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" name="Freeform 297"/>
              <p:cNvSpPr>
                <a:spLocks/>
              </p:cNvSpPr>
              <p:nvPr/>
            </p:nvSpPr>
            <p:spPr bwMode="auto">
              <a:xfrm>
                <a:off x="766" y="2646"/>
                <a:ext cx="1292" cy="467"/>
              </a:xfrm>
              <a:custGeom>
                <a:avLst/>
                <a:gdLst>
                  <a:gd name="T0" fmla="*/ 0 w 2475"/>
                  <a:gd name="T1" fmla="*/ 968 h 968"/>
                  <a:gd name="T2" fmla="*/ 0 w 2475"/>
                  <a:gd name="T3" fmla="*/ 968 h 968"/>
                  <a:gd name="T4" fmla="*/ 2475 w 2475"/>
                  <a:gd name="T5" fmla="*/ 968 h 968"/>
                  <a:gd name="T6" fmla="*/ 2475 w 2475"/>
                  <a:gd name="T7" fmla="*/ 0 h 968"/>
                  <a:gd name="T8" fmla="*/ 0 w 2475"/>
                  <a:gd name="T9" fmla="*/ 0 h 968"/>
                  <a:gd name="T10" fmla="*/ 0 w 2475"/>
                  <a:gd name="T11" fmla="*/ 968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75" h="968">
                    <a:moveTo>
                      <a:pt x="0" y="968"/>
                    </a:moveTo>
                    <a:lnTo>
                      <a:pt x="0" y="968"/>
                    </a:lnTo>
                    <a:lnTo>
                      <a:pt x="2475" y="968"/>
                    </a:lnTo>
                    <a:lnTo>
                      <a:pt x="2475" y="0"/>
                    </a:lnTo>
                    <a:lnTo>
                      <a:pt x="0" y="0"/>
                    </a:lnTo>
                    <a:lnTo>
                      <a:pt x="0" y="96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" name="Freeform 298"/>
              <p:cNvSpPr>
                <a:spLocks/>
              </p:cNvSpPr>
              <p:nvPr/>
            </p:nvSpPr>
            <p:spPr bwMode="auto">
              <a:xfrm>
                <a:off x="766" y="2646"/>
                <a:ext cx="1292" cy="467"/>
              </a:xfrm>
              <a:custGeom>
                <a:avLst/>
                <a:gdLst>
                  <a:gd name="T0" fmla="*/ 0 w 2475"/>
                  <a:gd name="T1" fmla="*/ 968 h 968"/>
                  <a:gd name="T2" fmla="*/ 0 w 2475"/>
                  <a:gd name="T3" fmla="*/ 968 h 968"/>
                  <a:gd name="T4" fmla="*/ 2475 w 2475"/>
                  <a:gd name="T5" fmla="*/ 968 h 968"/>
                  <a:gd name="T6" fmla="*/ 2475 w 2475"/>
                  <a:gd name="T7" fmla="*/ 0 h 968"/>
                  <a:gd name="T8" fmla="*/ 0 w 2475"/>
                  <a:gd name="T9" fmla="*/ 0 h 968"/>
                  <a:gd name="T10" fmla="*/ 0 w 2475"/>
                  <a:gd name="T11" fmla="*/ 968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75" h="968">
                    <a:moveTo>
                      <a:pt x="0" y="968"/>
                    </a:moveTo>
                    <a:lnTo>
                      <a:pt x="0" y="968"/>
                    </a:lnTo>
                    <a:lnTo>
                      <a:pt x="2475" y="968"/>
                    </a:lnTo>
                    <a:lnTo>
                      <a:pt x="2475" y="0"/>
                    </a:lnTo>
                    <a:lnTo>
                      <a:pt x="0" y="0"/>
                    </a:lnTo>
                    <a:lnTo>
                      <a:pt x="0" y="96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" name="Freeform 299"/>
              <p:cNvSpPr>
                <a:spLocks/>
              </p:cNvSpPr>
              <p:nvPr/>
            </p:nvSpPr>
            <p:spPr bwMode="auto">
              <a:xfrm>
                <a:off x="766" y="3113"/>
                <a:ext cx="1292" cy="0"/>
              </a:xfrm>
              <a:custGeom>
                <a:avLst/>
                <a:gdLst>
                  <a:gd name="T0" fmla="*/ 0 w 2475"/>
                  <a:gd name="T1" fmla="*/ 0 w 2475"/>
                  <a:gd name="T2" fmla="*/ 2475 w 247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475">
                    <a:moveTo>
                      <a:pt x="0" y="0"/>
                    </a:moveTo>
                    <a:lnTo>
                      <a:pt x="0" y="0"/>
                    </a:lnTo>
                    <a:lnTo>
                      <a:pt x="2475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" name="Freeform 300"/>
              <p:cNvSpPr>
                <a:spLocks/>
              </p:cNvSpPr>
              <p:nvPr/>
            </p:nvSpPr>
            <p:spPr bwMode="auto">
              <a:xfrm>
                <a:off x="2058" y="2646"/>
                <a:ext cx="0" cy="467"/>
              </a:xfrm>
              <a:custGeom>
                <a:avLst/>
                <a:gdLst>
                  <a:gd name="T0" fmla="*/ 968 h 968"/>
                  <a:gd name="T1" fmla="*/ 968 h 968"/>
                  <a:gd name="T2" fmla="*/ 0 h 96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968">
                    <a:moveTo>
                      <a:pt x="0" y="968"/>
                    </a:moveTo>
                    <a:lnTo>
                      <a:pt x="0" y="968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" name="Freeform 301"/>
              <p:cNvSpPr>
                <a:spLocks/>
              </p:cNvSpPr>
              <p:nvPr/>
            </p:nvSpPr>
            <p:spPr bwMode="auto">
              <a:xfrm>
                <a:off x="766" y="2646"/>
                <a:ext cx="1292" cy="0"/>
              </a:xfrm>
              <a:custGeom>
                <a:avLst/>
                <a:gdLst>
                  <a:gd name="T0" fmla="*/ 2475 w 2475"/>
                  <a:gd name="T1" fmla="*/ 2475 w 2475"/>
                  <a:gd name="T2" fmla="*/ 0 w 247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475">
                    <a:moveTo>
                      <a:pt x="2475" y="0"/>
                    </a:moveTo>
                    <a:lnTo>
                      <a:pt x="2475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" name="Freeform 302"/>
              <p:cNvSpPr>
                <a:spLocks/>
              </p:cNvSpPr>
              <p:nvPr/>
            </p:nvSpPr>
            <p:spPr bwMode="auto">
              <a:xfrm>
                <a:off x="766" y="2646"/>
                <a:ext cx="0" cy="467"/>
              </a:xfrm>
              <a:custGeom>
                <a:avLst/>
                <a:gdLst>
                  <a:gd name="T0" fmla="*/ 0 h 968"/>
                  <a:gd name="T1" fmla="*/ 0 h 968"/>
                  <a:gd name="T2" fmla="*/ 968 h 96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968">
                    <a:moveTo>
                      <a:pt x="0" y="0"/>
                    </a:moveTo>
                    <a:lnTo>
                      <a:pt x="0" y="0"/>
                    </a:lnTo>
                    <a:lnTo>
                      <a:pt x="0" y="96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" name="Rectangle 303"/>
              <p:cNvSpPr>
                <a:spLocks noChangeArrowheads="1"/>
              </p:cNvSpPr>
              <p:nvPr/>
            </p:nvSpPr>
            <p:spPr bwMode="auto">
              <a:xfrm>
                <a:off x="1087" y="2671"/>
                <a:ext cx="533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Both b and top tagged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8" name="Freeform 304"/>
              <p:cNvSpPr>
                <a:spLocks/>
              </p:cNvSpPr>
              <p:nvPr/>
            </p:nvSpPr>
            <p:spPr bwMode="auto">
              <a:xfrm>
                <a:off x="815" y="2693"/>
                <a:ext cx="226" cy="0"/>
              </a:xfrm>
              <a:custGeom>
                <a:avLst/>
                <a:gdLst>
                  <a:gd name="T0" fmla="*/ 0 w 433"/>
                  <a:gd name="T1" fmla="*/ 0 w 433"/>
                  <a:gd name="T2" fmla="*/ 433 w 4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33">
                    <a:moveTo>
                      <a:pt x="0" y="0"/>
                    </a:moveTo>
                    <a:lnTo>
                      <a:pt x="0" y="0"/>
                    </a:lnTo>
                    <a:lnTo>
                      <a:pt x="433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" name="Rectangle 305"/>
              <p:cNvSpPr>
                <a:spLocks noChangeArrowheads="1"/>
              </p:cNvSpPr>
              <p:nvPr/>
            </p:nvSpPr>
            <p:spPr bwMode="auto">
              <a:xfrm>
                <a:off x="1087" y="2765"/>
                <a:ext cx="98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One b and top tagged and one top tagged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0" name="Freeform 306"/>
              <p:cNvSpPr>
                <a:spLocks/>
              </p:cNvSpPr>
              <p:nvPr/>
            </p:nvSpPr>
            <p:spPr bwMode="auto">
              <a:xfrm>
                <a:off x="815" y="2786"/>
                <a:ext cx="226" cy="0"/>
              </a:xfrm>
              <a:custGeom>
                <a:avLst/>
                <a:gdLst>
                  <a:gd name="T0" fmla="*/ 0 w 433"/>
                  <a:gd name="T1" fmla="*/ 0 w 433"/>
                  <a:gd name="T2" fmla="*/ 433 w 4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33">
                    <a:moveTo>
                      <a:pt x="0" y="0"/>
                    </a:moveTo>
                    <a:lnTo>
                      <a:pt x="0" y="0"/>
                    </a:lnTo>
                    <a:lnTo>
                      <a:pt x="43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" name="Rectangle 307"/>
              <p:cNvSpPr>
                <a:spLocks noChangeArrowheads="1"/>
              </p:cNvSpPr>
              <p:nvPr/>
            </p:nvSpPr>
            <p:spPr bwMode="auto">
              <a:xfrm>
                <a:off x="1087" y="2858"/>
                <a:ext cx="942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One b and top tagged and one b tagged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2" name="Freeform 308"/>
              <p:cNvSpPr>
                <a:spLocks/>
              </p:cNvSpPr>
              <p:nvPr/>
            </p:nvSpPr>
            <p:spPr bwMode="auto">
              <a:xfrm>
                <a:off x="815" y="2880"/>
                <a:ext cx="226" cy="0"/>
              </a:xfrm>
              <a:custGeom>
                <a:avLst/>
                <a:gdLst>
                  <a:gd name="T0" fmla="*/ 0 w 433"/>
                  <a:gd name="T1" fmla="*/ 0 w 433"/>
                  <a:gd name="T2" fmla="*/ 433 w 4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33">
                    <a:moveTo>
                      <a:pt x="0" y="0"/>
                    </a:moveTo>
                    <a:lnTo>
                      <a:pt x="0" y="0"/>
                    </a:lnTo>
                    <a:lnTo>
                      <a:pt x="433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" name="Rectangle 309"/>
              <p:cNvSpPr>
                <a:spLocks noChangeArrowheads="1"/>
              </p:cNvSpPr>
              <p:nvPr/>
            </p:nvSpPr>
            <p:spPr bwMode="auto">
              <a:xfrm>
                <a:off x="1087" y="2952"/>
                <a:ext cx="389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Both top tagged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4" name="Freeform 310"/>
              <p:cNvSpPr>
                <a:spLocks/>
              </p:cNvSpPr>
              <p:nvPr/>
            </p:nvSpPr>
            <p:spPr bwMode="auto">
              <a:xfrm>
                <a:off x="815" y="2973"/>
                <a:ext cx="226" cy="0"/>
              </a:xfrm>
              <a:custGeom>
                <a:avLst/>
                <a:gdLst>
                  <a:gd name="T0" fmla="*/ 0 w 433"/>
                  <a:gd name="T1" fmla="*/ 0 w 433"/>
                  <a:gd name="T2" fmla="*/ 433 w 4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33">
                    <a:moveTo>
                      <a:pt x="0" y="0"/>
                    </a:moveTo>
                    <a:lnTo>
                      <a:pt x="0" y="0"/>
                    </a:lnTo>
                    <a:lnTo>
                      <a:pt x="433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" name="Rectangle 311"/>
              <p:cNvSpPr>
                <a:spLocks noChangeArrowheads="1"/>
              </p:cNvSpPr>
              <p:nvPr/>
            </p:nvSpPr>
            <p:spPr bwMode="auto">
              <a:xfrm>
                <a:off x="1087" y="3045"/>
                <a:ext cx="346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Both b tagged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6" name="Freeform 312"/>
              <p:cNvSpPr>
                <a:spLocks/>
              </p:cNvSpPr>
              <p:nvPr/>
            </p:nvSpPr>
            <p:spPr bwMode="auto">
              <a:xfrm>
                <a:off x="815" y="3066"/>
                <a:ext cx="226" cy="0"/>
              </a:xfrm>
              <a:custGeom>
                <a:avLst/>
                <a:gdLst>
                  <a:gd name="T0" fmla="*/ 0 w 433"/>
                  <a:gd name="T1" fmla="*/ 0 w 433"/>
                  <a:gd name="T2" fmla="*/ 433 w 4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33">
                    <a:moveTo>
                      <a:pt x="0" y="0"/>
                    </a:moveTo>
                    <a:lnTo>
                      <a:pt x="0" y="0"/>
                    </a:lnTo>
                    <a:lnTo>
                      <a:pt x="433" y="0"/>
                    </a:lnTo>
                  </a:path>
                </a:pathLst>
              </a:custGeom>
              <a:noFill/>
              <a:ln w="793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" name="Freeform 313"/>
              <p:cNvSpPr>
                <a:spLocks/>
              </p:cNvSpPr>
              <p:nvPr/>
            </p:nvSpPr>
            <p:spPr bwMode="auto">
              <a:xfrm>
                <a:off x="594" y="2301"/>
                <a:ext cx="0" cy="6"/>
              </a:xfrm>
              <a:custGeom>
                <a:avLst/>
                <a:gdLst>
                  <a:gd name="T0" fmla="*/ 13 h 13"/>
                  <a:gd name="T1" fmla="*/ 13 h 13"/>
                  <a:gd name="T2" fmla="*/ 0 h 1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3">
                    <a:moveTo>
                      <a:pt x="0" y="13"/>
                    </a:moveTo>
                    <a:lnTo>
                      <a:pt x="0" y="13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" name="Freeform 314"/>
              <p:cNvSpPr>
                <a:spLocks/>
              </p:cNvSpPr>
              <p:nvPr/>
            </p:nvSpPr>
            <p:spPr bwMode="auto">
              <a:xfrm>
                <a:off x="594" y="2295"/>
                <a:ext cx="0" cy="6"/>
              </a:xfrm>
              <a:custGeom>
                <a:avLst/>
                <a:gdLst>
                  <a:gd name="T0" fmla="*/ 12 h 12"/>
                  <a:gd name="T1" fmla="*/ 12 h 12"/>
                  <a:gd name="T2" fmla="*/ 0 h 1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2">
                    <a:moveTo>
                      <a:pt x="0" y="12"/>
                    </a:moveTo>
                    <a:lnTo>
                      <a:pt x="0" y="12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9" name="Freeform 315"/>
              <p:cNvSpPr>
                <a:spLocks/>
              </p:cNvSpPr>
              <p:nvPr/>
            </p:nvSpPr>
            <p:spPr bwMode="auto">
              <a:xfrm>
                <a:off x="515" y="2301"/>
                <a:ext cx="79" cy="0"/>
              </a:xfrm>
              <a:custGeom>
                <a:avLst/>
                <a:gdLst>
                  <a:gd name="T0" fmla="*/ 0 w 152"/>
                  <a:gd name="T1" fmla="*/ 0 w 152"/>
                  <a:gd name="T2" fmla="*/ 152 w 15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2">
                    <a:moveTo>
                      <a:pt x="0" y="0"/>
                    </a:moveTo>
                    <a:lnTo>
                      <a:pt x="0" y="0"/>
                    </a:lnTo>
                    <a:lnTo>
                      <a:pt x="152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0" name="Freeform 316"/>
              <p:cNvSpPr>
                <a:spLocks/>
              </p:cNvSpPr>
              <p:nvPr/>
            </p:nvSpPr>
            <p:spPr bwMode="auto">
              <a:xfrm>
                <a:off x="594" y="2301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1" name="Freeform 317"/>
              <p:cNvSpPr>
                <a:spLocks/>
              </p:cNvSpPr>
              <p:nvPr/>
            </p:nvSpPr>
            <p:spPr bwMode="auto">
              <a:xfrm>
                <a:off x="587" y="2301"/>
                <a:ext cx="7" cy="0"/>
              </a:xfrm>
              <a:custGeom>
                <a:avLst/>
                <a:gdLst>
                  <a:gd name="T0" fmla="*/ 0 w 14"/>
                  <a:gd name="T1" fmla="*/ 0 w 14"/>
                  <a:gd name="T2" fmla="*/ 14 w 1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">
                    <a:moveTo>
                      <a:pt x="0" y="0"/>
                    </a:moveTo>
                    <a:lnTo>
                      <a:pt x="0" y="0"/>
                    </a:lnTo>
                    <a:lnTo>
                      <a:pt x="14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2" name="Freeform 318"/>
              <p:cNvSpPr>
                <a:spLocks/>
              </p:cNvSpPr>
              <p:nvPr/>
            </p:nvSpPr>
            <p:spPr bwMode="auto">
              <a:xfrm>
                <a:off x="752" y="2239"/>
                <a:ext cx="0" cy="8"/>
              </a:xfrm>
              <a:custGeom>
                <a:avLst/>
                <a:gdLst>
                  <a:gd name="T0" fmla="*/ 15 h 15"/>
                  <a:gd name="T1" fmla="*/ 15 h 15"/>
                  <a:gd name="T2" fmla="*/ 0 h 1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5">
                    <a:moveTo>
                      <a:pt x="0" y="15"/>
                    </a:moveTo>
                    <a:lnTo>
                      <a:pt x="0" y="15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3" name="Freeform 319"/>
              <p:cNvSpPr>
                <a:spLocks/>
              </p:cNvSpPr>
              <p:nvPr/>
            </p:nvSpPr>
            <p:spPr bwMode="auto">
              <a:xfrm>
                <a:off x="752" y="2233"/>
                <a:ext cx="0" cy="6"/>
              </a:xfrm>
              <a:custGeom>
                <a:avLst/>
                <a:gdLst>
                  <a:gd name="T0" fmla="*/ 14 h 14"/>
                  <a:gd name="T1" fmla="*/ 14 h 14"/>
                  <a:gd name="T2" fmla="*/ 0 h 1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4">
                    <a:moveTo>
                      <a:pt x="0" y="14"/>
                    </a:moveTo>
                    <a:lnTo>
                      <a:pt x="0" y="14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4" name="Freeform 320"/>
              <p:cNvSpPr>
                <a:spLocks/>
              </p:cNvSpPr>
              <p:nvPr/>
            </p:nvSpPr>
            <p:spPr bwMode="auto">
              <a:xfrm>
                <a:off x="673" y="2239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5" name="Freeform 321"/>
              <p:cNvSpPr>
                <a:spLocks/>
              </p:cNvSpPr>
              <p:nvPr/>
            </p:nvSpPr>
            <p:spPr bwMode="auto">
              <a:xfrm>
                <a:off x="752" y="2239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6" name="Freeform 322"/>
              <p:cNvSpPr>
                <a:spLocks/>
              </p:cNvSpPr>
              <p:nvPr/>
            </p:nvSpPr>
            <p:spPr bwMode="auto">
              <a:xfrm>
                <a:off x="745" y="2239"/>
                <a:ext cx="7" cy="0"/>
              </a:xfrm>
              <a:custGeom>
                <a:avLst/>
                <a:gdLst>
                  <a:gd name="T0" fmla="*/ 0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0" y="0"/>
                    </a:move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7" name="Freeform 323"/>
              <p:cNvSpPr>
                <a:spLocks/>
              </p:cNvSpPr>
              <p:nvPr/>
            </p:nvSpPr>
            <p:spPr bwMode="auto">
              <a:xfrm>
                <a:off x="909" y="2233"/>
                <a:ext cx="0" cy="10"/>
              </a:xfrm>
              <a:custGeom>
                <a:avLst/>
                <a:gdLst>
                  <a:gd name="T0" fmla="*/ 20 h 20"/>
                  <a:gd name="T1" fmla="*/ 20 h 20"/>
                  <a:gd name="T2" fmla="*/ 0 h 2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0">
                    <a:moveTo>
                      <a:pt x="0" y="20"/>
                    </a:move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8" name="Freeform 324"/>
              <p:cNvSpPr>
                <a:spLocks/>
              </p:cNvSpPr>
              <p:nvPr/>
            </p:nvSpPr>
            <p:spPr bwMode="auto">
              <a:xfrm>
                <a:off x="909" y="2225"/>
                <a:ext cx="0" cy="8"/>
              </a:xfrm>
              <a:custGeom>
                <a:avLst/>
                <a:gdLst>
                  <a:gd name="T0" fmla="*/ 18 h 18"/>
                  <a:gd name="T1" fmla="*/ 18 h 18"/>
                  <a:gd name="T2" fmla="*/ 0 h 1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8">
                    <a:moveTo>
                      <a:pt x="0" y="18"/>
                    </a:moveTo>
                    <a:lnTo>
                      <a:pt x="0" y="18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9" name="Freeform 325"/>
              <p:cNvSpPr>
                <a:spLocks/>
              </p:cNvSpPr>
              <p:nvPr/>
            </p:nvSpPr>
            <p:spPr bwMode="auto">
              <a:xfrm>
                <a:off x="831" y="2233"/>
                <a:ext cx="78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0" name="Freeform 326"/>
              <p:cNvSpPr>
                <a:spLocks/>
              </p:cNvSpPr>
              <p:nvPr/>
            </p:nvSpPr>
            <p:spPr bwMode="auto">
              <a:xfrm>
                <a:off x="909" y="2233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1" name="Freeform 327"/>
              <p:cNvSpPr>
                <a:spLocks/>
              </p:cNvSpPr>
              <p:nvPr/>
            </p:nvSpPr>
            <p:spPr bwMode="auto">
              <a:xfrm>
                <a:off x="903" y="2233"/>
                <a:ext cx="6" cy="0"/>
              </a:xfrm>
              <a:custGeom>
                <a:avLst/>
                <a:gdLst>
                  <a:gd name="T0" fmla="*/ 0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0" y="0"/>
                    </a:move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2" name="Freeform 328"/>
              <p:cNvSpPr>
                <a:spLocks/>
              </p:cNvSpPr>
              <p:nvPr/>
            </p:nvSpPr>
            <p:spPr bwMode="auto">
              <a:xfrm>
                <a:off x="1067" y="2251"/>
                <a:ext cx="0" cy="12"/>
              </a:xfrm>
              <a:custGeom>
                <a:avLst/>
                <a:gdLst>
                  <a:gd name="T0" fmla="*/ 25 h 25"/>
                  <a:gd name="T1" fmla="*/ 25 h 25"/>
                  <a:gd name="T2" fmla="*/ 0 h 2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5">
                    <a:moveTo>
                      <a:pt x="0" y="25"/>
                    </a:moveTo>
                    <a:lnTo>
                      <a:pt x="0" y="25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3" name="Freeform 329"/>
              <p:cNvSpPr>
                <a:spLocks/>
              </p:cNvSpPr>
              <p:nvPr/>
            </p:nvSpPr>
            <p:spPr bwMode="auto">
              <a:xfrm>
                <a:off x="1067" y="2240"/>
                <a:ext cx="0" cy="11"/>
              </a:xfrm>
              <a:custGeom>
                <a:avLst/>
                <a:gdLst>
                  <a:gd name="T0" fmla="*/ 23 h 23"/>
                  <a:gd name="T1" fmla="*/ 23 h 23"/>
                  <a:gd name="T2" fmla="*/ 0 h 2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3">
                    <a:moveTo>
                      <a:pt x="0" y="23"/>
                    </a:moveTo>
                    <a:lnTo>
                      <a:pt x="0" y="23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4" name="Freeform 330"/>
              <p:cNvSpPr>
                <a:spLocks/>
              </p:cNvSpPr>
              <p:nvPr/>
            </p:nvSpPr>
            <p:spPr bwMode="auto">
              <a:xfrm>
                <a:off x="988" y="2251"/>
                <a:ext cx="79" cy="0"/>
              </a:xfrm>
              <a:custGeom>
                <a:avLst/>
                <a:gdLst>
                  <a:gd name="T0" fmla="*/ 0 w 152"/>
                  <a:gd name="T1" fmla="*/ 0 w 152"/>
                  <a:gd name="T2" fmla="*/ 152 w 15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2">
                    <a:moveTo>
                      <a:pt x="0" y="0"/>
                    </a:moveTo>
                    <a:lnTo>
                      <a:pt x="0" y="0"/>
                    </a:lnTo>
                    <a:lnTo>
                      <a:pt x="152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5" name="Freeform 331"/>
              <p:cNvSpPr>
                <a:spLocks/>
              </p:cNvSpPr>
              <p:nvPr/>
            </p:nvSpPr>
            <p:spPr bwMode="auto">
              <a:xfrm>
                <a:off x="1067" y="2251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6" name="Freeform 332"/>
              <p:cNvSpPr>
                <a:spLocks/>
              </p:cNvSpPr>
              <p:nvPr/>
            </p:nvSpPr>
            <p:spPr bwMode="auto">
              <a:xfrm>
                <a:off x="1060" y="2251"/>
                <a:ext cx="7" cy="0"/>
              </a:xfrm>
              <a:custGeom>
                <a:avLst/>
                <a:gdLst>
                  <a:gd name="T0" fmla="*/ 0 w 14"/>
                  <a:gd name="T1" fmla="*/ 0 w 14"/>
                  <a:gd name="T2" fmla="*/ 14 w 1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">
                    <a:moveTo>
                      <a:pt x="0" y="0"/>
                    </a:moveTo>
                    <a:lnTo>
                      <a:pt x="0" y="0"/>
                    </a:lnTo>
                    <a:lnTo>
                      <a:pt x="14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7" name="Freeform 333"/>
              <p:cNvSpPr>
                <a:spLocks/>
              </p:cNvSpPr>
              <p:nvPr/>
            </p:nvSpPr>
            <p:spPr bwMode="auto">
              <a:xfrm>
                <a:off x="1225" y="2289"/>
                <a:ext cx="0" cy="14"/>
              </a:xfrm>
              <a:custGeom>
                <a:avLst/>
                <a:gdLst>
                  <a:gd name="T0" fmla="*/ 30 h 30"/>
                  <a:gd name="T1" fmla="*/ 30 h 30"/>
                  <a:gd name="T2" fmla="*/ 0 h 3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0">
                    <a:moveTo>
                      <a:pt x="0" y="30"/>
                    </a:moveTo>
                    <a:lnTo>
                      <a:pt x="0" y="3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8" name="Freeform 334"/>
              <p:cNvSpPr>
                <a:spLocks/>
              </p:cNvSpPr>
              <p:nvPr/>
            </p:nvSpPr>
            <p:spPr bwMode="auto">
              <a:xfrm>
                <a:off x="1225" y="2275"/>
                <a:ext cx="0" cy="14"/>
              </a:xfrm>
              <a:custGeom>
                <a:avLst/>
                <a:gdLst>
                  <a:gd name="T0" fmla="*/ 28 h 28"/>
                  <a:gd name="T1" fmla="*/ 28 h 28"/>
                  <a:gd name="T2" fmla="*/ 0 h 2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8">
                    <a:moveTo>
                      <a:pt x="0" y="28"/>
                    </a:moveTo>
                    <a:lnTo>
                      <a:pt x="0" y="28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9" name="Freeform 335"/>
              <p:cNvSpPr>
                <a:spLocks/>
              </p:cNvSpPr>
              <p:nvPr/>
            </p:nvSpPr>
            <p:spPr bwMode="auto">
              <a:xfrm>
                <a:off x="1146" y="2289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0" name="Freeform 336"/>
              <p:cNvSpPr>
                <a:spLocks/>
              </p:cNvSpPr>
              <p:nvPr/>
            </p:nvSpPr>
            <p:spPr bwMode="auto">
              <a:xfrm>
                <a:off x="1225" y="2289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1" name="Freeform 337"/>
              <p:cNvSpPr>
                <a:spLocks/>
              </p:cNvSpPr>
              <p:nvPr/>
            </p:nvSpPr>
            <p:spPr bwMode="auto">
              <a:xfrm>
                <a:off x="1218" y="2289"/>
                <a:ext cx="7" cy="0"/>
              </a:xfrm>
              <a:custGeom>
                <a:avLst/>
                <a:gdLst>
                  <a:gd name="T0" fmla="*/ 0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0" y="0"/>
                    </a:move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2" name="Freeform 338"/>
              <p:cNvSpPr>
                <a:spLocks/>
              </p:cNvSpPr>
              <p:nvPr/>
            </p:nvSpPr>
            <p:spPr bwMode="auto">
              <a:xfrm>
                <a:off x="1462" y="2321"/>
                <a:ext cx="0" cy="16"/>
              </a:xfrm>
              <a:custGeom>
                <a:avLst/>
                <a:gdLst>
                  <a:gd name="T0" fmla="*/ 32 h 32"/>
                  <a:gd name="T1" fmla="*/ 32 h 32"/>
                  <a:gd name="T2" fmla="*/ 0 h 3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2">
                    <a:moveTo>
                      <a:pt x="0" y="32"/>
                    </a:moveTo>
                    <a:lnTo>
                      <a:pt x="0" y="32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3" name="Freeform 339"/>
              <p:cNvSpPr>
                <a:spLocks/>
              </p:cNvSpPr>
              <p:nvPr/>
            </p:nvSpPr>
            <p:spPr bwMode="auto">
              <a:xfrm>
                <a:off x="1462" y="2307"/>
                <a:ext cx="0" cy="14"/>
              </a:xfrm>
              <a:custGeom>
                <a:avLst/>
                <a:gdLst>
                  <a:gd name="T0" fmla="*/ 29 h 29"/>
                  <a:gd name="T1" fmla="*/ 29 h 29"/>
                  <a:gd name="T2" fmla="*/ 0 h 2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9">
                    <a:moveTo>
                      <a:pt x="0" y="29"/>
                    </a:moveTo>
                    <a:lnTo>
                      <a:pt x="0" y="29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4" name="Freeform 340"/>
              <p:cNvSpPr>
                <a:spLocks/>
              </p:cNvSpPr>
              <p:nvPr/>
            </p:nvSpPr>
            <p:spPr bwMode="auto">
              <a:xfrm>
                <a:off x="1304" y="2321"/>
                <a:ext cx="158" cy="0"/>
              </a:xfrm>
              <a:custGeom>
                <a:avLst/>
                <a:gdLst>
                  <a:gd name="T0" fmla="*/ 0 w 303"/>
                  <a:gd name="T1" fmla="*/ 0 w 303"/>
                  <a:gd name="T2" fmla="*/ 303 w 30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03">
                    <a:moveTo>
                      <a:pt x="0" y="0"/>
                    </a:moveTo>
                    <a:lnTo>
                      <a:pt x="0" y="0"/>
                    </a:lnTo>
                    <a:lnTo>
                      <a:pt x="303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5" name="Freeform 341"/>
              <p:cNvSpPr>
                <a:spLocks/>
              </p:cNvSpPr>
              <p:nvPr/>
            </p:nvSpPr>
            <p:spPr bwMode="auto">
              <a:xfrm>
                <a:off x="1462" y="2321"/>
                <a:ext cx="157" cy="0"/>
              </a:xfrm>
              <a:custGeom>
                <a:avLst/>
                <a:gdLst>
                  <a:gd name="T0" fmla="*/ 0 w 302"/>
                  <a:gd name="T1" fmla="*/ 0 w 302"/>
                  <a:gd name="T2" fmla="*/ 302 w 30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02">
                    <a:moveTo>
                      <a:pt x="0" y="0"/>
                    </a:moveTo>
                    <a:lnTo>
                      <a:pt x="0" y="0"/>
                    </a:lnTo>
                    <a:lnTo>
                      <a:pt x="302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6" name="Freeform 342"/>
              <p:cNvSpPr>
                <a:spLocks/>
              </p:cNvSpPr>
              <p:nvPr/>
            </p:nvSpPr>
            <p:spPr bwMode="auto">
              <a:xfrm>
                <a:off x="1455" y="2321"/>
                <a:ext cx="7" cy="0"/>
              </a:xfrm>
              <a:custGeom>
                <a:avLst/>
                <a:gdLst>
                  <a:gd name="T0" fmla="*/ 0 w 14"/>
                  <a:gd name="T1" fmla="*/ 0 w 14"/>
                  <a:gd name="T2" fmla="*/ 14 w 1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">
                    <a:moveTo>
                      <a:pt x="0" y="0"/>
                    </a:moveTo>
                    <a:lnTo>
                      <a:pt x="0" y="0"/>
                    </a:lnTo>
                    <a:lnTo>
                      <a:pt x="14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7" name="Freeform 343"/>
              <p:cNvSpPr>
                <a:spLocks/>
              </p:cNvSpPr>
              <p:nvPr/>
            </p:nvSpPr>
            <p:spPr bwMode="auto">
              <a:xfrm>
                <a:off x="1777" y="2381"/>
                <a:ext cx="0" cy="27"/>
              </a:xfrm>
              <a:custGeom>
                <a:avLst/>
                <a:gdLst>
                  <a:gd name="T0" fmla="*/ 55 h 55"/>
                  <a:gd name="T1" fmla="*/ 55 h 55"/>
                  <a:gd name="T2" fmla="*/ 0 h 5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5">
                    <a:moveTo>
                      <a:pt x="0" y="55"/>
                    </a:moveTo>
                    <a:lnTo>
                      <a:pt x="0" y="55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8" name="Freeform 344"/>
              <p:cNvSpPr>
                <a:spLocks/>
              </p:cNvSpPr>
              <p:nvPr/>
            </p:nvSpPr>
            <p:spPr bwMode="auto">
              <a:xfrm>
                <a:off x="1777" y="2357"/>
                <a:ext cx="0" cy="24"/>
              </a:xfrm>
              <a:custGeom>
                <a:avLst/>
                <a:gdLst>
                  <a:gd name="T0" fmla="*/ 50 h 50"/>
                  <a:gd name="T1" fmla="*/ 50 h 50"/>
                  <a:gd name="T2" fmla="*/ 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0">
                    <a:moveTo>
                      <a:pt x="0" y="50"/>
                    </a:moveTo>
                    <a:lnTo>
                      <a:pt x="0" y="5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9" name="Freeform 345"/>
              <p:cNvSpPr>
                <a:spLocks/>
              </p:cNvSpPr>
              <p:nvPr/>
            </p:nvSpPr>
            <p:spPr bwMode="auto">
              <a:xfrm>
                <a:off x="1619" y="2381"/>
                <a:ext cx="158" cy="0"/>
              </a:xfrm>
              <a:custGeom>
                <a:avLst/>
                <a:gdLst>
                  <a:gd name="T0" fmla="*/ 0 w 302"/>
                  <a:gd name="T1" fmla="*/ 0 w 302"/>
                  <a:gd name="T2" fmla="*/ 302 w 30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02">
                    <a:moveTo>
                      <a:pt x="0" y="0"/>
                    </a:moveTo>
                    <a:lnTo>
                      <a:pt x="0" y="0"/>
                    </a:lnTo>
                    <a:lnTo>
                      <a:pt x="302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0" name="Freeform 346"/>
              <p:cNvSpPr>
                <a:spLocks/>
              </p:cNvSpPr>
              <p:nvPr/>
            </p:nvSpPr>
            <p:spPr bwMode="auto">
              <a:xfrm>
                <a:off x="1777" y="2381"/>
                <a:ext cx="158" cy="0"/>
              </a:xfrm>
              <a:custGeom>
                <a:avLst/>
                <a:gdLst>
                  <a:gd name="T0" fmla="*/ 0 w 303"/>
                  <a:gd name="T1" fmla="*/ 0 w 303"/>
                  <a:gd name="T2" fmla="*/ 303 w 30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03">
                    <a:moveTo>
                      <a:pt x="0" y="0"/>
                    </a:moveTo>
                    <a:lnTo>
                      <a:pt x="0" y="0"/>
                    </a:lnTo>
                    <a:lnTo>
                      <a:pt x="303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1" name="Freeform 347"/>
              <p:cNvSpPr>
                <a:spLocks/>
              </p:cNvSpPr>
              <p:nvPr/>
            </p:nvSpPr>
            <p:spPr bwMode="auto">
              <a:xfrm>
                <a:off x="1770" y="2381"/>
                <a:ext cx="7" cy="0"/>
              </a:xfrm>
              <a:custGeom>
                <a:avLst/>
                <a:gdLst>
                  <a:gd name="T0" fmla="*/ 0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0" y="0"/>
                    </a:move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2" name="Freeform 348"/>
              <p:cNvSpPr>
                <a:spLocks/>
              </p:cNvSpPr>
              <p:nvPr/>
            </p:nvSpPr>
            <p:spPr bwMode="auto">
              <a:xfrm>
                <a:off x="2093" y="2355"/>
                <a:ext cx="0" cy="40"/>
              </a:xfrm>
              <a:custGeom>
                <a:avLst/>
                <a:gdLst>
                  <a:gd name="T0" fmla="*/ 82 h 82"/>
                  <a:gd name="T1" fmla="*/ 82 h 82"/>
                  <a:gd name="T2" fmla="*/ 0 h 8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82">
                    <a:moveTo>
                      <a:pt x="0" y="82"/>
                    </a:moveTo>
                    <a:lnTo>
                      <a:pt x="0" y="82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3" name="Freeform 349"/>
              <p:cNvSpPr>
                <a:spLocks/>
              </p:cNvSpPr>
              <p:nvPr/>
            </p:nvSpPr>
            <p:spPr bwMode="auto">
              <a:xfrm>
                <a:off x="2093" y="2322"/>
                <a:ext cx="0" cy="33"/>
              </a:xfrm>
              <a:custGeom>
                <a:avLst/>
                <a:gdLst>
                  <a:gd name="T0" fmla="*/ 69 h 69"/>
                  <a:gd name="T1" fmla="*/ 69 h 69"/>
                  <a:gd name="T2" fmla="*/ 0 h 6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9">
                    <a:moveTo>
                      <a:pt x="0" y="69"/>
                    </a:moveTo>
                    <a:lnTo>
                      <a:pt x="0" y="69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4" name="Freeform 350"/>
              <p:cNvSpPr>
                <a:spLocks/>
              </p:cNvSpPr>
              <p:nvPr/>
            </p:nvSpPr>
            <p:spPr bwMode="auto">
              <a:xfrm>
                <a:off x="1935" y="2355"/>
                <a:ext cx="158" cy="0"/>
              </a:xfrm>
              <a:custGeom>
                <a:avLst/>
                <a:gdLst>
                  <a:gd name="T0" fmla="*/ 0 w 302"/>
                  <a:gd name="T1" fmla="*/ 0 w 302"/>
                  <a:gd name="T2" fmla="*/ 302 w 30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02">
                    <a:moveTo>
                      <a:pt x="0" y="0"/>
                    </a:moveTo>
                    <a:lnTo>
                      <a:pt x="0" y="0"/>
                    </a:lnTo>
                    <a:lnTo>
                      <a:pt x="302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5" name="Freeform 351"/>
              <p:cNvSpPr>
                <a:spLocks/>
              </p:cNvSpPr>
              <p:nvPr/>
            </p:nvSpPr>
            <p:spPr bwMode="auto">
              <a:xfrm>
                <a:off x="2093" y="2355"/>
                <a:ext cx="157" cy="0"/>
              </a:xfrm>
              <a:custGeom>
                <a:avLst/>
                <a:gdLst>
                  <a:gd name="T0" fmla="*/ 0 w 302"/>
                  <a:gd name="T1" fmla="*/ 0 w 302"/>
                  <a:gd name="T2" fmla="*/ 302 w 30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02">
                    <a:moveTo>
                      <a:pt x="0" y="0"/>
                    </a:moveTo>
                    <a:lnTo>
                      <a:pt x="0" y="0"/>
                    </a:lnTo>
                    <a:lnTo>
                      <a:pt x="302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6" name="Freeform 352"/>
              <p:cNvSpPr>
                <a:spLocks/>
              </p:cNvSpPr>
              <p:nvPr/>
            </p:nvSpPr>
            <p:spPr bwMode="auto">
              <a:xfrm>
                <a:off x="2086" y="2355"/>
                <a:ext cx="7" cy="0"/>
              </a:xfrm>
              <a:custGeom>
                <a:avLst/>
                <a:gdLst>
                  <a:gd name="T0" fmla="*/ 0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0" y="0"/>
                    </a:move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7" name="Freeform 353"/>
              <p:cNvSpPr>
                <a:spLocks/>
              </p:cNvSpPr>
              <p:nvPr/>
            </p:nvSpPr>
            <p:spPr bwMode="auto">
              <a:xfrm>
                <a:off x="2566" y="2406"/>
                <a:ext cx="0" cy="57"/>
              </a:xfrm>
              <a:custGeom>
                <a:avLst/>
                <a:gdLst>
                  <a:gd name="T0" fmla="*/ 117 h 117"/>
                  <a:gd name="T1" fmla="*/ 117 h 117"/>
                  <a:gd name="T2" fmla="*/ 0 h 11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17">
                    <a:moveTo>
                      <a:pt x="0" y="117"/>
                    </a:moveTo>
                    <a:lnTo>
                      <a:pt x="0" y="117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8" name="Freeform 354"/>
              <p:cNvSpPr>
                <a:spLocks/>
              </p:cNvSpPr>
              <p:nvPr/>
            </p:nvSpPr>
            <p:spPr bwMode="auto">
              <a:xfrm>
                <a:off x="2566" y="2362"/>
                <a:ext cx="0" cy="44"/>
              </a:xfrm>
              <a:custGeom>
                <a:avLst/>
                <a:gdLst>
                  <a:gd name="T0" fmla="*/ 91 h 91"/>
                  <a:gd name="T1" fmla="*/ 91 h 91"/>
                  <a:gd name="T2" fmla="*/ 0 h 9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91">
                    <a:moveTo>
                      <a:pt x="0" y="91"/>
                    </a:moveTo>
                    <a:lnTo>
                      <a:pt x="0" y="91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9" name="Freeform 355"/>
              <p:cNvSpPr>
                <a:spLocks/>
              </p:cNvSpPr>
              <p:nvPr/>
            </p:nvSpPr>
            <p:spPr bwMode="auto">
              <a:xfrm>
                <a:off x="2250" y="2406"/>
                <a:ext cx="316" cy="0"/>
              </a:xfrm>
              <a:custGeom>
                <a:avLst/>
                <a:gdLst>
                  <a:gd name="T0" fmla="*/ 0 w 605"/>
                  <a:gd name="T1" fmla="*/ 0 w 605"/>
                  <a:gd name="T2" fmla="*/ 605 w 60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05">
                    <a:moveTo>
                      <a:pt x="0" y="0"/>
                    </a:moveTo>
                    <a:lnTo>
                      <a:pt x="0" y="0"/>
                    </a:lnTo>
                    <a:lnTo>
                      <a:pt x="605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0" name="Freeform 356"/>
              <p:cNvSpPr>
                <a:spLocks/>
              </p:cNvSpPr>
              <p:nvPr/>
            </p:nvSpPr>
            <p:spPr bwMode="auto">
              <a:xfrm>
                <a:off x="2566" y="2406"/>
                <a:ext cx="315" cy="0"/>
              </a:xfrm>
              <a:custGeom>
                <a:avLst/>
                <a:gdLst>
                  <a:gd name="T0" fmla="*/ 0 w 605"/>
                  <a:gd name="T1" fmla="*/ 0 w 605"/>
                  <a:gd name="T2" fmla="*/ 605 w 60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05">
                    <a:moveTo>
                      <a:pt x="0" y="0"/>
                    </a:moveTo>
                    <a:lnTo>
                      <a:pt x="0" y="0"/>
                    </a:lnTo>
                    <a:lnTo>
                      <a:pt x="605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1" name="Freeform 357"/>
              <p:cNvSpPr>
                <a:spLocks/>
              </p:cNvSpPr>
              <p:nvPr/>
            </p:nvSpPr>
            <p:spPr bwMode="auto">
              <a:xfrm>
                <a:off x="2559" y="2406"/>
                <a:ext cx="7" cy="0"/>
              </a:xfrm>
              <a:custGeom>
                <a:avLst/>
                <a:gdLst>
                  <a:gd name="T0" fmla="*/ 0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0" y="0"/>
                    </a:move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2" name="Freeform 358"/>
              <p:cNvSpPr>
                <a:spLocks/>
              </p:cNvSpPr>
              <p:nvPr/>
            </p:nvSpPr>
            <p:spPr bwMode="auto">
              <a:xfrm>
                <a:off x="3276" y="2467"/>
                <a:ext cx="0" cy="192"/>
              </a:xfrm>
              <a:custGeom>
                <a:avLst/>
                <a:gdLst>
                  <a:gd name="T0" fmla="*/ 398 h 398"/>
                  <a:gd name="T1" fmla="*/ 398 h 398"/>
                  <a:gd name="T2" fmla="*/ 0 h 39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98">
                    <a:moveTo>
                      <a:pt x="0" y="398"/>
                    </a:moveTo>
                    <a:lnTo>
                      <a:pt x="0" y="398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3" name="Freeform 359"/>
              <p:cNvSpPr>
                <a:spLocks/>
              </p:cNvSpPr>
              <p:nvPr/>
            </p:nvSpPr>
            <p:spPr bwMode="auto">
              <a:xfrm>
                <a:off x="3276" y="2371"/>
                <a:ext cx="0" cy="96"/>
              </a:xfrm>
              <a:custGeom>
                <a:avLst/>
                <a:gdLst>
                  <a:gd name="T0" fmla="*/ 200 h 200"/>
                  <a:gd name="T1" fmla="*/ 200 h 200"/>
                  <a:gd name="T2" fmla="*/ 0 h 20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00">
                    <a:moveTo>
                      <a:pt x="0" y="200"/>
                    </a:moveTo>
                    <a:lnTo>
                      <a:pt x="0" y="20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4" name="Freeform 360"/>
              <p:cNvSpPr>
                <a:spLocks/>
              </p:cNvSpPr>
              <p:nvPr/>
            </p:nvSpPr>
            <p:spPr bwMode="auto">
              <a:xfrm>
                <a:off x="2881" y="2467"/>
                <a:ext cx="395" cy="0"/>
              </a:xfrm>
              <a:custGeom>
                <a:avLst/>
                <a:gdLst>
                  <a:gd name="T0" fmla="*/ 0 w 756"/>
                  <a:gd name="T1" fmla="*/ 0 w 756"/>
                  <a:gd name="T2" fmla="*/ 756 w 75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756">
                    <a:moveTo>
                      <a:pt x="0" y="0"/>
                    </a:moveTo>
                    <a:lnTo>
                      <a:pt x="0" y="0"/>
                    </a:lnTo>
                    <a:lnTo>
                      <a:pt x="756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5" name="Freeform 361"/>
              <p:cNvSpPr>
                <a:spLocks/>
              </p:cNvSpPr>
              <p:nvPr/>
            </p:nvSpPr>
            <p:spPr bwMode="auto">
              <a:xfrm>
                <a:off x="3276" y="2467"/>
                <a:ext cx="394" cy="0"/>
              </a:xfrm>
              <a:custGeom>
                <a:avLst/>
                <a:gdLst>
                  <a:gd name="T0" fmla="*/ 0 w 756"/>
                  <a:gd name="T1" fmla="*/ 0 w 756"/>
                  <a:gd name="T2" fmla="*/ 756 w 75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756">
                    <a:moveTo>
                      <a:pt x="0" y="0"/>
                    </a:moveTo>
                    <a:lnTo>
                      <a:pt x="0" y="0"/>
                    </a:lnTo>
                    <a:lnTo>
                      <a:pt x="756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6" name="Freeform 362"/>
              <p:cNvSpPr>
                <a:spLocks/>
              </p:cNvSpPr>
              <p:nvPr/>
            </p:nvSpPr>
            <p:spPr bwMode="auto">
              <a:xfrm>
                <a:off x="3269" y="2467"/>
                <a:ext cx="7" cy="0"/>
              </a:xfrm>
              <a:custGeom>
                <a:avLst/>
                <a:gdLst>
                  <a:gd name="T0" fmla="*/ 0 w 14"/>
                  <a:gd name="T1" fmla="*/ 0 w 14"/>
                  <a:gd name="T2" fmla="*/ 14 w 1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">
                    <a:moveTo>
                      <a:pt x="0" y="0"/>
                    </a:moveTo>
                    <a:lnTo>
                      <a:pt x="0" y="0"/>
                    </a:lnTo>
                    <a:lnTo>
                      <a:pt x="14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7" name="Freeform 363"/>
              <p:cNvSpPr>
                <a:spLocks/>
              </p:cNvSpPr>
              <p:nvPr/>
            </p:nvSpPr>
            <p:spPr bwMode="auto">
              <a:xfrm>
                <a:off x="766" y="2646"/>
                <a:ext cx="1292" cy="467"/>
              </a:xfrm>
              <a:custGeom>
                <a:avLst/>
                <a:gdLst>
                  <a:gd name="T0" fmla="*/ 0 w 2475"/>
                  <a:gd name="T1" fmla="*/ 968 h 968"/>
                  <a:gd name="T2" fmla="*/ 0 w 2475"/>
                  <a:gd name="T3" fmla="*/ 968 h 968"/>
                  <a:gd name="T4" fmla="*/ 2475 w 2475"/>
                  <a:gd name="T5" fmla="*/ 968 h 968"/>
                  <a:gd name="T6" fmla="*/ 2475 w 2475"/>
                  <a:gd name="T7" fmla="*/ 0 h 968"/>
                  <a:gd name="T8" fmla="*/ 0 w 2475"/>
                  <a:gd name="T9" fmla="*/ 0 h 968"/>
                  <a:gd name="T10" fmla="*/ 0 w 2475"/>
                  <a:gd name="T11" fmla="*/ 968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75" h="968">
                    <a:moveTo>
                      <a:pt x="0" y="968"/>
                    </a:moveTo>
                    <a:lnTo>
                      <a:pt x="0" y="968"/>
                    </a:lnTo>
                    <a:lnTo>
                      <a:pt x="2475" y="968"/>
                    </a:lnTo>
                    <a:lnTo>
                      <a:pt x="2475" y="0"/>
                    </a:lnTo>
                    <a:lnTo>
                      <a:pt x="0" y="0"/>
                    </a:lnTo>
                    <a:lnTo>
                      <a:pt x="0" y="96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8" name="Freeform 364"/>
              <p:cNvSpPr>
                <a:spLocks/>
              </p:cNvSpPr>
              <p:nvPr/>
            </p:nvSpPr>
            <p:spPr bwMode="auto">
              <a:xfrm>
                <a:off x="766" y="2646"/>
                <a:ext cx="1292" cy="467"/>
              </a:xfrm>
              <a:custGeom>
                <a:avLst/>
                <a:gdLst>
                  <a:gd name="T0" fmla="*/ 0 w 2475"/>
                  <a:gd name="T1" fmla="*/ 968 h 968"/>
                  <a:gd name="T2" fmla="*/ 0 w 2475"/>
                  <a:gd name="T3" fmla="*/ 968 h 968"/>
                  <a:gd name="T4" fmla="*/ 2475 w 2475"/>
                  <a:gd name="T5" fmla="*/ 968 h 968"/>
                  <a:gd name="T6" fmla="*/ 2475 w 2475"/>
                  <a:gd name="T7" fmla="*/ 0 h 968"/>
                  <a:gd name="T8" fmla="*/ 0 w 2475"/>
                  <a:gd name="T9" fmla="*/ 0 h 968"/>
                  <a:gd name="T10" fmla="*/ 0 w 2475"/>
                  <a:gd name="T11" fmla="*/ 968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75" h="968">
                    <a:moveTo>
                      <a:pt x="0" y="968"/>
                    </a:moveTo>
                    <a:lnTo>
                      <a:pt x="0" y="968"/>
                    </a:lnTo>
                    <a:lnTo>
                      <a:pt x="2475" y="968"/>
                    </a:lnTo>
                    <a:lnTo>
                      <a:pt x="2475" y="0"/>
                    </a:lnTo>
                    <a:lnTo>
                      <a:pt x="0" y="0"/>
                    </a:lnTo>
                    <a:lnTo>
                      <a:pt x="0" y="96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9" name="Freeform 365"/>
              <p:cNvSpPr>
                <a:spLocks/>
              </p:cNvSpPr>
              <p:nvPr/>
            </p:nvSpPr>
            <p:spPr bwMode="auto">
              <a:xfrm>
                <a:off x="766" y="3113"/>
                <a:ext cx="1292" cy="0"/>
              </a:xfrm>
              <a:custGeom>
                <a:avLst/>
                <a:gdLst>
                  <a:gd name="T0" fmla="*/ 0 w 2475"/>
                  <a:gd name="T1" fmla="*/ 0 w 2475"/>
                  <a:gd name="T2" fmla="*/ 2475 w 247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475">
                    <a:moveTo>
                      <a:pt x="0" y="0"/>
                    </a:moveTo>
                    <a:lnTo>
                      <a:pt x="0" y="0"/>
                    </a:lnTo>
                    <a:lnTo>
                      <a:pt x="2475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0" name="Freeform 366"/>
              <p:cNvSpPr>
                <a:spLocks/>
              </p:cNvSpPr>
              <p:nvPr/>
            </p:nvSpPr>
            <p:spPr bwMode="auto">
              <a:xfrm>
                <a:off x="2058" y="2646"/>
                <a:ext cx="0" cy="467"/>
              </a:xfrm>
              <a:custGeom>
                <a:avLst/>
                <a:gdLst>
                  <a:gd name="T0" fmla="*/ 968 h 968"/>
                  <a:gd name="T1" fmla="*/ 968 h 968"/>
                  <a:gd name="T2" fmla="*/ 0 h 96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968">
                    <a:moveTo>
                      <a:pt x="0" y="968"/>
                    </a:moveTo>
                    <a:lnTo>
                      <a:pt x="0" y="968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1" name="Freeform 367"/>
              <p:cNvSpPr>
                <a:spLocks/>
              </p:cNvSpPr>
              <p:nvPr/>
            </p:nvSpPr>
            <p:spPr bwMode="auto">
              <a:xfrm>
                <a:off x="766" y="2646"/>
                <a:ext cx="1292" cy="0"/>
              </a:xfrm>
              <a:custGeom>
                <a:avLst/>
                <a:gdLst>
                  <a:gd name="T0" fmla="*/ 2475 w 2475"/>
                  <a:gd name="T1" fmla="*/ 2475 w 2475"/>
                  <a:gd name="T2" fmla="*/ 0 w 247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475">
                    <a:moveTo>
                      <a:pt x="2475" y="0"/>
                    </a:moveTo>
                    <a:lnTo>
                      <a:pt x="2475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2" name="Freeform 368"/>
              <p:cNvSpPr>
                <a:spLocks/>
              </p:cNvSpPr>
              <p:nvPr/>
            </p:nvSpPr>
            <p:spPr bwMode="auto">
              <a:xfrm>
                <a:off x="766" y="2646"/>
                <a:ext cx="0" cy="467"/>
              </a:xfrm>
              <a:custGeom>
                <a:avLst/>
                <a:gdLst>
                  <a:gd name="T0" fmla="*/ 0 h 968"/>
                  <a:gd name="T1" fmla="*/ 0 h 968"/>
                  <a:gd name="T2" fmla="*/ 968 h 96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968">
                    <a:moveTo>
                      <a:pt x="0" y="0"/>
                    </a:moveTo>
                    <a:lnTo>
                      <a:pt x="0" y="0"/>
                    </a:lnTo>
                    <a:lnTo>
                      <a:pt x="0" y="96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3" name="Rectangle 369"/>
              <p:cNvSpPr>
                <a:spLocks noChangeArrowheads="1"/>
              </p:cNvSpPr>
              <p:nvPr/>
            </p:nvSpPr>
            <p:spPr bwMode="auto">
              <a:xfrm>
                <a:off x="1087" y="2671"/>
                <a:ext cx="533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Both b and top tagged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4" name="Freeform 370"/>
              <p:cNvSpPr>
                <a:spLocks/>
              </p:cNvSpPr>
              <p:nvPr/>
            </p:nvSpPr>
            <p:spPr bwMode="auto">
              <a:xfrm>
                <a:off x="815" y="2693"/>
                <a:ext cx="226" cy="0"/>
              </a:xfrm>
              <a:custGeom>
                <a:avLst/>
                <a:gdLst>
                  <a:gd name="T0" fmla="*/ 0 w 433"/>
                  <a:gd name="T1" fmla="*/ 0 w 433"/>
                  <a:gd name="T2" fmla="*/ 433 w 4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33">
                    <a:moveTo>
                      <a:pt x="0" y="0"/>
                    </a:moveTo>
                    <a:lnTo>
                      <a:pt x="0" y="0"/>
                    </a:lnTo>
                    <a:lnTo>
                      <a:pt x="433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5" name="Rectangle 371"/>
              <p:cNvSpPr>
                <a:spLocks noChangeArrowheads="1"/>
              </p:cNvSpPr>
              <p:nvPr/>
            </p:nvSpPr>
            <p:spPr bwMode="auto">
              <a:xfrm>
                <a:off x="1087" y="2765"/>
                <a:ext cx="98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One b and top tagged and one top tagged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6" name="Freeform 372"/>
              <p:cNvSpPr>
                <a:spLocks/>
              </p:cNvSpPr>
              <p:nvPr/>
            </p:nvSpPr>
            <p:spPr bwMode="auto">
              <a:xfrm>
                <a:off x="815" y="2786"/>
                <a:ext cx="226" cy="0"/>
              </a:xfrm>
              <a:custGeom>
                <a:avLst/>
                <a:gdLst>
                  <a:gd name="T0" fmla="*/ 0 w 433"/>
                  <a:gd name="T1" fmla="*/ 0 w 433"/>
                  <a:gd name="T2" fmla="*/ 433 w 4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33">
                    <a:moveTo>
                      <a:pt x="0" y="0"/>
                    </a:moveTo>
                    <a:lnTo>
                      <a:pt x="0" y="0"/>
                    </a:lnTo>
                    <a:lnTo>
                      <a:pt x="43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7" name="Rectangle 373"/>
              <p:cNvSpPr>
                <a:spLocks noChangeArrowheads="1"/>
              </p:cNvSpPr>
              <p:nvPr/>
            </p:nvSpPr>
            <p:spPr bwMode="auto">
              <a:xfrm>
                <a:off x="1087" y="2858"/>
                <a:ext cx="942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One b and top tagged and one b tagged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8" name="Freeform 374"/>
              <p:cNvSpPr>
                <a:spLocks/>
              </p:cNvSpPr>
              <p:nvPr/>
            </p:nvSpPr>
            <p:spPr bwMode="auto">
              <a:xfrm>
                <a:off x="815" y="2880"/>
                <a:ext cx="226" cy="0"/>
              </a:xfrm>
              <a:custGeom>
                <a:avLst/>
                <a:gdLst>
                  <a:gd name="T0" fmla="*/ 0 w 433"/>
                  <a:gd name="T1" fmla="*/ 0 w 433"/>
                  <a:gd name="T2" fmla="*/ 433 w 4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33">
                    <a:moveTo>
                      <a:pt x="0" y="0"/>
                    </a:moveTo>
                    <a:lnTo>
                      <a:pt x="0" y="0"/>
                    </a:lnTo>
                    <a:lnTo>
                      <a:pt x="433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9" name="Rectangle 375"/>
              <p:cNvSpPr>
                <a:spLocks noChangeArrowheads="1"/>
              </p:cNvSpPr>
              <p:nvPr/>
            </p:nvSpPr>
            <p:spPr bwMode="auto">
              <a:xfrm>
                <a:off x="1087" y="2952"/>
                <a:ext cx="389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Both top tagged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Freeform 376"/>
              <p:cNvSpPr>
                <a:spLocks/>
              </p:cNvSpPr>
              <p:nvPr/>
            </p:nvSpPr>
            <p:spPr bwMode="auto">
              <a:xfrm>
                <a:off x="815" y="2973"/>
                <a:ext cx="226" cy="0"/>
              </a:xfrm>
              <a:custGeom>
                <a:avLst/>
                <a:gdLst>
                  <a:gd name="T0" fmla="*/ 0 w 433"/>
                  <a:gd name="T1" fmla="*/ 0 w 433"/>
                  <a:gd name="T2" fmla="*/ 433 w 4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33">
                    <a:moveTo>
                      <a:pt x="0" y="0"/>
                    </a:moveTo>
                    <a:lnTo>
                      <a:pt x="0" y="0"/>
                    </a:lnTo>
                    <a:lnTo>
                      <a:pt x="433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1" name="Rectangle 377"/>
              <p:cNvSpPr>
                <a:spLocks noChangeArrowheads="1"/>
              </p:cNvSpPr>
              <p:nvPr/>
            </p:nvSpPr>
            <p:spPr bwMode="auto">
              <a:xfrm>
                <a:off x="1087" y="3045"/>
                <a:ext cx="346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Both b tagged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Freeform 378"/>
              <p:cNvSpPr>
                <a:spLocks/>
              </p:cNvSpPr>
              <p:nvPr/>
            </p:nvSpPr>
            <p:spPr bwMode="auto">
              <a:xfrm>
                <a:off x="815" y="3066"/>
                <a:ext cx="226" cy="0"/>
              </a:xfrm>
              <a:custGeom>
                <a:avLst/>
                <a:gdLst>
                  <a:gd name="T0" fmla="*/ 0 w 433"/>
                  <a:gd name="T1" fmla="*/ 0 w 433"/>
                  <a:gd name="T2" fmla="*/ 433 w 4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33">
                    <a:moveTo>
                      <a:pt x="0" y="0"/>
                    </a:moveTo>
                    <a:lnTo>
                      <a:pt x="0" y="0"/>
                    </a:lnTo>
                    <a:lnTo>
                      <a:pt x="433" y="0"/>
                    </a:lnTo>
                  </a:path>
                </a:pathLst>
              </a:custGeom>
              <a:noFill/>
              <a:ln w="793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3" name="Freeform 379"/>
              <p:cNvSpPr>
                <a:spLocks/>
              </p:cNvSpPr>
              <p:nvPr/>
            </p:nvSpPr>
            <p:spPr bwMode="auto">
              <a:xfrm>
                <a:off x="594" y="1815"/>
                <a:ext cx="0" cy="14"/>
              </a:xfrm>
              <a:custGeom>
                <a:avLst/>
                <a:gdLst>
                  <a:gd name="T0" fmla="*/ 29 h 29"/>
                  <a:gd name="T1" fmla="*/ 29 h 29"/>
                  <a:gd name="T2" fmla="*/ 0 h 2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9">
                    <a:moveTo>
                      <a:pt x="0" y="29"/>
                    </a:moveTo>
                    <a:lnTo>
                      <a:pt x="0" y="29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4" name="Freeform 380"/>
              <p:cNvSpPr>
                <a:spLocks/>
              </p:cNvSpPr>
              <p:nvPr/>
            </p:nvSpPr>
            <p:spPr bwMode="auto">
              <a:xfrm>
                <a:off x="594" y="1802"/>
                <a:ext cx="0" cy="13"/>
              </a:xfrm>
              <a:custGeom>
                <a:avLst/>
                <a:gdLst>
                  <a:gd name="T0" fmla="*/ 27 h 27"/>
                  <a:gd name="T1" fmla="*/ 27 h 27"/>
                  <a:gd name="T2" fmla="*/ 0 h 2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7">
                    <a:moveTo>
                      <a:pt x="0" y="27"/>
                    </a:moveTo>
                    <a:lnTo>
                      <a:pt x="0" y="27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5" name="Freeform 381"/>
              <p:cNvSpPr>
                <a:spLocks/>
              </p:cNvSpPr>
              <p:nvPr/>
            </p:nvSpPr>
            <p:spPr bwMode="auto">
              <a:xfrm>
                <a:off x="515" y="1815"/>
                <a:ext cx="79" cy="0"/>
              </a:xfrm>
              <a:custGeom>
                <a:avLst/>
                <a:gdLst>
                  <a:gd name="T0" fmla="*/ 0 w 152"/>
                  <a:gd name="T1" fmla="*/ 0 w 152"/>
                  <a:gd name="T2" fmla="*/ 152 w 15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2">
                    <a:moveTo>
                      <a:pt x="0" y="0"/>
                    </a:moveTo>
                    <a:lnTo>
                      <a:pt x="0" y="0"/>
                    </a:lnTo>
                    <a:lnTo>
                      <a:pt x="152" y="0"/>
                    </a:lnTo>
                  </a:path>
                </a:pathLst>
              </a:custGeom>
              <a:noFill/>
              <a:ln w="793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6" name="Freeform 382"/>
              <p:cNvSpPr>
                <a:spLocks/>
              </p:cNvSpPr>
              <p:nvPr/>
            </p:nvSpPr>
            <p:spPr bwMode="auto">
              <a:xfrm>
                <a:off x="594" y="1815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7" name="Freeform 383"/>
              <p:cNvSpPr>
                <a:spLocks/>
              </p:cNvSpPr>
              <p:nvPr/>
            </p:nvSpPr>
            <p:spPr bwMode="auto">
              <a:xfrm>
                <a:off x="587" y="1815"/>
                <a:ext cx="7" cy="0"/>
              </a:xfrm>
              <a:custGeom>
                <a:avLst/>
                <a:gdLst>
                  <a:gd name="T0" fmla="*/ 0 w 14"/>
                  <a:gd name="T1" fmla="*/ 0 w 14"/>
                  <a:gd name="T2" fmla="*/ 14 w 1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">
                    <a:moveTo>
                      <a:pt x="0" y="0"/>
                    </a:moveTo>
                    <a:lnTo>
                      <a:pt x="0" y="0"/>
                    </a:lnTo>
                    <a:lnTo>
                      <a:pt x="14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8" name="Freeform 384"/>
              <p:cNvSpPr>
                <a:spLocks/>
              </p:cNvSpPr>
              <p:nvPr/>
            </p:nvSpPr>
            <p:spPr bwMode="auto">
              <a:xfrm>
                <a:off x="752" y="1800"/>
                <a:ext cx="0" cy="13"/>
              </a:xfrm>
              <a:custGeom>
                <a:avLst/>
                <a:gdLst>
                  <a:gd name="T0" fmla="*/ 27 h 27"/>
                  <a:gd name="T1" fmla="*/ 27 h 27"/>
                  <a:gd name="T2" fmla="*/ 0 h 2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7">
                    <a:moveTo>
                      <a:pt x="0" y="27"/>
                    </a:moveTo>
                    <a:lnTo>
                      <a:pt x="0" y="27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9" name="Freeform 385"/>
              <p:cNvSpPr>
                <a:spLocks/>
              </p:cNvSpPr>
              <p:nvPr/>
            </p:nvSpPr>
            <p:spPr bwMode="auto">
              <a:xfrm>
                <a:off x="752" y="1788"/>
                <a:ext cx="0" cy="12"/>
              </a:xfrm>
              <a:custGeom>
                <a:avLst/>
                <a:gdLst>
                  <a:gd name="T0" fmla="*/ 24 h 24"/>
                  <a:gd name="T1" fmla="*/ 24 h 24"/>
                  <a:gd name="T2" fmla="*/ 0 h 2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4">
                    <a:moveTo>
                      <a:pt x="0" y="24"/>
                    </a:moveTo>
                    <a:lnTo>
                      <a:pt x="0" y="24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0" name="Freeform 386"/>
              <p:cNvSpPr>
                <a:spLocks/>
              </p:cNvSpPr>
              <p:nvPr/>
            </p:nvSpPr>
            <p:spPr bwMode="auto">
              <a:xfrm>
                <a:off x="673" y="1800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1" name="Freeform 387"/>
              <p:cNvSpPr>
                <a:spLocks/>
              </p:cNvSpPr>
              <p:nvPr/>
            </p:nvSpPr>
            <p:spPr bwMode="auto">
              <a:xfrm>
                <a:off x="752" y="1800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2" name="Freeform 388"/>
              <p:cNvSpPr>
                <a:spLocks/>
              </p:cNvSpPr>
              <p:nvPr/>
            </p:nvSpPr>
            <p:spPr bwMode="auto">
              <a:xfrm>
                <a:off x="745" y="1800"/>
                <a:ext cx="7" cy="0"/>
              </a:xfrm>
              <a:custGeom>
                <a:avLst/>
                <a:gdLst>
                  <a:gd name="T0" fmla="*/ 0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0" y="0"/>
                    </a:move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3" name="Freeform 389"/>
              <p:cNvSpPr>
                <a:spLocks/>
              </p:cNvSpPr>
              <p:nvPr/>
            </p:nvSpPr>
            <p:spPr bwMode="auto">
              <a:xfrm>
                <a:off x="909" y="1817"/>
                <a:ext cx="0" cy="14"/>
              </a:xfrm>
              <a:custGeom>
                <a:avLst/>
                <a:gdLst>
                  <a:gd name="T0" fmla="*/ 30 h 30"/>
                  <a:gd name="T1" fmla="*/ 30 h 30"/>
                  <a:gd name="T2" fmla="*/ 0 h 3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0">
                    <a:moveTo>
                      <a:pt x="0" y="30"/>
                    </a:moveTo>
                    <a:lnTo>
                      <a:pt x="0" y="3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4" name="Freeform 390"/>
              <p:cNvSpPr>
                <a:spLocks/>
              </p:cNvSpPr>
              <p:nvPr/>
            </p:nvSpPr>
            <p:spPr bwMode="auto">
              <a:xfrm>
                <a:off x="909" y="1804"/>
                <a:ext cx="0" cy="13"/>
              </a:xfrm>
              <a:custGeom>
                <a:avLst/>
                <a:gdLst>
                  <a:gd name="T0" fmla="*/ 27 h 27"/>
                  <a:gd name="T1" fmla="*/ 27 h 27"/>
                  <a:gd name="T2" fmla="*/ 0 h 2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7">
                    <a:moveTo>
                      <a:pt x="0" y="27"/>
                    </a:moveTo>
                    <a:lnTo>
                      <a:pt x="0" y="27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5" name="Freeform 391"/>
              <p:cNvSpPr>
                <a:spLocks/>
              </p:cNvSpPr>
              <p:nvPr/>
            </p:nvSpPr>
            <p:spPr bwMode="auto">
              <a:xfrm>
                <a:off x="831" y="1817"/>
                <a:ext cx="78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6" name="Freeform 392"/>
              <p:cNvSpPr>
                <a:spLocks/>
              </p:cNvSpPr>
              <p:nvPr/>
            </p:nvSpPr>
            <p:spPr bwMode="auto">
              <a:xfrm>
                <a:off x="909" y="1817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7" name="Freeform 393"/>
              <p:cNvSpPr>
                <a:spLocks/>
              </p:cNvSpPr>
              <p:nvPr/>
            </p:nvSpPr>
            <p:spPr bwMode="auto">
              <a:xfrm>
                <a:off x="903" y="1817"/>
                <a:ext cx="6" cy="0"/>
              </a:xfrm>
              <a:custGeom>
                <a:avLst/>
                <a:gdLst>
                  <a:gd name="T0" fmla="*/ 0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0" y="0"/>
                    </a:move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8" name="Freeform 394"/>
              <p:cNvSpPr>
                <a:spLocks/>
              </p:cNvSpPr>
              <p:nvPr/>
            </p:nvSpPr>
            <p:spPr bwMode="auto">
              <a:xfrm>
                <a:off x="1067" y="1879"/>
                <a:ext cx="0" cy="17"/>
              </a:xfrm>
              <a:custGeom>
                <a:avLst/>
                <a:gdLst>
                  <a:gd name="T0" fmla="*/ 34 h 34"/>
                  <a:gd name="T1" fmla="*/ 34 h 34"/>
                  <a:gd name="T2" fmla="*/ 0 h 3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4">
                    <a:moveTo>
                      <a:pt x="0" y="34"/>
                    </a:moveTo>
                    <a:lnTo>
                      <a:pt x="0" y="34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9" name="Freeform 395"/>
              <p:cNvSpPr>
                <a:spLocks/>
              </p:cNvSpPr>
              <p:nvPr/>
            </p:nvSpPr>
            <p:spPr bwMode="auto">
              <a:xfrm>
                <a:off x="1067" y="1865"/>
                <a:ext cx="0" cy="14"/>
              </a:xfrm>
              <a:custGeom>
                <a:avLst/>
                <a:gdLst>
                  <a:gd name="T0" fmla="*/ 31 h 31"/>
                  <a:gd name="T1" fmla="*/ 31 h 31"/>
                  <a:gd name="T2" fmla="*/ 0 h 3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1">
                    <a:moveTo>
                      <a:pt x="0" y="31"/>
                    </a:moveTo>
                    <a:lnTo>
                      <a:pt x="0" y="31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0" name="Freeform 396"/>
              <p:cNvSpPr>
                <a:spLocks/>
              </p:cNvSpPr>
              <p:nvPr/>
            </p:nvSpPr>
            <p:spPr bwMode="auto">
              <a:xfrm>
                <a:off x="988" y="1879"/>
                <a:ext cx="79" cy="0"/>
              </a:xfrm>
              <a:custGeom>
                <a:avLst/>
                <a:gdLst>
                  <a:gd name="T0" fmla="*/ 0 w 152"/>
                  <a:gd name="T1" fmla="*/ 0 w 152"/>
                  <a:gd name="T2" fmla="*/ 152 w 15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2">
                    <a:moveTo>
                      <a:pt x="0" y="0"/>
                    </a:moveTo>
                    <a:lnTo>
                      <a:pt x="0" y="0"/>
                    </a:lnTo>
                    <a:lnTo>
                      <a:pt x="152" y="0"/>
                    </a:lnTo>
                  </a:path>
                </a:pathLst>
              </a:custGeom>
              <a:noFill/>
              <a:ln w="793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1" name="Freeform 397"/>
              <p:cNvSpPr>
                <a:spLocks/>
              </p:cNvSpPr>
              <p:nvPr/>
            </p:nvSpPr>
            <p:spPr bwMode="auto">
              <a:xfrm>
                <a:off x="1067" y="1879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2" name="Freeform 398"/>
              <p:cNvSpPr>
                <a:spLocks/>
              </p:cNvSpPr>
              <p:nvPr/>
            </p:nvSpPr>
            <p:spPr bwMode="auto">
              <a:xfrm>
                <a:off x="1060" y="1879"/>
                <a:ext cx="7" cy="0"/>
              </a:xfrm>
              <a:custGeom>
                <a:avLst/>
                <a:gdLst>
                  <a:gd name="T0" fmla="*/ 0 w 14"/>
                  <a:gd name="T1" fmla="*/ 0 w 14"/>
                  <a:gd name="T2" fmla="*/ 14 w 1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">
                    <a:moveTo>
                      <a:pt x="0" y="0"/>
                    </a:moveTo>
                    <a:lnTo>
                      <a:pt x="0" y="0"/>
                    </a:lnTo>
                    <a:lnTo>
                      <a:pt x="14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3" name="Freeform 399"/>
              <p:cNvSpPr>
                <a:spLocks/>
              </p:cNvSpPr>
              <p:nvPr/>
            </p:nvSpPr>
            <p:spPr bwMode="auto">
              <a:xfrm>
                <a:off x="1225" y="1928"/>
                <a:ext cx="0" cy="20"/>
              </a:xfrm>
              <a:custGeom>
                <a:avLst/>
                <a:gdLst>
                  <a:gd name="T0" fmla="*/ 42 h 42"/>
                  <a:gd name="T1" fmla="*/ 42 h 42"/>
                  <a:gd name="T2" fmla="*/ 0 h 4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2">
                    <a:moveTo>
                      <a:pt x="0" y="42"/>
                    </a:moveTo>
                    <a:lnTo>
                      <a:pt x="0" y="42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4" name="Freeform 400"/>
              <p:cNvSpPr>
                <a:spLocks/>
              </p:cNvSpPr>
              <p:nvPr/>
            </p:nvSpPr>
            <p:spPr bwMode="auto">
              <a:xfrm>
                <a:off x="1225" y="1909"/>
                <a:ext cx="0" cy="19"/>
              </a:xfrm>
              <a:custGeom>
                <a:avLst/>
                <a:gdLst>
                  <a:gd name="T0" fmla="*/ 38 h 38"/>
                  <a:gd name="T1" fmla="*/ 38 h 38"/>
                  <a:gd name="T2" fmla="*/ 0 h 3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8">
                    <a:moveTo>
                      <a:pt x="0" y="38"/>
                    </a:moveTo>
                    <a:lnTo>
                      <a:pt x="0" y="38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5" name="Freeform 401"/>
              <p:cNvSpPr>
                <a:spLocks/>
              </p:cNvSpPr>
              <p:nvPr/>
            </p:nvSpPr>
            <p:spPr bwMode="auto">
              <a:xfrm>
                <a:off x="1146" y="1928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6" name="Freeform 402"/>
              <p:cNvSpPr>
                <a:spLocks/>
              </p:cNvSpPr>
              <p:nvPr/>
            </p:nvSpPr>
            <p:spPr bwMode="auto">
              <a:xfrm>
                <a:off x="1225" y="1928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7" name="Freeform 403"/>
              <p:cNvSpPr>
                <a:spLocks/>
              </p:cNvSpPr>
              <p:nvPr/>
            </p:nvSpPr>
            <p:spPr bwMode="auto">
              <a:xfrm>
                <a:off x="1218" y="1928"/>
                <a:ext cx="7" cy="0"/>
              </a:xfrm>
              <a:custGeom>
                <a:avLst/>
                <a:gdLst>
                  <a:gd name="T0" fmla="*/ 0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0" y="0"/>
                    </a:move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8" name="Freeform 404"/>
              <p:cNvSpPr>
                <a:spLocks/>
              </p:cNvSpPr>
              <p:nvPr/>
            </p:nvSpPr>
            <p:spPr bwMode="auto">
              <a:xfrm>
                <a:off x="1462" y="1938"/>
                <a:ext cx="0" cy="20"/>
              </a:xfrm>
              <a:custGeom>
                <a:avLst/>
                <a:gdLst>
                  <a:gd name="T0" fmla="*/ 41 h 41"/>
                  <a:gd name="T1" fmla="*/ 41 h 41"/>
                  <a:gd name="T2" fmla="*/ 0 h 4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1">
                    <a:moveTo>
                      <a:pt x="0" y="41"/>
                    </a:moveTo>
                    <a:lnTo>
                      <a:pt x="0" y="41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9" name="Freeform 405"/>
              <p:cNvSpPr>
                <a:spLocks/>
              </p:cNvSpPr>
              <p:nvPr/>
            </p:nvSpPr>
            <p:spPr bwMode="auto">
              <a:xfrm>
                <a:off x="1462" y="1920"/>
                <a:ext cx="0" cy="18"/>
              </a:xfrm>
              <a:custGeom>
                <a:avLst/>
                <a:gdLst>
                  <a:gd name="T0" fmla="*/ 37 h 37"/>
                  <a:gd name="T1" fmla="*/ 37 h 37"/>
                  <a:gd name="T2" fmla="*/ 0 h 3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7">
                    <a:moveTo>
                      <a:pt x="0" y="37"/>
                    </a:moveTo>
                    <a:lnTo>
                      <a:pt x="0" y="37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15" name="Freeform 407"/>
            <p:cNvSpPr>
              <a:spLocks/>
            </p:cNvSpPr>
            <p:nvPr/>
          </p:nvSpPr>
          <p:spPr bwMode="auto">
            <a:xfrm>
              <a:off x="1304" y="1938"/>
              <a:ext cx="158" cy="0"/>
            </a:xfrm>
            <a:custGeom>
              <a:avLst/>
              <a:gdLst>
                <a:gd name="T0" fmla="*/ 0 w 303"/>
                <a:gd name="T1" fmla="*/ 0 w 303"/>
                <a:gd name="T2" fmla="*/ 303 w 3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03">
                  <a:moveTo>
                    <a:pt x="0" y="0"/>
                  </a:moveTo>
                  <a:lnTo>
                    <a:pt x="0" y="0"/>
                  </a:lnTo>
                  <a:lnTo>
                    <a:pt x="303" y="0"/>
                  </a:lnTo>
                </a:path>
              </a:pathLst>
            </a:custGeom>
            <a:noFill/>
            <a:ln w="793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408"/>
            <p:cNvSpPr>
              <a:spLocks/>
            </p:cNvSpPr>
            <p:nvPr/>
          </p:nvSpPr>
          <p:spPr bwMode="auto">
            <a:xfrm>
              <a:off x="1462" y="1938"/>
              <a:ext cx="157" cy="0"/>
            </a:xfrm>
            <a:custGeom>
              <a:avLst/>
              <a:gdLst>
                <a:gd name="T0" fmla="*/ 0 w 302"/>
                <a:gd name="T1" fmla="*/ 0 w 302"/>
                <a:gd name="T2" fmla="*/ 302 w 3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02">
                  <a:moveTo>
                    <a:pt x="0" y="0"/>
                  </a:moveTo>
                  <a:lnTo>
                    <a:pt x="0" y="0"/>
                  </a:lnTo>
                  <a:lnTo>
                    <a:pt x="302" y="0"/>
                  </a:lnTo>
                </a:path>
              </a:pathLst>
            </a:custGeom>
            <a:noFill/>
            <a:ln w="793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409"/>
            <p:cNvSpPr>
              <a:spLocks/>
            </p:cNvSpPr>
            <p:nvPr/>
          </p:nvSpPr>
          <p:spPr bwMode="auto">
            <a:xfrm>
              <a:off x="1455" y="1938"/>
              <a:ext cx="7" cy="0"/>
            </a:xfrm>
            <a:custGeom>
              <a:avLst/>
              <a:gdLst>
                <a:gd name="T0" fmla="*/ 0 w 14"/>
                <a:gd name="T1" fmla="*/ 0 w 14"/>
                <a:gd name="T2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4">
                  <a:moveTo>
                    <a:pt x="0" y="0"/>
                  </a:moveTo>
                  <a:lnTo>
                    <a:pt x="0" y="0"/>
                  </a:lnTo>
                  <a:lnTo>
                    <a:pt x="14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410"/>
            <p:cNvSpPr>
              <a:spLocks/>
            </p:cNvSpPr>
            <p:nvPr/>
          </p:nvSpPr>
          <p:spPr bwMode="auto">
            <a:xfrm>
              <a:off x="1777" y="2011"/>
              <a:ext cx="0" cy="36"/>
            </a:xfrm>
            <a:custGeom>
              <a:avLst/>
              <a:gdLst>
                <a:gd name="T0" fmla="*/ 75 h 75"/>
                <a:gd name="T1" fmla="*/ 75 h 75"/>
                <a:gd name="T2" fmla="*/ 0 h 7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75">
                  <a:moveTo>
                    <a:pt x="0" y="75"/>
                  </a:moveTo>
                  <a:lnTo>
                    <a:pt x="0" y="75"/>
                  </a:lnTo>
                  <a:lnTo>
                    <a:pt x="0" y="0"/>
                  </a:lnTo>
                </a:path>
              </a:pathLst>
            </a:custGeom>
            <a:noFill/>
            <a:ln w="793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411"/>
            <p:cNvSpPr>
              <a:spLocks/>
            </p:cNvSpPr>
            <p:nvPr/>
          </p:nvSpPr>
          <p:spPr bwMode="auto">
            <a:xfrm>
              <a:off x="1777" y="1981"/>
              <a:ext cx="0" cy="30"/>
            </a:xfrm>
            <a:custGeom>
              <a:avLst/>
              <a:gdLst>
                <a:gd name="T0" fmla="*/ 63 h 63"/>
                <a:gd name="T1" fmla="*/ 63 h 63"/>
                <a:gd name="T2" fmla="*/ 0 h 6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3">
                  <a:moveTo>
                    <a:pt x="0" y="63"/>
                  </a:moveTo>
                  <a:lnTo>
                    <a:pt x="0" y="63"/>
                  </a:lnTo>
                  <a:lnTo>
                    <a:pt x="0" y="0"/>
                  </a:lnTo>
                </a:path>
              </a:pathLst>
            </a:custGeom>
            <a:noFill/>
            <a:ln w="793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412"/>
            <p:cNvSpPr>
              <a:spLocks/>
            </p:cNvSpPr>
            <p:nvPr/>
          </p:nvSpPr>
          <p:spPr bwMode="auto">
            <a:xfrm>
              <a:off x="1619" y="2011"/>
              <a:ext cx="158" cy="0"/>
            </a:xfrm>
            <a:custGeom>
              <a:avLst/>
              <a:gdLst>
                <a:gd name="T0" fmla="*/ 0 w 302"/>
                <a:gd name="T1" fmla="*/ 0 w 302"/>
                <a:gd name="T2" fmla="*/ 302 w 3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02">
                  <a:moveTo>
                    <a:pt x="0" y="0"/>
                  </a:moveTo>
                  <a:lnTo>
                    <a:pt x="0" y="0"/>
                  </a:lnTo>
                  <a:lnTo>
                    <a:pt x="302" y="0"/>
                  </a:lnTo>
                </a:path>
              </a:pathLst>
            </a:custGeom>
            <a:noFill/>
            <a:ln w="793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413"/>
            <p:cNvSpPr>
              <a:spLocks/>
            </p:cNvSpPr>
            <p:nvPr/>
          </p:nvSpPr>
          <p:spPr bwMode="auto">
            <a:xfrm>
              <a:off x="1777" y="2011"/>
              <a:ext cx="158" cy="0"/>
            </a:xfrm>
            <a:custGeom>
              <a:avLst/>
              <a:gdLst>
                <a:gd name="T0" fmla="*/ 0 w 303"/>
                <a:gd name="T1" fmla="*/ 0 w 303"/>
                <a:gd name="T2" fmla="*/ 303 w 3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03">
                  <a:moveTo>
                    <a:pt x="0" y="0"/>
                  </a:moveTo>
                  <a:lnTo>
                    <a:pt x="0" y="0"/>
                  </a:lnTo>
                  <a:lnTo>
                    <a:pt x="303" y="0"/>
                  </a:lnTo>
                </a:path>
              </a:pathLst>
            </a:custGeom>
            <a:noFill/>
            <a:ln w="793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414"/>
            <p:cNvSpPr>
              <a:spLocks/>
            </p:cNvSpPr>
            <p:nvPr/>
          </p:nvSpPr>
          <p:spPr bwMode="auto">
            <a:xfrm>
              <a:off x="1770" y="2011"/>
              <a:ext cx="7" cy="0"/>
            </a:xfrm>
            <a:custGeom>
              <a:avLst/>
              <a:gdLst>
                <a:gd name="T0" fmla="*/ 0 w 13"/>
                <a:gd name="T1" fmla="*/ 0 w 13"/>
                <a:gd name="T2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3">
                  <a:moveTo>
                    <a:pt x="0" y="0"/>
                  </a:moveTo>
                  <a:lnTo>
                    <a:pt x="0" y="0"/>
                  </a:lnTo>
                  <a:lnTo>
                    <a:pt x="13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415"/>
            <p:cNvSpPr>
              <a:spLocks/>
            </p:cNvSpPr>
            <p:nvPr/>
          </p:nvSpPr>
          <p:spPr bwMode="auto">
            <a:xfrm>
              <a:off x="2093" y="2052"/>
              <a:ext cx="0" cy="51"/>
            </a:xfrm>
            <a:custGeom>
              <a:avLst/>
              <a:gdLst>
                <a:gd name="T0" fmla="*/ 106 h 106"/>
                <a:gd name="T1" fmla="*/ 106 h 106"/>
                <a:gd name="T2" fmla="*/ 0 h 10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06">
                  <a:moveTo>
                    <a:pt x="0" y="106"/>
                  </a:moveTo>
                  <a:lnTo>
                    <a:pt x="0" y="106"/>
                  </a:lnTo>
                  <a:lnTo>
                    <a:pt x="0" y="0"/>
                  </a:lnTo>
                </a:path>
              </a:pathLst>
            </a:custGeom>
            <a:noFill/>
            <a:ln w="793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416"/>
            <p:cNvSpPr>
              <a:spLocks/>
            </p:cNvSpPr>
            <p:nvPr/>
          </p:nvSpPr>
          <p:spPr bwMode="auto">
            <a:xfrm>
              <a:off x="2093" y="2011"/>
              <a:ext cx="0" cy="41"/>
            </a:xfrm>
            <a:custGeom>
              <a:avLst/>
              <a:gdLst>
                <a:gd name="T0" fmla="*/ 84 h 84"/>
                <a:gd name="T1" fmla="*/ 84 h 84"/>
                <a:gd name="T2" fmla="*/ 0 h 8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4">
                  <a:moveTo>
                    <a:pt x="0" y="84"/>
                  </a:moveTo>
                  <a:lnTo>
                    <a:pt x="0" y="84"/>
                  </a:lnTo>
                  <a:lnTo>
                    <a:pt x="0" y="0"/>
                  </a:lnTo>
                </a:path>
              </a:pathLst>
            </a:custGeom>
            <a:noFill/>
            <a:ln w="793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417"/>
            <p:cNvSpPr>
              <a:spLocks/>
            </p:cNvSpPr>
            <p:nvPr/>
          </p:nvSpPr>
          <p:spPr bwMode="auto">
            <a:xfrm>
              <a:off x="1935" y="2052"/>
              <a:ext cx="158" cy="0"/>
            </a:xfrm>
            <a:custGeom>
              <a:avLst/>
              <a:gdLst>
                <a:gd name="T0" fmla="*/ 0 w 302"/>
                <a:gd name="T1" fmla="*/ 0 w 302"/>
                <a:gd name="T2" fmla="*/ 302 w 3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02">
                  <a:moveTo>
                    <a:pt x="0" y="0"/>
                  </a:moveTo>
                  <a:lnTo>
                    <a:pt x="0" y="0"/>
                  </a:lnTo>
                  <a:lnTo>
                    <a:pt x="302" y="0"/>
                  </a:lnTo>
                </a:path>
              </a:pathLst>
            </a:custGeom>
            <a:noFill/>
            <a:ln w="793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418"/>
            <p:cNvSpPr>
              <a:spLocks/>
            </p:cNvSpPr>
            <p:nvPr/>
          </p:nvSpPr>
          <p:spPr bwMode="auto">
            <a:xfrm>
              <a:off x="2093" y="2052"/>
              <a:ext cx="157" cy="0"/>
            </a:xfrm>
            <a:custGeom>
              <a:avLst/>
              <a:gdLst>
                <a:gd name="T0" fmla="*/ 0 w 302"/>
                <a:gd name="T1" fmla="*/ 0 w 302"/>
                <a:gd name="T2" fmla="*/ 302 w 3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02">
                  <a:moveTo>
                    <a:pt x="0" y="0"/>
                  </a:moveTo>
                  <a:lnTo>
                    <a:pt x="0" y="0"/>
                  </a:lnTo>
                  <a:lnTo>
                    <a:pt x="302" y="0"/>
                  </a:lnTo>
                </a:path>
              </a:pathLst>
            </a:custGeom>
            <a:noFill/>
            <a:ln w="793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419"/>
            <p:cNvSpPr>
              <a:spLocks/>
            </p:cNvSpPr>
            <p:nvPr/>
          </p:nvSpPr>
          <p:spPr bwMode="auto">
            <a:xfrm>
              <a:off x="2086" y="2052"/>
              <a:ext cx="7" cy="0"/>
            </a:xfrm>
            <a:custGeom>
              <a:avLst/>
              <a:gdLst>
                <a:gd name="T0" fmla="*/ 0 w 13"/>
                <a:gd name="T1" fmla="*/ 0 w 13"/>
                <a:gd name="T2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3">
                  <a:moveTo>
                    <a:pt x="0" y="0"/>
                  </a:moveTo>
                  <a:lnTo>
                    <a:pt x="0" y="0"/>
                  </a:lnTo>
                  <a:lnTo>
                    <a:pt x="13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420"/>
            <p:cNvSpPr>
              <a:spLocks/>
            </p:cNvSpPr>
            <p:nvPr/>
          </p:nvSpPr>
          <p:spPr bwMode="auto">
            <a:xfrm>
              <a:off x="2566" y="2100"/>
              <a:ext cx="0" cy="77"/>
            </a:xfrm>
            <a:custGeom>
              <a:avLst/>
              <a:gdLst>
                <a:gd name="T0" fmla="*/ 159 h 159"/>
                <a:gd name="T1" fmla="*/ 159 h 159"/>
                <a:gd name="T2" fmla="*/ 0 h 15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59">
                  <a:moveTo>
                    <a:pt x="0" y="159"/>
                  </a:moveTo>
                  <a:lnTo>
                    <a:pt x="0" y="159"/>
                  </a:lnTo>
                  <a:lnTo>
                    <a:pt x="0" y="0"/>
                  </a:lnTo>
                </a:path>
              </a:pathLst>
            </a:custGeom>
            <a:noFill/>
            <a:ln w="793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421"/>
            <p:cNvSpPr>
              <a:spLocks/>
            </p:cNvSpPr>
            <p:nvPr/>
          </p:nvSpPr>
          <p:spPr bwMode="auto">
            <a:xfrm>
              <a:off x="2566" y="2044"/>
              <a:ext cx="0" cy="56"/>
            </a:xfrm>
            <a:custGeom>
              <a:avLst/>
              <a:gdLst>
                <a:gd name="T0" fmla="*/ 116 h 116"/>
                <a:gd name="T1" fmla="*/ 116 h 116"/>
                <a:gd name="T2" fmla="*/ 0 h 1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16">
                  <a:moveTo>
                    <a:pt x="0" y="116"/>
                  </a:moveTo>
                  <a:lnTo>
                    <a:pt x="0" y="116"/>
                  </a:lnTo>
                  <a:lnTo>
                    <a:pt x="0" y="0"/>
                  </a:lnTo>
                </a:path>
              </a:pathLst>
            </a:custGeom>
            <a:noFill/>
            <a:ln w="793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422"/>
            <p:cNvSpPr>
              <a:spLocks/>
            </p:cNvSpPr>
            <p:nvPr/>
          </p:nvSpPr>
          <p:spPr bwMode="auto">
            <a:xfrm>
              <a:off x="2250" y="2100"/>
              <a:ext cx="316" cy="0"/>
            </a:xfrm>
            <a:custGeom>
              <a:avLst/>
              <a:gdLst>
                <a:gd name="T0" fmla="*/ 0 w 605"/>
                <a:gd name="T1" fmla="*/ 0 w 605"/>
                <a:gd name="T2" fmla="*/ 605 w 60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05">
                  <a:moveTo>
                    <a:pt x="0" y="0"/>
                  </a:moveTo>
                  <a:lnTo>
                    <a:pt x="0" y="0"/>
                  </a:lnTo>
                  <a:lnTo>
                    <a:pt x="605" y="0"/>
                  </a:lnTo>
                </a:path>
              </a:pathLst>
            </a:custGeom>
            <a:noFill/>
            <a:ln w="793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423"/>
            <p:cNvSpPr>
              <a:spLocks/>
            </p:cNvSpPr>
            <p:nvPr/>
          </p:nvSpPr>
          <p:spPr bwMode="auto">
            <a:xfrm>
              <a:off x="2566" y="2100"/>
              <a:ext cx="315" cy="0"/>
            </a:xfrm>
            <a:custGeom>
              <a:avLst/>
              <a:gdLst>
                <a:gd name="T0" fmla="*/ 0 w 605"/>
                <a:gd name="T1" fmla="*/ 0 w 605"/>
                <a:gd name="T2" fmla="*/ 605 w 60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05">
                  <a:moveTo>
                    <a:pt x="0" y="0"/>
                  </a:moveTo>
                  <a:lnTo>
                    <a:pt x="0" y="0"/>
                  </a:lnTo>
                  <a:lnTo>
                    <a:pt x="605" y="0"/>
                  </a:lnTo>
                </a:path>
              </a:pathLst>
            </a:custGeom>
            <a:noFill/>
            <a:ln w="793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424"/>
            <p:cNvSpPr>
              <a:spLocks/>
            </p:cNvSpPr>
            <p:nvPr/>
          </p:nvSpPr>
          <p:spPr bwMode="auto">
            <a:xfrm>
              <a:off x="2559" y="2100"/>
              <a:ext cx="7" cy="0"/>
            </a:xfrm>
            <a:custGeom>
              <a:avLst/>
              <a:gdLst>
                <a:gd name="T0" fmla="*/ 0 w 13"/>
                <a:gd name="T1" fmla="*/ 0 w 13"/>
                <a:gd name="T2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3">
                  <a:moveTo>
                    <a:pt x="0" y="0"/>
                  </a:moveTo>
                  <a:lnTo>
                    <a:pt x="0" y="0"/>
                  </a:lnTo>
                  <a:lnTo>
                    <a:pt x="13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425"/>
            <p:cNvSpPr>
              <a:spLocks/>
            </p:cNvSpPr>
            <p:nvPr/>
          </p:nvSpPr>
          <p:spPr bwMode="auto">
            <a:xfrm>
              <a:off x="766" y="2646"/>
              <a:ext cx="1292" cy="467"/>
            </a:xfrm>
            <a:custGeom>
              <a:avLst/>
              <a:gdLst>
                <a:gd name="T0" fmla="*/ 0 w 2475"/>
                <a:gd name="T1" fmla="*/ 968 h 968"/>
                <a:gd name="T2" fmla="*/ 0 w 2475"/>
                <a:gd name="T3" fmla="*/ 968 h 968"/>
                <a:gd name="T4" fmla="*/ 2475 w 2475"/>
                <a:gd name="T5" fmla="*/ 968 h 968"/>
                <a:gd name="T6" fmla="*/ 2475 w 2475"/>
                <a:gd name="T7" fmla="*/ 0 h 968"/>
                <a:gd name="T8" fmla="*/ 0 w 2475"/>
                <a:gd name="T9" fmla="*/ 0 h 968"/>
                <a:gd name="T10" fmla="*/ 0 w 2475"/>
                <a:gd name="T11" fmla="*/ 96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75" h="968">
                  <a:moveTo>
                    <a:pt x="0" y="968"/>
                  </a:moveTo>
                  <a:lnTo>
                    <a:pt x="0" y="968"/>
                  </a:lnTo>
                  <a:lnTo>
                    <a:pt x="2475" y="968"/>
                  </a:lnTo>
                  <a:lnTo>
                    <a:pt x="2475" y="0"/>
                  </a:lnTo>
                  <a:lnTo>
                    <a:pt x="0" y="0"/>
                  </a:lnTo>
                  <a:lnTo>
                    <a:pt x="0" y="96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426"/>
            <p:cNvSpPr>
              <a:spLocks/>
            </p:cNvSpPr>
            <p:nvPr/>
          </p:nvSpPr>
          <p:spPr bwMode="auto">
            <a:xfrm>
              <a:off x="766" y="2646"/>
              <a:ext cx="1292" cy="467"/>
            </a:xfrm>
            <a:custGeom>
              <a:avLst/>
              <a:gdLst>
                <a:gd name="T0" fmla="*/ 0 w 2475"/>
                <a:gd name="T1" fmla="*/ 968 h 968"/>
                <a:gd name="T2" fmla="*/ 0 w 2475"/>
                <a:gd name="T3" fmla="*/ 968 h 968"/>
                <a:gd name="T4" fmla="*/ 2475 w 2475"/>
                <a:gd name="T5" fmla="*/ 968 h 968"/>
                <a:gd name="T6" fmla="*/ 2475 w 2475"/>
                <a:gd name="T7" fmla="*/ 0 h 968"/>
                <a:gd name="T8" fmla="*/ 0 w 2475"/>
                <a:gd name="T9" fmla="*/ 0 h 968"/>
                <a:gd name="T10" fmla="*/ 0 w 2475"/>
                <a:gd name="T11" fmla="*/ 96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75" h="968">
                  <a:moveTo>
                    <a:pt x="0" y="968"/>
                  </a:moveTo>
                  <a:lnTo>
                    <a:pt x="0" y="968"/>
                  </a:lnTo>
                  <a:lnTo>
                    <a:pt x="2475" y="968"/>
                  </a:lnTo>
                  <a:lnTo>
                    <a:pt x="2475" y="0"/>
                  </a:lnTo>
                  <a:lnTo>
                    <a:pt x="0" y="0"/>
                  </a:lnTo>
                  <a:lnTo>
                    <a:pt x="0" y="968"/>
                  </a:lnTo>
                  <a:close/>
                </a:path>
              </a:pathLst>
            </a:custGeom>
            <a:no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427"/>
            <p:cNvSpPr>
              <a:spLocks/>
            </p:cNvSpPr>
            <p:nvPr/>
          </p:nvSpPr>
          <p:spPr bwMode="auto">
            <a:xfrm>
              <a:off x="766" y="3113"/>
              <a:ext cx="1292" cy="0"/>
            </a:xfrm>
            <a:custGeom>
              <a:avLst/>
              <a:gdLst>
                <a:gd name="T0" fmla="*/ 0 w 2475"/>
                <a:gd name="T1" fmla="*/ 0 w 2475"/>
                <a:gd name="T2" fmla="*/ 2475 w 247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475">
                  <a:moveTo>
                    <a:pt x="0" y="0"/>
                  </a:moveTo>
                  <a:lnTo>
                    <a:pt x="0" y="0"/>
                  </a:lnTo>
                  <a:lnTo>
                    <a:pt x="2475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428"/>
            <p:cNvSpPr>
              <a:spLocks/>
            </p:cNvSpPr>
            <p:nvPr/>
          </p:nvSpPr>
          <p:spPr bwMode="auto">
            <a:xfrm>
              <a:off x="2058" y="2646"/>
              <a:ext cx="0" cy="467"/>
            </a:xfrm>
            <a:custGeom>
              <a:avLst/>
              <a:gdLst>
                <a:gd name="T0" fmla="*/ 968 h 968"/>
                <a:gd name="T1" fmla="*/ 968 h 968"/>
                <a:gd name="T2" fmla="*/ 0 h 96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968">
                  <a:moveTo>
                    <a:pt x="0" y="968"/>
                  </a:moveTo>
                  <a:lnTo>
                    <a:pt x="0" y="968"/>
                  </a:lnTo>
                  <a:lnTo>
                    <a:pt x="0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429"/>
            <p:cNvSpPr>
              <a:spLocks/>
            </p:cNvSpPr>
            <p:nvPr/>
          </p:nvSpPr>
          <p:spPr bwMode="auto">
            <a:xfrm>
              <a:off x="766" y="2646"/>
              <a:ext cx="1292" cy="0"/>
            </a:xfrm>
            <a:custGeom>
              <a:avLst/>
              <a:gdLst>
                <a:gd name="T0" fmla="*/ 2475 w 2475"/>
                <a:gd name="T1" fmla="*/ 2475 w 2475"/>
                <a:gd name="T2" fmla="*/ 0 w 247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475">
                  <a:moveTo>
                    <a:pt x="2475" y="0"/>
                  </a:moveTo>
                  <a:lnTo>
                    <a:pt x="2475" y="0"/>
                  </a:lnTo>
                  <a:lnTo>
                    <a:pt x="0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430"/>
            <p:cNvSpPr>
              <a:spLocks/>
            </p:cNvSpPr>
            <p:nvPr/>
          </p:nvSpPr>
          <p:spPr bwMode="auto">
            <a:xfrm>
              <a:off x="766" y="2646"/>
              <a:ext cx="0" cy="467"/>
            </a:xfrm>
            <a:custGeom>
              <a:avLst/>
              <a:gdLst>
                <a:gd name="T0" fmla="*/ 0 h 968"/>
                <a:gd name="T1" fmla="*/ 0 h 968"/>
                <a:gd name="T2" fmla="*/ 968 h 96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968">
                  <a:moveTo>
                    <a:pt x="0" y="0"/>
                  </a:moveTo>
                  <a:lnTo>
                    <a:pt x="0" y="0"/>
                  </a:lnTo>
                  <a:lnTo>
                    <a:pt x="0" y="968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Rectangle 431"/>
            <p:cNvSpPr>
              <a:spLocks noChangeArrowheads="1"/>
            </p:cNvSpPr>
            <p:nvPr/>
          </p:nvSpPr>
          <p:spPr bwMode="auto">
            <a:xfrm>
              <a:off x="1087" y="2671"/>
              <a:ext cx="533" cy="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Both b and top tagged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Freeform 432"/>
            <p:cNvSpPr>
              <a:spLocks/>
            </p:cNvSpPr>
            <p:nvPr/>
          </p:nvSpPr>
          <p:spPr bwMode="auto">
            <a:xfrm>
              <a:off x="815" y="2693"/>
              <a:ext cx="226" cy="0"/>
            </a:xfrm>
            <a:custGeom>
              <a:avLst/>
              <a:gdLst>
                <a:gd name="T0" fmla="*/ 0 w 433"/>
                <a:gd name="T1" fmla="*/ 0 w 433"/>
                <a:gd name="T2" fmla="*/ 433 w 43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3">
                  <a:moveTo>
                    <a:pt x="0" y="0"/>
                  </a:moveTo>
                  <a:lnTo>
                    <a:pt x="0" y="0"/>
                  </a:lnTo>
                  <a:lnTo>
                    <a:pt x="433" y="0"/>
                  </a:lnTo>
                </a:path>
              </a:pathLst>
            </a:custGeom>
            <a:noFill/>
            <a:ln w="7938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Rectangle 433"/>
            <p:cNvSpPr>
              <a:spLocks noChangeArrowheads="1"/>
            </p:cNvSpPr>
            <p:nvPr/>
          </p:nvSpPr>
          <p:spPr bwMode="auto">
            <a:xfrm>
              <a:off x="1087" y="2765"/>
              <a:ext cx="985" cy="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One b and top tagged and one top tagged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Freeform 434"/>
            <p:cNvSpPr>
              <a:spLocks/>
            </p:cNvSpPr>
            <p:nvPr/>
          </p:nvSpPr>
          <p:spPr bwMode="auto">
            <a:xfrm>
              <a:off x="815" y="2786"/>
              <a:ext cx="226" cy="0"/>
            </a:xfrm>
            <a:custGeom>
              <a:avLst/>
              <a:gdLst>
                <a:gd name="T0" fmla="*/ 0 w 433"/>
                <a:gd name="T1" fmla="*/ 0 w 433"/>
                <a:gd name="T2" fmla="*/ 433 w 43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3">
                  <a:moveTo>
                    <a:pt x="0" y="0"/>
                  </a:moveTo>
                  <a:lnTo>
                    <a:pt x="0" y="0"/>
                  </a:lnTo>
                  <a:lnTo>
                    <a:pt x="433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Rectangle 435"/>
            <p:cNvSpPr>
              <a:spLocks noChangeArrowheads="1"/>
            </p:cNvSpPr>
            <p:nvPr/>
          </p:nvSpPr>
          <p:spPr bwMode="auto">
            <a:xfrm>
              <a:off x="1087" y="2858"/>
              <a:ext cx="942" cy="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One b and top tagged and one b tagged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Freeform 436"/>
            <p:cNvSpPr>
              <a:spLocks/>
            </p:cNvSpPr>
            <p:nvPr/>
          </p:nvSpPr>
          <p:spPr bwMode="auto">
            <a:xfrm>
              <a:off x="815" y="2880"/>
              <a:ext cx="226" cy="0"/>
            </a:xfrm>
            <a:custGeom>
              <a:avLst/>
              <a:gdLst>
                <a:gd name="T0" fmla="*/ 0 w 433"/>
                <a:gd name="T1" fmla="*/ 0 w 433"/>
                <a:gd name="T2" fmla="*/ 433 w 43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3">
                  <a:moveTo>
                    <a:pt x="0" y="0"/>
                  </a:moveTo>
                  <a:lnTo>
                    <a:pt x="0" y="0"/>
                  </a:lnTo>
                  <a:lnTo>
                    <a:pt x="433" y="0"/>
                  </a:lnTo>
                </a:path>
              </a:pathLst>
            </a:custGeom>
            <a:noFill/>
            <a:ln w="7938" cap="flat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Rectangle 437"/>
            <p:cNvSpPr>
              <a:spLocks noChangeArrowheads="1"/>
            </p:cNvSpPr>
            <p:nvPr/>
          </p:nvSpPr>
          <p:spPr bwMode="auto">
            <a:xfrm>
              <a:off x="1087" y="2952"/>
              <a:ext cx="389" cy="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Both top tagged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Freeform 438"/>
            <p:cNvSpPr>
              <a:spLocks/>
            </p:cNvSpPr>
            <p:nvPr/>
          </p:nvSpPr>
          <p:spPr bwMode="auto">
            <a:xfrm>
              <a:off x="815" y="2973"/>
              <a:ext cx="226" cy="0"/>
            </a:xfrm>
            <a:custGeom>
              <a:avLst/>
              <a:gdLst>
                <a:gd name="T0" fmla="*/ 0 w 433"/>
                <a:gd name="T1" fmla="*/ 0 w 433"/>
                <a:gd name="T2" fmla="*/ 433 w 43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3">
                  <a:moveTo>
                    <a:pt x="0" y="0"/>
                  </a:moveTo>
                  <a:lnTo>
                    <a:pt x="0" y="0"/>
                  </a:lnTo>
                  <a:lnTo>
                    <a:pt x="433" y="0"/>
                  </a:lnTo>
                </a:path>
              </a:pathLst>
            </a:custGeom>
            <a:noFill/>
            <a:ln w="7938" cap="flat">
              <a:solidFill>
                <a:srgbClr val="FF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Rectangle 439"/>
            <p:cNvSpPr>
              <a:spLocks noChangeArrowheads="1"/>
            </p:cNvSpPr>
            <p:nvPr/>
          </p:nvSpPr>
          <p:spPr bwMode="auto">
            <a:xfrm>
              <a:off x="1087" y="3045"/>
              <a:ext cx="346" cy="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Both b tagged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Freeform 440"/>
            <p:cNvSpPr>
              <a:spLocks/>
            </p:cNvSpPr>
            <p:nvPr/>
          </p:nvSpPr>
          <p:spPr bwMode="auto">
            <a:xfrm>
              <a:off x="815" y="3066"/>
              <a:ext cx="226" cy="0"/>
            </a:xfrm>
            <a:custGeom>
              <a:avLst/>
              <a:gdLst>
                <a:gd name="T0" fmla="*/ 0 w 433"/>
                <a:gd name="T1" fmla="*/ 0 w 433"/>
                <a:gd name="T2" fmla="*/ 433 w 43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3">
                  <a:moveTo>
                    <a:pt x="0" y="0"/>
                  </a:moveTo>
                  <a:lnTo>
                    <a:pt x="0" y="0"/>
                  </a:lnTo>
                  <a:lnTo>
                    <a:pt x="433" y="0"/>
                  </a:lnTo>
                </a:path>
              </a:pathLst>
            </a:custGeom>
            <a:noFill/>
            <a:ln w="793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Rectangle 441"/>
            <p:cNvSpPr>
              <a:spLocks noChangeArrowheads="1"/>
            </p:cNvSpPr>
            <p:nvPr/>
          </p:nvSpPr>
          <p:spPr bwMode="auto">
            <a:xfrm>
              <a:off x="1452" y="1087"/>
              <a:ext cx="1365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Signal Over Background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160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8426"/>
          </a:xfrm>
        </p:spPr>
        <p:txBody>
          <a:bodyPr/>
          <a:lstStyle/>
          <a:p>
            <a:r>
              <a:rPr lang="en-US" dirty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Efficiencies vs </a:t>
            </a:r>
            <a:r>
              <a:rPr lang="en-US" dirty="0" err="1"/>
              <a:t>mTTbarParton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Signal over Background for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Mtt</a:t>
            </a:r>
            <a:r>
              <a:rPr lang="en-US" dirty="0"/>
              <a:t> samples over </a:t>
            </a:r>
            <a:r>
              <a:rPr lang="en-US" dirty="0" err="1"/>
              <a:t>Bkg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Nominal sample over </a:t>
            </a:r>
            <a:r>
              <a:rPr lang="en-US" dirty="0" err="1"/>
              <a:t>Bkg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Yields for all samples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 Signal over </a:t>
            </a:r>
            <a:r>
              <a:rPr lang="en-US" dirty="0" err="1"/>
              <a:t>Bkg</a:t>
            </a:r>
            <a:r>
              <a:rPr lang="en-US" dirty="0"/>
              <a:t> are vs </a:t>
            </a:r>
            <a:r>
              <a:rPr lang="en-US" dirty="0" err="1"/>
              <a:t>mJJ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Categories: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1. Both jets are top tagged and b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2. 1 Jet top and b tagged and other jet top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3. 1 Jet top and b tagged and other jet b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4. Both jets are top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5. Both jets are b tagged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26480" y="2082156"/>
            <a:ext cx="50939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Cuts</a:t>
            </a:r>
            <a:r>
              <a:rPr lang="en-GB" sz="14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Reco</a:t>
            </a:r>
            <a:r>
              <a:rPr lang="en-US" sz="1400" dirty="0"/>
              <a:t>: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nJets</a:t>
            </a:r>
            <a:r>
              <a:rPr lang="en-GB" sz="1400" dirty="0"/>
              <a:t> &gt; 1,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|</a:t>
            </a:r>
            <a:r>
              <a:rPr lang="en-GB" sz="1400" dirty="0" err="1"/>
              <a:t>jetEta</a:t>
            </a:r>
            <a:r>
              <a:rPr lang="en-GB" sz="1400" dirty="0"/>
              <a:t>| &lt; 2.4 (both jets)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jetPt</a:t>
            </a:r>
            <a:r>
              <a:rPr lang="en-GB" sz="1400" dirty="0"/>
              <a:t> &gt; 400 GeV (both jets)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120 GeV &lt; </a:t>
            </a:r>
            <a:r>
              <a:rPr lang="en-GB" sz="1400" dirty="0" err="1"/>
              <a:t>jetMassSoftDrop</a:t>
            </a:r>
            <a:r>
              <a:rPr lang="en-GB" sz="1400" dirty="0"/>
              <a:t> &lt; 220 GeV (both jets)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Parton:</a:t>
            </a:r>
            <a:r>
              <a:rPr lang="en-GB" sz="1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|</a:t>
            </a:r>
            <a:r>
              <a:rPr lang="en-GB" sz="1400" dirty="0" err="1"/>
              <a:t>etaParton</a:t>
            </a:r>
            <a:r>
              <a:rPr lang="en-GB" sz="1400" dirty="0"/>
              <a:t>| &lt; 2.4 (both </a:t>
            </a:r>
            <a:r>
              <a:rPr lang="en-GB" sz="1400" dirty="0" err="1"/>
              <a:t>partons</a:t>
            </a:r>
            <a:r>
              <a:rPr lang="en-GB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ptTopParton</a:t>
            </a:r>
            <a:r>
              <a:rPr lang="en-GB" sz="1400" dirty="0"/>
              <a:t> &gt; 400 GeV (both </a:t>
            </a:r>
            <a:r>
              <a:rPr lang="en-GB" sz="1400" dirty="0" err="1"/>
              <a:t>partons</a:t>
            </a:r>
            <a:r>
              <a:rPr lang="en-GB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mTTbarParton</a:t>
            </a:r>
            <a:r>
              <a:rPr lang="en-GB" sz="1400" dirty="0"/>
              <a:t> &gt; 1000 				</a:t>
            </a:r>
          </a:p>
          <a:p>
            <a:endParaRPr lang="en-GB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5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8426"/>
          </a:xfrm>
        </p:spPr>
        <p:txBody>
          <a:bodyPr/>
          <a:lstStyle/>
          <a:p>
            <a:r>
              <a:rPr lang="en-US" dirty="0"/>
              <a:t>Training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8019"/>
            <a:ext cx="5798166" cy="47961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637" y="1108019"/>
            <a:ext cx="6333066" cy="479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1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0.6 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9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0.7 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18E25B-E139-9F4F-9CA7-27A29ED68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4373"/>
            <a:ext cx="6116115" cy="3916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9FDA53-75DB-1340-8FA4-01527B053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492" y="1674373"/>
            <a:ext cx="6116115" cy="39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8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0.8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4FEA26-C1E8-A449-80BC-73E9990B6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43" y="1528375"/>
            <a:ext cx="6116115" cy="3916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D42F44-B281-754E-8484-07E2C9F81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010" y="1528375"/>
            <a:ext cx="6116115" cy="39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20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0.6 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FFCBAF-3942-0840-AC81-6D156B75E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CAEC56-4788-3546-9957-C2097E7BD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52" y="1573527"/>
            <a:ext cx="6116115" cy="3916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DF4597-CDE9-A743-B67A-3F1522DAF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322" y="1573527"/>
            <a:ext cx="6116115" cy="39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4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0.7 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257F6A-9739-584E-AE3E-7A2173EAB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30" y="1607518"/>
            <a:ext cx="6116115" cy="3916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6B85D1-B117-AD43-B6A4-023FAD0A2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322" y="1607518"/>
            <a:ext cx="6116115" cy="39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47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0.8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7DA262-8A5B-9C47-A880-7AACDF241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43" y="1490412"/>
            <a:ext cx="6116115" cy="3916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162DFD-4E1D-5B47-8F74-1BB830063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885" y="1566338"/>
            <a:ext cx="6116115" cy="39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891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483</TotalTime>
  <Words>750</Words>
  <Application>Microsoft Office PowerPoint</Application>
  <PresentationFormat>Widescreen</PresentationFormat>
  <Paragraphs>194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Helvetica</vt:lpstr>
      <vt:lpstr>Symbol</vt:lpstr>
      <vt:lpstr>Retrospect</vt:lpstr>
      <vt:lpstr>Top Discriminator  Efficiencies and Signal Over Bkg for several selection Categories  NTUA</vt:lpstr>
      <vt:lpstr>Overview</vt:lpstr>
      <vt:lpstr>Training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 Efficiencies, Purities and MVA Scores</dc:title>
  <dc:creator>Georgios Bakas</dc:creator>
  <cp:lastModifiedBy>Georgios Bakas</cp:lastModifiedBy>
  <cp:revision>506</cp:revision>
  <dcterms:created xsi:type="dcterms:W3CDTF">2019-02-07T21:49:08Z</dcterms:created>
  <dcterms:modified xsi:type="dcterms:W3CDTF">2019-05-09T07:51:59Z</dcterms:modified>
</cp:coreProperties>
</file>