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546" r:id="rId4"/>
    <p:sldId id="507" r:id="rId5"/>
    <p:sldId id="542" r:id="rId6"/>
    <p:sldId id="547" r:id="rId7"/>
    <p:sldId id="543" r:id="rId8"/>
    <p:sldId id="54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4" autoAdjust="0"/>
    <p:restoredTop sz="95445"/>
  </p:normalViewPr>
  <p:slideViewPr>
    <p:cSldViewPr snapToGrid="0">
      <p:cViewPr varScale="1">
        <p:scale>
          <a:sx n="150" d="100"/>
          <a:sy n="150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9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12/8/22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12/8/22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r>
              <a:rPr lang="en-US" sz="4400" dirty="0"/>
              <a:t>NTUA Top Tagger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Tag &amp; Probe methodology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3600" u="sng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BDT Input and Output in the SR</a:t>
                </a:r>
                <a:r>
                  <a:rPr lang="en-US" sz="1600" u="sng" baseline="-25000" dirty="0">
                    <a:latin typeface="+mj-lt"/>
                  </a:rPr>
                  <a:t>B </a:t>
                </a:r>
                <a:r>
                  <a:rPr lang="en-US" sz="1600" u="sng" dirty="0">
                    <a:latin typeface="+mj-lt"/>
                  </a:rPr>
                  <a:t>Region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SR</a:t>
                </a:r>
                <a:r>
                  <a:rPr lang="en-US" sz="1600" baseline="-25000" dirty="0">
                    <a:latin typeface="+mj-lt"/>
                  </a:rPr>
                  <a:t>B </a:t>
                </a:r>
                <a:r>
                  <a:rPr lang="en-US" sz="1600" dirty="0">
                    <a:latin typeface="+mj-lt"/>
                  </a:rPr>
                  <a:t>: Baseline selection + tight Mass Cut  (120,220) GeV, </a:t>
                </a:r>
                <a:r>
                  <a:rPr lang="en-US" sz="1600" b="1" dirty="0">
                    <a:latin typeface="+mj-lt"/>
                  </a:rPr>
                  <a:t>no </a:t>
                </a:r>
                <a:r>
                  <a:rPr lang="en-US" sz="1600" b="1" dirty="0" err="1">
                    <a:latin typeface="+mj-lt"/>
                  </a:rPr>
                  <a:t>TopTagger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Leading + </a:t>
                </a:r>
                <a:r>
                  <a:rPr lang="en-US" sz="1600" dirty="0" err="1">
                    <a:latin typeface="+mj-lt"/>
                  </a:rPr>
                  <a:t>subleading</a:t>
                </a:r>
                <a:r>
                  <a:rPr lang="en-US" sz="1600" dirty="0">
                    <a:latin typeface="+mj-lt"/>
                  </a:rPr>
                  <a:t> in different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[400,600], [600,800], [800,1200]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</a:rPr>
                  <a:t>Find</a:t>
                </a:r>
                <a:r>
                  <a:rPr lang="en-US" sz="1600" dirty="0">
                    <a:latin typeface="+mj-lt"/>
                  </a:rPr>
                  <a:t> Input and Output for UL analysis here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u="sng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Data is subtracted QCD and Subdominant </a:t>
                </a:r>
                <a:r>
                  <a:rPr lang="en-US" sz="1600" dirty="0" err="1">
                    <a:latin typeface="+mj-lt"/>
                  </a:rPr>
                  <a:t>bkgs</a:t>
                </a:r>
                <a:r>
                  <a:rPr lang="en-US" sz="1600" dirty="0">
                    <a:latin typeface="+mj-lt"/>
                  </a:rPr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1600" b="0" i="1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+mj-lt"/>
                        </a:rPr>
                        <m:t>𝑒𝑓𝑓𝑖𝑐𝑖𝑒𝑛𝑐𝑦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+mj-lt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𝑆𝑅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𝑃𝑟𝑜𝑏𝑒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# (1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𝑇𝑜𝑝𝑇𝑎𝑔𝑔𝑒𝑟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𝐶𝑢𝑡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𝐴𝑁𝐷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𝑆𝑅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# (1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+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𝑇𝑜𝑝𝑇𝑎𝑔𝑔𝑒𝑟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𝐶𝑢𝑡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𝐴𝑁𝐷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𝑜𝑛𝑙𝑦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Implemented Randomization (check random jet) to fill histogram to avoid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Divide the phase space into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[400-600]GeV, [600-800]GeV, [800-Inf]GeV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QCD estimation, we perform a fit in the both regions (Tight &amp; Probe, Tight &amp; SR):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Shape of QCD is estimated from Data while inverting </a:t>
                </a:r>
                <a:r>
                  <a:rPr lang="en-US" sz="1600" dirty="0" err="1">
                    <a:latin typeface="+mj-lt"/>
                  </a:rPr>
                  <a:t>btagging</a:t>
                </a:r>
                <a:r>
                  <a:rPr lang="en-US" sz="1600" dirty="0">
                    <a:latin typeface="+mj-lt"/>
                  </a:rPr>
                  <a:t> requirement 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# QCD events in each region is calculated from fit using the 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</a:rPr>
                  <a:t> variable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To scale the ttbar 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 fit the </a:t>
                </a:r>
                <a:r>
                  <a:rPr lang="en-US" sz="1600" dirty="0">
                    <a:latin typeface="+mj-lt"/>
                  </a:rPr>
                  <a:t>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 in each regions (ttbar compatible ~ with SR) and get the signal strength </a:t>
                </a:r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evaluation of Data distribution, we do the following:</a:t>
                </a:r>
              </a:p>
              <a:p>
                <a:pPr lvl="2">
                  <a:buClr>
                    <a:schemeClr val="accent1"/>
                  </a:buClr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𝑄𝐶𝐷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blipFill>
                <a:blip r:embed="rId3"/>
                <a:stretch>
                  <a:fillRect l="-216" t="-22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02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j-lt"/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12/8/22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24545"/>
              </p:ext>
            </p:extLst>
          </p:nvPr>
        </p:nvGraphicFramePr>
        <p:xfrm>
          <a:off x="1348101" y="557850"/>
          <a:ext cx="4368118" cy="55804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3222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126"/>
              </p:ext>
            </p:extLst>
          </p:nvPr>
        </p:nvGraphicFramePr>
        <p:xfrm>
          <a:off x="6844365" y="557852"/>
          <a:ext cx="4368118" cy="54550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627338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054E9"/>
                </a:solidFill>
              </a:rPr>
              <a:t>2016_preVFP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2016_postVFP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25411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0C06C-9F10-2649-B24A-098D731DA5FB}"/>
              </a:ext>
            </a:extLst>
          </p:cNvPr>
          <p:cNvSpPr txBox="1"/>
          <p:nvPr/>
        </p:nvSpPr>
        <p:spPr>
          <a:xfrm>
            <a:off x="516322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C7590-FE05-5B40-BD53-33099AB31425}"/>
              </a:ext>
            </a:extLst>
          </p:cNvPr>
          <p:cNvSpPr txBox="1"/>
          <p:nvPr/>
        </p:nvSpPr>
        <p:spPr>
          <a:xfrm>
            <a:off x="2614534" y="5480945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97159-9A12-2A47-9505-6DD64CA8837A}"/>
              </a:ext>
            </a:extLst>
          </p:cNvPr>
          <p:cNvSpPr txBox="1"/>
          <p:nvPr/>
        </p:nvSpPr>
        <p:spPr>
          <a:xfrm>
            <a:off x="4712746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205CC-30E2-454E-A813-C7FB4415AA22}"/>
              </a:ext>
            </a:extLst>
          </p:cNvPr>
          <p:cNvSpPr txBox="1"/>
          <p:nvPr/>
        </p:nvSpPr>
        <p:spPr>
          <a:xfrm>
            <a:off x="527473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2D58-A6C0-384F-8C70-D0263E21B4B1}"/>
              </a:ext>
            </a:extLst>
          </p:cNvPr>
          <p:cNvSpPr txBox="1"/>
          <p:nvPr/>
        </p:nvSpPr>
        <p:spPr>
          <a:xfrm>
            <a:off x="2625685" y="556272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5F4C-42A8-2D45-AE0D-4E03F27FD9E6}"/>
              </a:ext>
            </a:extLst>
          </p:cNvPr>
          <p:cNvSpPr txBox="1"/>
          <p:nvPr/>
        </p:nvSpPr>
        <p:spPr>
          <a:xfrm>
            <a:off x="4723897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5201</TotalTime>
  <Words>505</Words>
  <Application>Microsoft Macintosh PowerPoint</Application>
  <PresentationFormat>Widescreen</PresentationFormat>
  <Paragraphs>102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Custom Design</vt:lpstr>
      <vt:lpstr>NTUA Top Tagger  Tag &amp; Probe methodology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George Bakas (IRES)</cp:lastModifiedBy>
  <cp:revision>1763</cp:revision>
  <dcterms:created xsi:type="dcterms:W3CDTF">2019-11-29T10:22:58Z</dcterms:created>
  <dcterms:modified xsi:type="dcterms:W3CDTF">2022-12-08T12:02:26Z</dcterms:modified>
</cp:coreProperties>
</file>