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21"/>
  </p:notesMasterIdLst>
  <p:sldIdLst>
    <p:sldId id="256" r:id="rId2"/>
    <p:sldId id="270" r:id="rId3"/>
    <p:sldId id="293" r:id="rId4"/>
    <p:sldId id="284" r:id="rId5"/>
    <p:sldId id="271" r:id="rId6"/>
    <p:sldId id="272" r:id="rId7"/>
    <p:sldId id="273" r:id="rId8"/>
    <p:sldId id="274" r:id="rId9"/>
    <p:sldId id="275" r:id="rId10"/>
    <p:sldId id="288" r:id="rId11"/>
    <p:sldId id="278" r:id="rId12"/>
    <p:sldId id="279" r:id="rId13"/>
    <p:sldId id="280" r:id="rId14"/>
    <p:sldId id="281" r:id="rId15"/>
    <p:sldId id="282" r:id="rId16"/>
    <p:sldId id="289" r:id="rId17"/>
    <p:sldId id="290" r:id="rId18"/>
    <p:sldId id="292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3" autoAdjust="0"/>
    <p:restoredTop sz="94663"/>
  </p:normalViewPr>
  <p:slideViewPr>
    <p:cSldViewPr snapToGrid="0" snapToObjects="1">
      <p:cViewPr varScale="1">
        <p:scale>
          <a:sx n="89" d="100"/>
          <a:sy n="89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/>
              <a:t>Efficiencies and Signal Over </a:t>
            </a:r>
            <a:r>
              <a:rPr lang="en-US" sz="4200" dirty="0" err="1"/>
              <a:t>Bkg</a:t>
            </a:r>
            <a:r>
              <a:rPr lang="en-US" sz="4200" dirty="0"/>
              <a:t> for several selection Categories</a:t>
            </a:r>
            <a:br>
              <a:rPr lang="en-US" sz="4500" dirty="0"/>
            </a:b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Yields for Combinations of </a:t>
            </a:r>
            <a:r>
              <a:rPr lang="en-US" sz="3600" dirty="0" err="1"/>
              <a:t>mva</a:t>
            </a:r>
            <a:r>
              <a:rPr lang="en-US" sz="3600" dirty="0"/>
              <a:t> and b tagging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210296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Yields for Combinations of </a:t>
            </a:r>
            <a:r>
              <a:rPr lang="en-US" sz="3600" dirty="0" err="1"/>
              <a:t>mva</a:t>
            </a:r>
            <a:r>
              <a:rPr lang="en-US" sz="3600" dirty="0"/>
              <a:t> and b tagging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2285230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2285230"/>
            <a:ext cx="5987415" cy="3820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59916" y="821982"/>
                <a:ext cx="3075341" cy="1438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/>
                  <a:t>Yield</a:t>
                </a:r>
                <a:r>
                  <a:rPr lang="en-US" sz="1400" dirty="0"/>
                  <a:t> is extracted scaling as: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𝐻𝑖𝑠𝑡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𝑆𝑐𝑎𝑙𝑒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𝐿𝑢𝑚𝑖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𝑋𝑆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𝐺𝑒𝑛𝐸𝑣𝑒𝑛𝑡𝑠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endParaRPr lang="en-US" sz="1400" b="0" dirty="0"/>
              </a:p>
              <a:p>
                <a:r>
                  <a:rPr lang="en-US" sz="1400" dirty="0"/>
                  <a:t>With </a:t>
                </a:r>
                <a:r>
                  <a:rPr lang="en-US" sz="1400" dirty="0" err="1"/>
                  <a:t>Lumi</a:t>
                </a:r>
                <a:r>
                  <a:rPr lang="en-US" sz="1400" dirty="0"/>
                  <a:t> = 35.9 fb</a:t>
                </a:r>
                <a:r>
                  <a:rPr lang="en-US" sz="1400" baseline="30000" dirty="0"/>
                  <a:t>-1</a:t>
                </a:r>
                <a:r>
                  <a:rPr lang="en-US" sz="1400" dirty="0"/>
                  <a:t> </a:t>
                </a:r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916" y="821982"/>
                <a:ext cx="3075341" cy="1438151"/>
              </a:xfrm>
              <a:prstGeom prst="rect">
                <a:avLst/>
              </a:prstGeom>
              <a:blipFill>
                <a:blip r:embed="rId4"/>
                <a:stretch>
                  <a:fillRect l="-594" t="-847" b="-3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14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Yields for Combinations of </a:t>
            </a:r>
            <a:r>
              <a:rPr lang="en-US" sz="3600" dirty="0" err="1"/>
              <a:t>mva</a:t>
            </a:r>
            <a:r>
              <a:rPr lang="en-US" sz="3600" dirty="0"/>
              <a:t> and b tagging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112929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29295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Yields for Combinations of </a:t>
            </a:r>
            <a:r>
              <a:rPr lang="en-US" sz="3600" dirty="0" err="1"/>
              <a:t>mva</a:t>
            </a:r>
            <a:r>
              <a:rPr lang="en-US" sz="3600" dirty="0"/>
              <a:t> and b tagging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241263"/>
            <a:ext cx="5987415" cy="382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241263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2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Efficiencies vs </a:t>
            </a:r>
            <a:r>
              <a:rPr lang="en-US" dirty="0" err="1"/>
              <a:t>mTTbarParton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Mtt</a:t>
            </a:r>
            <a:r>
              <a:rPr lang="en-US" dirty="0"/>
              <a:t> samples over </a:t>
            </a:r>
            <a:r>
              <a:rPr lang="en-US" dirty="0" err="1"/>
              <a:t>Bkg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Nominal sample over </a:t>
            </a:r>
            <a:r>
              <a:rPr lang="en-US" dirty="0" err="1"/>
              <a:t>Bkg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Signal over </a:t>
            </a:r>
            <a:r>
              <a:rPr lang="en-US" dirty="0" err="1"/>
              <a:t>Bkg</a:t>
            </a:r>
            <a:r>
              <a:rPr lang="en-US" dirty="0"/>
              <a:t> are vs </a:t>
            </a:r>
            <a:r>
              <a:rPr lang="en-US" dirty="0" err="1"/>
              <a:t>mJJ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Cuts</a:t>
            </a:r>
            <a:r>
              <a:rPr lang="en-GB" sz="1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nJets</a:t>
            </a:r>
            <a:r>
              <a:rPr lang="en-GB" sz="1400" dirty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jetEta</a:t>
            </a:r>
            <a:r>
              <a:rPr lang="en-GB" sz="1400" dirty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jetPt</a:t>
            </a:r>
            <a:r>
              <a:rPr lang="en-GB" sz="1400" dirty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120 GeV &lt; </a:t>
            </a:r>
            <a:r>
              <a:rPr lang="en-GB" sz="1400" dirty="0" err="1"/>
              <a:t>jetMassSoftDrop</a:t>
            </a:r>
            <a:r>
              <a:rPr lang="en-GB" sz="1400" dirty="0"/>
              <a:t> &lt; 220 GeV (both jets)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Parton:</a:t>
            </a:r>
            <a:r>
              <a:rPr lang="en-GB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etaParton</a:t>
            </a:r>
            <a:r>
              <a:rPr lang="en-GB" sz="1400" dirty="0"/>
              <a:t>| &lt; 2.4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ptTopParton</a:t>
            </a:r>
            <a:r>
              <a:rPr lang="en-GB" sz="1400" dirty="0"/>
              <a:t> &gt; 400 GeV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mTTbarParton</a:t>
            </a:r>
            <a:r>
              <a:rPr lang="en-GB" sz="1400" dirty="0"/>
              <a:t> &gt; 1000 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" y="1257792"/>
            <a:ext cx="5853934" cy="420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57792"/>
            <a:ext cx="5969876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79B20-29F8-F442-9CF6-BACFB698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5346" y="639010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62FB8-EE3F-4146-B11E-171EA268D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76066" y="631672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8E25B-E139-9F4F-9CA7-27A29ED6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49829" y="694659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9FDA53-75DB-1340-8FA4-01527B05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22321" y="694659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FEA26-C1E8-A449-80BC-73E9990B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30237" y="541645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D42F44-B281-754E-8484-07E2C9F8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8204" y="541645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FCBAF-3942-0840-AC81-6D156B75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AEC56-4788-3546-9957-C2097E7BD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383017" y="694659"/>
            <a:ext cx="3918585" cy="6120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DF4597-CDE9-A743-B67A-3F1522DAF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156087" y="694659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57F6A-9739-584E-AE3E-7A2173EA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99833" y="413200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6B85D1-B117-AD43-B6A4-023FAD0A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72325" y="413200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DA262-8A5B-9C47-A880-7AACDF24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87483" y="445579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162DFD-4E1D-5B47-8F74-1BB830063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72325" y="521505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</TotalTime>
  <Words>679</Words>
  <Application>Microsoft Macintosh PowerPoint</Application>
  <PresentationFormat>Widescreen</PresentationFormat>
  <Paragraphs>158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Retrospect</vt:lpstr>
      <vt:lpstr>Top Discriminator  Efficiencies and Signal Over Bkg for several selection Categories  NTUA</vt:lpstr>
      <vt:lpstr>Overview</vt:lpstr>
      <vt:lpstr>Training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Yields for Combinations of mva and b tagging</vt:lpstr>
      <vt:lpstr>Yields for Combinations of mva and b tagging</vt:lpstr>
      <vt:lpstr>Yields for Combinations of mva and b tagging</vt:lpstr>
      <vt:lpstr>Yields for Combinations of mva and b tagging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475</cp:revision>
  <dcterms:created xsi:type="dcterms:W3CDTF">2019-02-07T21:49:08Z</dcterms:created>
  <dcterms:modified xsi:type="dcterms:W3CDTF">2019-05-07T19:10:13Z</dcterms:modified>
</cp:coreProperties>
</file>