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344" r:id="rId4"/>
    <p:sldId id="507" r:id="rId5"/>
    <p:sldId id="536" r:id="rId6"/>
    <p:sldId id="537" r:id="rId7"/>
    <p:sldId id="538" r:id="rId8"/>
    <p:sldId id="535" r:id="rId9"/>
    <p:sldId id="540" r:id="rId10"/>
    <p:sldId id="541" r:id="rId11"/>
    <p:sldId id="539" r:id="rId12"/>
    <p:sldId id="542" r:id="rId13"/>
    <p:sldId id="543" r:id="rId14"/>
    <p:sldId id="54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95365"/>
  </p:normalViewPr>
  <p:slideViewPr>
    <p:cSldViewPr snapToGrid="0">
      <p:cViewPr varScale="1">
        <p:scale>
          <a:sx n="118" d="100"/>
          <a:sy n="118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9/1/20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9/1/20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9/1/20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9/1/20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7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9/1/20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9/1/20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9/1/20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9/1/20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9/1/20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9/1/20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9/1/20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9/1/20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9/1/20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9/1/20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9/1/20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9/1/20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15/7/2020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2772746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24A33-50C0-BB46-BE06-3467BA03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94377" y="1164250"/>
            <a:ext cx="4155440" cy="5760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4943B-E532-864E-8A77-D62B2B7A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77298" y="1164250"/>
            <a:ext cx="4155440" cy="57607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204B09-3C64-3147-A17C-935D6839FBD3}"/>
              </a:ext>
            </a:extLst>
          </p:cNvPr>
          <p:cNvSpPr/>
          <p:nvPr/>
        </p:nvSpPr>
        <p:spPr>
          <a:xfrm>
            <a:off x="5361795" y="155940"/>
            <a:ext cx="3724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u="sng" dirty="0"/>
              <a:t>Efficiency (George): </a:t>
            </a:r>
          </a:p>
          <a:p>
            <a:r>
              <a:rPr lang="en-GR" dirty="0"/>
              <a:t>eff data: 0.822 ± 0.034</a:t>
            </a:r>
          </a:p>
          <a:p>
            <a:r>
              <a:rPr lang="en-GR" dirty="0"/>
              <a:t>eff ttbar: 0.839 ± 0.005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9FCF9-F18E-3841-B96F-4987208063EF}"/>
              </a:ext>
            </a:extLst>
          </p:cNvPr>
          <p:cNvSpPr/>
          <p:nvPr/>
        </p:nvSpPr>
        <p:spPr>
          <a:xfrm>
            <a:off x="8200636" y="138085"/>
            <a:ext cx="3724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u="sng" dirty="0"/>
              <a:t>Efficiency (Giannis): </a:t>
            </a:r>
          </a:p>
          <a:p>
            <a:r>
              <a:rPr lang="en-GR" dirty="0"/>
              <a:t>eff data: 0.792 ± 0.034</a:t>
            </a:r>
          </a:p>
          <a:p>
            <a:r>
              <a:rPr lang="en-GR" dirty="0"/>
              <a:t>eff ttbar: 0.827 ± 0.005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AB382-FCD2-4B43-82A6-0D98FF6E618F}"/>
              </a:ext>
            </a:extLst>
          </p:cNvPr>
          <p:cNvSpPr txBox="1"/>
          <p:nvPr/>
        </p:nvSpPr>
        <p:spPr>
          <a:xfrm>
            <a:off x="1550465" y="1487856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7433F-F7CC-2844-A37A-B9EF728D6FE8}"/>
              </a:ext>
            </a:extLst>
          </p:cNvPr>
          <p:cNvSpPr txBox="1"/>
          <p:nvPr/>
        </p:nvSpPr>
        <p:spPr>
          <a:xfrm>
            <a:off x="7354728" y="1474969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</p:spTree>
    <p:extLst>
      <p:ext uri="{BB962C8B-B14F-4D97-AF65-F5344CB8AC3E}">
        <p14:creationId xmlns:p14="http://schemas.microsoft.com/office/powerpoint/2010/main" val="168166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54ABD-C9EA-2F4F-89E0-09CC9F7DD71B}"/>
              </a:ext>
            </a:extLst>
          </p:cNvPr>
          <p:cNvSpPr/>
          <p:nvPr/>
        </p:nvSpPr>
        <p:spPr>
          <a:xfrm>
            <a:off x="6991359" y="232207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0.762 ± 0.043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0.854 ± 0.103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0.888 ± 0.161</a:t>
            </a:r>
          </a:p>
          <a:p>
            <a:r>
              <a:rPr lang="en-GR" dirty="0"/>
              <a:t>eff ttbar pT[800-Inf]: 0.775 ± 0.064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E49B07-6C38-0144-A6E1-042E8D9E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88883" y="-59539"/>
            <a:ext cx="494695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B8B606-EDF5-3B44-8A94-766A8E1FE97B}"/>
              </a:ext>
            </a:extLst>
          </p:cNvPr>
          <p:cNvSpPr txBox="1"/>
          <p:nvPr/>
        </p:nvSpPr>
        <p:spPr>
          <a:xfrm>
            <a:off x="516322" y="564506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8263-1BCA-0B41-A94C-72DE5758CAAB}"/>
              </a:ext>
            </a:extLst>
          </p:cNvPr>
          <p:cNvSpPr txBox="1"/>
          <p:nvPr/>
        </p:nvSpPr>
        <p:spPr>
          <a:xfrm>
            <a:off x="2614534" y="5613169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8A89B-D18E-0348-AA8C-73E51BEEDB07}"/>
              </a:ext>
            </a:extLst>
          </p:cNvPr>
          <p:cNvSpPr txBox="1"/>
          <p:nvPr/>
        </p:nvSpPr>
        <p:spPr>
          <a:xfrm>
            <a:off x="4712746" y="564506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323338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FE892-46BB-9640-A533-8A103837EAA1}"/>
              </a:ext>
            </a:extLst>
          </p:cNvPr>
          <p:cNvSpPr/>
          <p:nvPr/>
        </p:nvSpPr>
        <p:spPr>
          <a:xfrm>
            <a:off x="6945086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0.880 ± 0.049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0.799 ± 0.091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0.796 ± 0.2</a:t>
            </a:r>
          </a:p>
          <a:p>
            <a:r>
              <a:rPr lang="en-GR" dirty="0"/>
              <a:t>eff ttbar pT[800-Inf]: 0.898 ± 0.045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A983F-B153-E842-9C1F-27DEA3A8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42610" y="-187356"/>
            <a:ext cx="494695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0C06C-9F10-2649-B24A-098D731DA5FB}"/>
              </a:ext>
            </a:extLst>
          </p:cNvPr>
          <p:cNvSpPr txBox="1"/>
          <p:nvPr/>
        </p:nvSpPr>
        <p:spPr>
          <a:xfrm>
            <a:off x="516322" y="5512842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C7590-FE05-5B40-BD53-33099AB31425}"/>
              </a:ext>
            </a:extLst>
          </p:cNvPr>
          <p:cNvSpPr txBox="1"/>
          <p:nvPr/>
        </p:nvSpPr>
        <p:spPr>
          <a:xfrm>
            <a:off x="2614534" y="5480945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97159-9A12-2A47-9505-6DD64CA8837A}"/>
              </a:ext>
            </a:extLst>
          </p:cNvPr>
          <p:cNvSpPr txBox="1"/>
          <p:nvPr/>
        </p:nvSpPr>
        <p:spPr>
          <a:xfrm>
            <a:off x="4712746" y="5512842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339409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per Pt region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4C730-2A72-6A45-B78E-850FC6FDEB74}"/>
              </a:ext>
            </a:extLst>
          </p:cNvPr>
          <p:cNvSpPr/>
          <p:nvPr/>
        </p:nvSpPr>
        <p:spPr>
          <a:xfrm>
            <a:off x="6852458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0.824 ± 0.039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0.819 ± 0.066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0.789 ± 0.141</a:t>
            </a:r>
          </a:p>
          <a:p>
            <a:r>
              <a:rPr lang="en-GR" dirty="0"/>
              <a:t>eff ttbar pT[800-Inf]: 0.868 ± 0.032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C450E-00A8-C344-BD86-F015D8EF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49982" y="-217787"/>
            <a:ext cx="494695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205CC-30E2-454E-A813-C7FB4415AA22}"/>
              </a:ext>
            </a:extLst>
          </p:cNvPr>
          <p:cNvSpPr txBox="1"/>
          <p:nvPr/>
        </p:nvSpPr>
        <p:spPr>
          <a:xfrm>
            <a:off x="527473" y="5594623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[400,600]GeV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02D58-A6C0-384F-8C70-D0263E21B4B1}"/>
              </a:ext>
            </a:extLst>
          </p:cNvPr>
          <p:cNvSpPr txBox="1"/>
          <p:nvPr/>
        </p:nvSpPr>
        <p:spPr>
          <a:xfrm>
            <a:off x="2625685" y="5562726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[600,800]GeV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D5F4C-42A8-2D45-AE0D-4E03F27FD9E6}"/>
              </a:ext>
            </a:extLst>
          </p:cNvPr>
          <p:cNvSpPr txBox="1"/>
          <p:nvPr/>
        </p:nvSpPr>
        <p:spPr>
          <a:xfrm>
            <a:off x="4723897" y="5594623"/>
            <a:ext cx="17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/>
              <a:t>pT [800,Inf]GeV</a:t>
            </a:r>
          </a:p>
        </p:txBody>
      </p:sp>
    </p:spTree>
    <p:extLst>
      <p:ext uri="{BB962C8B-B14F-4D97-AF65-F5344CB8AC3E}">
        <p14:creationId xmlns:p14="http://schemas.microsoft.com/office/powerpoint/2010/main" val="350896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3090"/>
            <a:ext cx="7286324" cy="646010"/>
          </a:xfrm>
        </p:spPr>
        <p:txBody>
          <a:bodyPr>
            <a:noAutofit/>
          </a:bodyPr>
          <a:lstStyle/>
          <a:p>
            <a:r>
              <a:rPr lang="en-GB" sz="4400" dirty="0"/>
              <a:t>Status Report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75" y="697155"/>
                <a:ext cx="11771786" cy="5965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BDT Output scores SR</a:t>
                </a:r>
                <a:r>
                  <a:rPr lang="en-US" sz="2000" u="sng" baseline="-25000" dirty="0"/>
                  <a:t>B</a:t>
                </a:r>
                <a:endParaRPr lang="en-US" sz="2000" u="sng" dirty="0"/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SR</a:t>
                </a:r>
                <a:r>
                  <a:rPr lang="en-US" sz="2000" baseline="-25000" dirty="0"/>
                  <a:t>B </a:t>
                </a:r>
                <a:r>
                  <a:rPr lang="en-US" sz="2000" dirty="0"/>
                  <a:t>: Baseline selection + tight Mass Cut  (120,220) GeV, no </a:t>
                </a:r>
                <a:r>
                  <a:rPr lang="en-US" sz="2000" dirty="0" err="1"/>
                  <a:t>TopTagger</a:t>
                </a:r>
                <a:r>
                  <a:rPr lang="en-US" sz="2000" dirty="0"/>
                  <a:t> Selection 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QCD scaled to data (k-factor)</a:t>
                </a:r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Stack of Delta Phi distributions</a:t>
                </a:r>
              </a:p>
              <a:p>
                <a:pPr marL="1200150" lvl="2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Maybe an extra effect so that our signal is pure (no QCD)</a:t>
                </a:r>
                <a:r>
                  <a:rPr lang="en-US" sz="2000" dirty="0">
                    <a:sym typeface="Wingdings" pitchFamily="2" charset="2"/>
                  </a:rPr>
                  <a:t> doesn’t seem to help</a:t>
                </a:r>
                <a:endParaRPr lang="en-US" sz="2000" dirty="0"/>
              </a:p>
              <a:p>
                <a:pPr marL="742950" lvl="1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Leading + </a:t>
                </a:r>
                <a:r>
                  <a:rPr lang="en-US" sz="2000" dirty="0" err="1"/>
                  <a:t>subleading</a:t>
                </a:r>
                <a:r>
                  <a:rPr lang="en-US" sz="2000" dirty="0"/>
                  <a:t> in different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regions: [400,600], [600-800], [800,1200], [1200,Inf]</a:t>
                </a: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u="sng" dirty="0"/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Top Tagger Scale Factors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Tag and Probe: Data and MC don’t show inconsistency 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Data is subtracted QCD and Subdominant </a:t>
                </a:r>
                <a:r>
                  <a:rPr lang="en-US" sz="2000" dirty="0" err="1"/>
                  <a:t>bkgs</a:t>
                </a:r>
                <a:r>
                  <a:rPr lang="en-US" sz="2000" dirty="0"/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Implemented Randomization (check random jet) to fill histogram to avoid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bias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mTop</a:t>
                </a:r>
                <a:r>
                  <a:rPr lang="en-US" sz="2000" dirty="0"/>
                  <a:t> candidate distributions for Numerator and Denominator of efficiency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 scale the ttbar </a:t>
                </a:r>
                <a:r>
                  <a:rPr lang="en-US" sz="2000" dirty="0">
                    <a:sym typeface="Wingdings" pitchFamily="2" charset="2"/>
                  </a:rPr>
                  <a:t> fit the </a:t>
                </a:r>
                <a:r>
                  <a:rPr lang="en-US" sz="2000" dirty="0" err="1">
                    <a:sym typeface="Wingdings" pitchFamily="2" charset="2"/>
                  </a:rPr>
                  <a:t>mTop</a:t>
                </a:r>
                <a:r>
                  <a:rPr lang="en-US" sz="2000" dirty="0">
                    <a:sym typeface="Wingdings" pitchFamily="2" charset="2"/>
                  </a:rPr>
                  <a:t> in each of these regions (ttbar compatible ~ with SR)</a:t>
                </a:r>
                <a:endParaRPr lang="en-US" sz="2000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Divide the phase space into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regions: [400-600]GeV, [600-800]GeV, [800-Inf]GeV</a:t>
                </a:r>
              </a:p>
              <a:p>
                <a:pPr marL="1200150" lvl="2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5" y="697155"/>
                <a:ext cx="11771786" cy="5965351"/>
              </a:xfrm>
              <a:prstGeom prst="rect">
                <a:avLst/>
              </a:prstGeom>
              <a:blipFill>
                <a:blip r:embed="rId3"/>
                <a:stretch>
                  <a:fillRect l="-431" t="-425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9/1/20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8497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31124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variables in SRB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D8923-F616-B643-875C-12DFA2E1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3A94B-B892-C744-A4EE-5CB497F6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6110" y="1340739"/>
            <a:ext cx="3012694" cy="4176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E4896D-B1B6-D04D-A867-7FAC69F8E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10306" y="1340739"/>
            <a:ext cx="3012694" cy="41765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61E3B5A-EC90-FD49-9444-D71F6BBD2C1C}"/>
              </a:ext>
            </a:extLst>
          </p:cNvPr>
          <p:cNvSpPr/>
          <p:nvPr/>
        </p:nvSpPr>
        <p:spPr>
          <a:xfrm>
            <a:off x="1761889" y="14155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2016</a:t>
            </a:r>
            <a:endParaRPr lang="en-G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38BA92-EE8A-4847-BD58-FCC1CFEBF370}"/>
              </a:ext>
            </a:extLst>
          </p:cNvPr>
          <p:cNvSpPr/>
          <p:nvPr/>
        </p:nvSpPr>
        <p:spPr>
          <a:xfrm>
            <a:off x="5726085" y="14155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2017</a:t>
            </a:r>
            <a:endParaRPr lang="en-GR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66D8F0-6A70-3947-A8EA-92848424DF55}"/>
              </a:ext>
            </a:extLst>
          </p:cNvPr>
          <p:cNvSpPr/>
          <p:nvPr/>
        </p:nvSpPr>
        <p:spPr>
          <a:xfrm>
            <a:off x="9900458" y="14155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2018</a:t>
            </a:r>
            <a:endParaRPr lang="en-G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7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variables in SRB 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DBE85-8259-044F-8BA1-26E2C875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26120" y="-65593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CA24D-787D-7244-A02B-CFD7B99B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02642" y="-45065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4A205B-6227-8D42-ACFC-F55E7624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26120" y="2848153"/>
            <a:ext cx="3012694" cy="4176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5A03E6-7E1E-0940-B08F-1C2A22A76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002642" y="2848153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variables in SRB 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42AB2-9B9C-4046-AA03-6A7FEC65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91851" y="2918525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9E4B7F-0C11-7847-8F0F-0D9914C88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91851" y="-94169"/>
            <a:ext cx="3012694" cy="4176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3287D9-F3B3-0245-B025-9DA0F21CD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15329" y="2918525"/>
            <a:ext cx="3012694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85A328-5592-674B-A68C-DCD9E876D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915329" y="-9416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2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variables in SRB 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62D235-E20D-2742-A9A6-B1694FF8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1A2045-AE40-9A41-AE00-11EF0A14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77914" y="2941197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49DF-D61E-CB4B-9906-CC42241A8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501392" y="2941197"/>
            <a:ext cx="3012694" cy="4176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A1C5B4-B15B-784F-AA3B-1F815BF58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677914" y="-71499"/>
            <a:ext cx="3012694" cy="4176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152C99-66E5-F44A-A7C5-DCB9329C5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501392" y="-7149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0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4BB678-EF03-1E4B-8F08-99BE2798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94377" y="1203601"/>
            <a:ext cx="4155440" cy="5760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EE389-A52D-4F4C-A2D8-E6BDAB28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98640" y="1203601"/>
            <a:ext cx="4155440" cy="57607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75A8DC2-E6B3-6844-9532-92C6BEA1E31C}"/>
              </a:ext>
            </a:extLst>
          </p:cNvPr>
          <p:cNvSpPr/>
          <p:nvPr/>
        </p:nvSpPr>
        <p:spPr>
          <a:xfrm>
            <a:off x="4862104" y="164252"/>
            <a:ext cx="33636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u="sng" dirty="0"/>
              <a:t>Efficiency (George)</a:t>
            </a:r>
          </a:p>
          <a:p>
            <a:r>
              <a:rPr lang="en-GR" dirty="0"/>
              <a:t>eff data: 0.782 ± 0.039</a:t>
            </a:r>
          </a:p>
          <a:p>
            <a:r>
              <a:rPr lang="en-GR" dirty="0"/>
              <a:t>eff ttbar: 0.772 ± 0.014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50D6E7-D8E0-6243-B402-E0C5226B4242}"/>
              </a:ext>
            </a:extLst>
          </p:cNvPr>
          <p:cNvSpPr/>
          <p:nvPr/>
        </p:nvSpPr>
        <p:spPr>
          <a:xfrm>
            <a:off x="8125746" y="164252"/>
            <a:ext cx="3549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u="sng" dirty="0"/>
              <a:t>Efficiency (Giannis)</a:t>
            </a:r>
          </a:p>
          <a:p>
            <a:r>
              <a:rPr lang="en-GR" dirty="0"/>
              <a:t>eff data: 0.788 ± 0.04</a:t>
            </a:r>
          </a:p>
          <a:p>
            <a:r>
              <a:rPr lang="en-GR" dirty="0"/>
              <a:t>eff ttbar: 0.769 ± 0.014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F4ED5-8A54-D243-B516-026EF6F12778}"/>
              </a:ext>
            </a:extLst>
          </p:cNvPr>
          <p:cNvSpPr txBox="1"/>
          <p:nvPr/>
        </p:nvSpPr>
        <p:spPr>
          <a:xfrm>
            <a:off x="1550465" y="1487856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21A52B-1999-2A4B-A31D-E57CC60160A2}"/>
              </a:ext>
            </a:extLst>
          </p:cNvPr>
          <p:cNvSpPr txBox="1"/>
          <p:nvPr/>
        </p:nvSpPr>
        <p:spPr>
          <a:xfrm>
            <a:off x="7354728" y="1474969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</p:spTree>
    <p:extLst>
      <p:ext uri="{BB962C8B-B14F-4D97-AF65-F5344CB8AC3E}">
        <p14:creationId xmlns:p14="http://schemas.microsoft.com/office/powerpoint/2010/main" val="379005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77AAD-70A0-9B43-8DBE-57FA21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37920" y="1212818"/>
            <a:ext cx="4155440" cy="5760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FA34F-44BB-8144-9394-18EA05CD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11554" y="1212818"/>
            <a:ext cx="4155440" cy="57607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3E4E0-4985-8148-8800-334489E8FA53}"/>
              </a:ext>
            </a:extLst>
          </p:cNvPr>
          <p:cNvSpPr/>
          <p:nvPr/>
        </p:nvSpPr>
        <p:spPr>
          <a:xfrm>
            <a:off x="5339850" y="153511"/>
            <a:ext cx="3549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u="sng" dirty="0"/>
              <a:t>Efficiency (George)</a:t>
            </a:r>
          </a:p>
          <a:p>
            <a:r>
              <a:rPr lang="en-GR" dirty="0"/>
              <a:t>eff data: 0.864 ± 0.043</a:t>
            </a:r>
          </a:p>
          <a:p>
            <a:r>
              <a:rPr lang="en-GR" dirty="0"/>
              <a:t>eff ttbar: 0.875 ± 0.007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3E5165-5E13-774D-8D54-1F9B2EA95342}"/>
              </a:ext>
            </a:extLst>
          </p:cNvPr>
          <p:cNvSpPr/>
          <p:nvPr/>
        </p:nvSpPr>
        <p:spPr>
          <a:xfrm>
            <a:off x="8125746" y="98753"/>
            <a:ext cx="3549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u="sng" dirty="0"/>
              <a:t>Efficiency (Giannis)</a:t>
            </a:r>
          </a:p>
          <a:p>
            <a:r>
              <a:rPr lang="en-GR" dirty="0"/>
              <a:t>eff data: 0.873 ± 0.056</a:t>
            </a:r>
          </a:p>
          <a:p>
            <a:r>
              <a:rPr lang="en-GR" dirty="0"/>
              <a:t>eff ttbar 0.862 ± 0.007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CEE914-8706-CD47-AD02-11049E45D610}"/>
              </a:ext>
            </a:extLst>
          </p:cNvPr>
          <p:cNvSpPr txBox="1"/>
          <p:nvPr/>
        </p:nvSpPr>
        <p:spPr>
          <a:xfrm>
            <a:off x="1550465" y="1487856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E105D-5296-2242-84F9-5547FDE0873C}"/>
              </a:ext>
            </a:extLst>
          </p:cNvPr>
          <p:cNvSpPr txBox="1"/>
          <p:nvPr/>
        </p:nvSpPr>
        <p:spPr>
          <a:xfrm>
            <a:off x="7354728" y="1474969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</p:spTree>
    <p:extLst>
      <p:ext uri="{BB962C8B-B14F-4D97-AF65-F5344CB8AC3E}">
        <p14:creationId xmlns:p14="http://schemas.microsoft.com/office/powerpoint/2010/main" val="1064251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5134</TotalTime>
  <Words>809</Words>
  <Application>Microsoft Macintosh PowerPoint</Application>
  <PresentationFormat>Widescreen</PresentationFormat>
  <Paragraphs>173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Custom Design</vt:lpstr>
      <vt:lpstr> HEP Weekly Report NTUA 15/7/2020</vt:lpstr>
      <vt:lpstr>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1733</cp:revision>
  <dcterms:created xsi:type="dcterms:W3CDTF">2019-11-29T10:22:58Z</dcterms:created>
  <dcterms:modified xsi:type="dcterms:W3CDTF">2020-09-01T08:18:08Z</dcterms:modified>
</cp:coreProperties>
</file>