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0" r:id="rId3"/>
    <p:sldId id="258" r:id="rId4"/>
    <p:sldId id="261" r:id="rId5"/>
    <p:sldId id="262" r:id="rId6"/>
    <p:sldId id="259" r:id="rId7"/>
    <p:sldId id="264" r:id="rId8"/>
    <p:sldId id="265" r:id="rId9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Bakas" initials="GB" lastIdx="1" clrIdx="0">
    <p:extLst>
      <p:ext uri="{19B8F6BF-5375-455C-9EA6-DF929625EA0E}">
        <p15:presenceInfo xmlns:p15="http://schemas.microsoft.com/office/powerpoint/2012/main" userId="515551aef1dae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0590" autoAdjust="0"/>
  </p:normalViewPr>
  <p:slideViewPr>
    <p:cSldViewPr>
      <p:cViewPr varScale="1">
        <p:scale>
          <a:sx n="119" d="100"/>
          <a:sy n="119" d="100"/>
        </p:scale>
        <p:origin x="65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639-74E7-492A-BF02-4AE0614909F3}" type="datetimeFigureOut">
              <a:rPr lang="el-GR" smtClean="0"/>
              <a:t>19/6/2019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617FA-DA2C-4790-B133-96C14D7F32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118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617FA-DA2C-4790-B133-96C14D7F3252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33650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251E9-812E-4854-B6DD-3E1C329A13A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240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251E9-812E-4854-B6DD-3E1C329A13A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7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19/6/2019</a:t>
            </a:r>
            <a:endParaRPr lang="el-G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19/6/2019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19/6/2019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19/6/2019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19/6/2019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19/6/2019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19/6/2019</a:t>
            </a:r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19/6/2019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19/6/2019</a:t>
            </a:r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smtClean="0"/>
              <a:t>19/6/2019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19/6/2019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19/6/2019</a:t>
            </a:r>
            <a:endParaRPr lang="el-G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HEP Weekly Report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  <a:p>
            <a:pPr algn="ctr"/>
            <a:r>
              <a:rPr lang="en-US" dirty="0"/>
              <a:t>NTUA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19/6/2019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35D1-CCA1-407D-BDDB-1621714CF578}" type="slidenum">
              <a:rPr lang="el-GR" smtClean="0"/>
              <a:t>1</a:t>
            </a:fld>
            <a:endParaRPr lang="el-GR"/>
          </a:p>
        </p:txBody>
      </p:sp>
      <p:pic>
        <p:nvPicPr>
          <p:cNvPr id="4098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136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2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992" y="745897"/>
            <a:ext cx="9073008" cy="5400600"/>
          </a:xfrm>
        </p:spPr>
        <p:txBody>
          <a:bodyPr>
            <a:normAutofit/>
          </a:bodyPr>
          <a:lstStyle/>
          <a:p>
            <a:r>
              <a:rPr lang="en-US" sz="1400" dirty="0"/>
              <a:t>DCS</a:t>
            </a:r>
          </a:p>
          <a:p>
            <a:pPr lvl="1"/>
            <a:r>
              <a:rPr lang="en-US" sz="1200" dirty="0" err="1" smtClean="0">
                <a:sym typeface="Wingdings" panose="05000000000000000000" pitchFamily="2" charset="2"/>
              </a:rPr>
              <a:t>CmsFwInstallUtils</a:t>
            </a:r>
            <a:endParaRPr lang="en-US" sz="1200" dirty="0" smtClean="0">
              <a:sym typeface="Wingdings" panose="05000000000000000000" pitchFamily="2" charset="2"/>
            </a:endParaRPr>
          </a:p>
          <a:p>
            <a:pPr lvl="2"/>
            <a:r>
              <a:rPr lang="en-US" sz="1200" dirty="0" smtClean="0">
                <a:sym typeface="Wingdings" panose="05000000000000000000" pitchFamily="2" charset="2"/>
              </a:rPr>
              <a:t>Found a way to show the user where the inconsistencies are in case the tool doesn’t find the inconsistency correctly</a:t>
            </a:r>
          </a:p>
          <a:p>
            <a:pPr lvl="2"/>
            <a:r>
              <a:rPr lang="en-US" sz="1200" dirty="0" smtClean="0">
                <a:sym typeface="Wingdings" panose="05000000000000000000" pitchFamily="2" charset="2"/>
              </a:rPr>
              <a:t>Report button so that when a user finds a new problem with the tool he/she can send an email directly to the developers of the tool</a:t>
            </a:r>
          </a:p>
          <a:p>
            <a:pPr lvl="2"/>
            <a:endParaRPr lang="en-US" sz="1400" dirty="0">
              <a:sym typeface="Wingdings" panose="05000000000000000000" pitchFamily="2" charset="2"/>
            </a:endParaRPr>
          </a:p>
          <a:p>
            <a:pPr lvl="2"/>
            <a:endParaRPr lang="en-US" sz="1400" dirty="0" smtClean="0">
              <a:sym typeface="Wingdings" panose="05000000000000000000" pitchFamily="2" charset="2"/>
            </a:endParaRPr>
          </a:p>
          <a:p>
            <a:pPr lvl="2"/>
            <a:endParaRPr lang="en-US" sz="1400" dirty="0">
              <a:sym typeface="Wingdings" panose="05000000000000000000" pitchFamily="2" charset="2"/>
            </a:endParaRPr>
          </a:p>
          <a:p>
            <a:pPr marL="137160" indent="0">
              <a:buNone/>
            </a:pPr>
            <a:endParaRPr lang="en-US" sz="1400" dirty="0"/>
          </a:p>
          <a:p>
            <a:pPr marL="630936" lvl="2" indent="0">
              <a:buNone/>
            </a:pPr>
            <a:endParaRPr lang="en-US" sz="1400" dirty="0">
              <a:sym typeface="Wingdings" panose="05000000000000000000" pitchFamily="2" charset="2"/>
            </a:endParaRPr>
          </a:p>
          <a:p>
            <a:pPr marL="630936" lvl="2" indent="0">
              <a:buNone/>
            </a:pP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19/6/2019</a:t>
            </a:r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2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7672" y="11731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Progress Report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806" y="1973067"/>
            <a:ext cx="5688632" cy="443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3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856" y="700096"/>
            <a:ext cx="7099608" cy="5527644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992" y="745897"/>
            <a:ext cx="9073008" cy="5400600"/>
          </a:xfrm>
        </p:spPr>
        <p:txBody>
          <a:bodyPr>
            <a:normAutofit/>
          </a:bodyPr>
          <a:lstStyle/>
          <a:p>
            <a:pPr lvl="2"/>
            <a:endParaRPr lang="en-US" sz="1400" dirty="0">
              <a:sym typeface="Wingdings" panose="05000000000000000000" pitchFamily="2" charset="2"/>
            </a:endParaRPr>
          </a:p>
          <a:p>
            <a:pPr lvl="2"/>
            <a:endParaRPr lang="en-US" sz="1400" dirty="0" smtClean="0">
              <a:sym typeface="Wingdings" panose="05000000000000000000" pitchFamily="2" charset="2"/>
            </a:endParaRPr>
          </a:p>
          <a:p>
            <a:pPr lvl="2"/>
            <a:endParaRPr lang="en-US" sz="1400" dirty="0">
              <a:sym typeface="Wingdings" panose="05000000000000000000" pitchFamily="2" charset="2"/>
            </a:endParaRPr>
          </a:p>
          <a:p>
            <a:pPr marL="137160" indent="0">
              <a:buNone/>
            </a:pPr>
            <a:endParaRPr lang="en-US" sz="1400" dirty="0"/>
          </a:p>
          <a:p>
            <a:pPr marL="630936" lvl="2" indent="0">
              <a:buNone/>
            </a:pPr>
            <a:endParaRPr lang="en-US" sz="1400" dirty="0">
              <a:sym typeface="Wingdings" panose="05000000000000000000" pitchFamily="2" charset="2"/>
            </a:endParaRPr>
          </a:p>
          <a:p>
            <a:pPr marL="630936" lvl="2" indent="0">
              <a:buNone/>
            </a:pP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19/6/2019</a:t>
            </a:r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3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7672" y="11731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Progress Report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3275856" y="2929101"/>
            <a:ext cx="3168352" cy="711765"/>
          </a:xfrm>
          <a:prstGeom prst="ellipse">
            <a:avLst/>
          </a:prstGeom>
          <a:noFill/>
          <a:ln w="2540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39254" y="3156001"/>
            <a:ext cx="580618" cy="128983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2516" y="2204863"/>
            <a:ext cx="2756249" cy="951137"/>
          </a:xfrm>
          <a:prstGeom prst="rect">
            <a:avLst/>
          </a:prstGeom>
          <a:noFill/>
          <a:ln w="2540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1594" y="2326488"/>
            <a:ext cx="2735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Now the user can see the exact inconsistencies between project and database for each </a:t>
            </a:r>
            <a:r>
              <a:rPr lang="en-US" sz="1000" dirty="0" err="1" smtClean="0">
                <a:solidFill>
                  <a:srgbClr val="FF0000"/>
                </a:solidFill>
              </a:rPr>
              <a:t>datapoint</a:t>
            </a:r>
            <a:r>
              <a:rPr lang="en-US" sz="1000" dirty="0" smtClean="0">
                <a:solidFill>
                  <a:srgbClr val="FF0000"/>
                </a:solidFill>
              </a:rPr>
              <a:t> element that has inconsistencies</a:t>
            </a:r>
            <a:endParaRPr lang="en-GB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73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992" y="745897"/>
            <a:ext cx="9073008" cy="5400600"/>
          </a:xfrm>
        </p:spPr>
        <p:txBody>
          <a:bodyPr>
            <a:normAutofit/>
          </a:bodyPr>
          <a:lstStyle/>
          <a:p>
            <a:pPr lvl="2"/>
            <a:endParaRPr lang="en-US" sz="1400" dirty="0">
              <a:sym typeface="Wingdings" panose="05000000000000000000" pitchFamily="2" charset="2"/>
            </a:endParaRPr>
          </a:p>
          <a:p>
            <a:pPr lvl="2"/>
            <a:endParaRPr lang="en-US" sz="1400" dirty="0" smtClean="0">
              <a:sym typeface="Wingdings" panose="05000000000000000000" pitchFamily="2" charset="2"/>
            </a:endParaRPr>
          </a:p>
          <a:p>
            <a:pPr lvl="2"/>
            <a:endParaRPr lang="en-US" sz="1400" dirty="0">
              <a:sym typeface="Wingdings" panose="05000000000000000000" pitchFamily="2" charset="2"/>
            </a:endParaRPr>
          </a:p>
          <a:p>
            <a:pPr marL="137160" indent="0">
              <a:buNone/>
            </a:pPr>
            <a:endParaRPr lang="en-US" sz="1400" dirty="0"/>
          </a:p>
          <a:p>
            <a:pPr marL="630936" lvl="2" indent="0">
              <a:buNone/>
            </a:pPr>
            <a:endParaRPr lang="en-US" sz="1400" dirty="0">
              <a:sym typeface="Wingdings" panose="05000000000000000000" pitchFamily="2" charset="2"/>
            </a:endParaRPr>
          </a:p>
          <a:p>
            <a:pPr marL="630936" lvl="2" indent="0">
              <a:buNone/>
            </a:pP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19/6/2019</a:t>
            </a:r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4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7672" y="11731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Progress Report</a:t>
            </a:r>
            <a:endParaRPr lang="en-GB" dirty="0"/>
          </a:p>
        </p:txBody>
      </p:sp>
      <p:pic>
        <p:nvPicPr>
          <p:cNvPr id="7" name="Picture 6" descr="σδασδ" title="σδασ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710" y="745262"/>
            <a:ext cx="6761572" cy="526445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67744" y="1379344"/>
            <a:ext cx="4176464" cy="3561824"/>
          </a:xfrm>
          <a:prstGeom prst="rect">
            <a:avLst/>
          </a:prstGeom>
          <a:noFill/>
          <a:ln w="5080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109190" y="2708920"/>
            <a:ext cx="1055098" cy="57606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876256" y="2060848"/>
            <a:ext cx="2016224" cy="648072"/>
          </a:xfrm>
          <a:prstGeom prst="rect">
            <a:avLst/>
          </a:prstGeom>
          <a:noFill/>
          <a:ln w="5080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6896909" y="2201739"/>
            <a:ext cx="2121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Here the user writes the issue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that he/she experienced</a:t>
            </a:r>
            <a:endParaRPr lang="en-GB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810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992" y="745897"/>
            <a:ext cx="9073008" cy="5400600"/>
          </a:xfrm>
        </p:spPr>
        <p:txBody>
          <a:bodyPr>
            <a:normAutofit/>
          </a:bodyPr>
          <a:lstStyle/>
          <a:p>
            <a:r>
              <a:rPr lang="en-US" sz="2200" dirty="0" err="1" smtClean="0">
                <a:sym typeface="Wingdings" panose="05000000000000000000" pitchFamily="2" charset="2"/>
              </a:rPr>
              <a:t>ArdEnvino</a:t>
            </a:r>
            <a:endParaRPr lang="en-US" sz="2200" dirty="0" smtClean="0">
              <a:sym typeface="Wingdings" panose="05000000000000000000" pitchFamily="2" charset="2"/>
            </a:endParaRPr>
          </a:p>
          <a:p>
            <a:pPr lvl="1"/>
            <a:r>
              <a:rPr lang="en-US" sz="1400" dirty="0" smtClean="0">
                <a:sym typeface="Wingdings" panose="05000000000000000000" pitchFamily="2" charset="2"/>
              </a:rPr>
              <a:t>New screen works without having to be plugged on top of Arduino</a:t>
            </a:r>
          </a:p>
          <a:p>
            <a:pPr lvl="1"/>
            <a:r>
              <a:rPr lang="en-US" sz="1400" dirty="0" smtClean="0">
                <a:sym typeface="Wingdings" panose="05000000000000000000" pitchFamily="2" charset="2"/>
              </a:rPr>
              <a:t>Integration to the </a:t>
            </a:r>
            <a:r>
              <a:rPr lang="en-US" sz="1400" dirty="0" err="1" smtClean="0">
                <a:sym typeface="Wingdings" panose="05000000000000000000" pitchFamily="2" charset="2"/>
              </a:rPr>
              <a:t>ArdEnvino</a:t>
            </a:r>
            <a:r>
              <a:rPr lang="en-US" sz="1400" dirty="0" smtClean="0">
                <a:sym typeface="Wingdings" panose="05000000000000000000" pitchFamily="2" charset="2"/>
              </a:rPr>
              <a:t> schematic?</a:t>
            </a:r>
            <a:endParaRPr lang="el-GR" sz="1400" dirty="0" smtClean="0">
              <a:sym typeface="Wingdings" panose="05000000000000000000" pitchFamily="2" charset="2"/>
            </a:endParaRPr>
          </a:p>
          <a:p>
            <a:pPr lvl="1"/>
            <a:endParaRPr lang="en-US" sz="1600" dirty="0">
              <a:sym typeface="Wingdings" panose="05000000000000000000" pitchFamily="2" charset="2"/>
            </a:endParaRPr>
          </a:p>
          <a:p>
            <a:pPr marL="137160" indent="0">
              <a:buNone/>
            </a:pPr>
            <a:endParaRPr lang="en-US" sz="2200" dirty="0"/>
          </a:p>
          <a:p>
            <a:pPr marL="630936" lvl="2" indent="0">
              <a:buNone/>
            </a:pPr>
            <a:endParaRPr lang="en-US" sz="1600" dirty="0">
              <a:sym typeface="Wingdings" panose="05000000000000000000" pitchFamily="2" charset="2"/>
            </a:endParaRPr>
          </a:p>
          <a:p>
            <a:pPr marL="630936" lvl="2" indent="0">
              <a:buNone/>
            </a:pPr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19/6/2019</a:t>
            </a:r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5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7672" y="11731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Progress Report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052" y="1813130"/>
            <a:ext cx="5706888" cy="428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1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992" y="745897"/>
            <a:ext cx="9073008" cy="5400600"/>
          </a:xfrm>
        </p:spPr>
        <p:txBody>
          <a:bodyPr>
            <a:norm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Analysis</a:t>
            </a:r>
          </a:p>
          <a:p>
            <a:pPr lvl="1"/>
            <a:r>
              <a:rPr lang="en-US" sz="1200" dirty="0" smtClean="0">
                <a:sym typeface="Wingdings" panose="05000000000000000000" pitchFamily="2" charset="2"/>
              </a:rPr>
              <a:t>Top cross section status report presentation</a:t>
            </a:r>
          </a:p>
          <a:p>
            <a:pPr lvl="1"/>
            <a:r>
              <a:rPr lang="en-US" sz="1200" dirty="0" smtClean="0">
                <a:sym typeface="Wingdings" panose="05000000000000000000" pitchFamily="2" charset="2"/>
              </a:rPr>
              <a:t>Production with </a:t>
            </a:r>
            <a:r>
              <a:rPr lang="en-US" sz="1200" dirty="0" err="1" smtClean="0">
                <a:sym typeface="Wingdings" panose="05000000000000000000" pitchFamily="2" charset="2"/>
              </a:rPr>
              <a:t>DeepCSV</a:t>
            </a:r>
            <a:r>
              <a:rPr lang="en-US" sz="1200" dirty="0" smtClean="0">
                <a:sym typeface="Wingdings" panose="05000000000000000000" pitchFamily="2" charset="2"/>
              </a:rPr>
              <a:t> scores for </a:t>
            </a:r>
            <a:r>
              <a:rPr lang="en-US" sz="1200" dirty="0" err="1" smtClean="0">
                <a:sym typeface="Wingdings" panose="05000000000000000000" pitchFamily="2" charset="2"/>
              </a:rPr>
              <a:t>btagging</a:t>
            </a:r>
            <a:endParaRPr lang="en-US" sz="1200" dirty="0">
              <a:sym typeface="Wingdings" panose="05000000000000000000" pitchFamily="2" charset="2"/>
            </a:endParaRPr>
          </a:p>
          <a:p>
            <a:pPr lvl="2"/>
            <a:r>
              <a:rPr lang="en-US" sz="1200" dirty="0" smtClean="0">
                <a:sym typeface="Wingdings" panose="05000000000000000000" pitchFamily="2" charset="2"/>
              </a:rPr>
              <a:t>Both 2016 and 2017 MC</a:t>
            </a:r>
          </a:p>
          <a:p>
            <a:pPr lvl="1"/>
            <a:r>
              <a:rPr lang="en-US" sz="1200" dirty="0" smtClean="0">
                <a:sym typeface="Wingdings" panose="05000000000000000000" pitchFamily="2" charset="2"/>
              </a:rPr>
              <a:t>Same procedure with 2017 MC (efficiencies, acceptance, QCD closure, TT contamination </a:t>
            </a:r>
            <a:r>
              <a:rPr lang="en-US" sz="1200" dirty="0" err="1" smtClean="0">
                <a:sym typeface="Wingdings" panose="05000000000000000000" pitchFamily="2" charset="2"/>
              </a:rPr>
              <a:t>etc</a:t>
            </a:r>
            <a:r>
              <a:rPr lang="en-US" sz="1200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sz="1200" dirty="0" smtClean="0">
                <a:sym typeface="Wingdings" panose="05000000000000000000" pitchFamily="2" charset="2"/>
              </a:rPr>
              <a:t>Angular distributions comparisons with ATLAS results</a:t>
            </a:r>
            <a:endParaRPr lang="el-GR" sz="1200" dirty="0" smtClean="0">
              <a:sym typeface="Wingdings" panose="05000000000000000000" pitchFamily="2" charset="2"/>
            </a:endParaRPr>
          </a:p>
          <a:p>
            <a:pPr lvl="1"/>
            <a:endParaRPr lang="en-US" sz="1200" dirty="0">
              <a:sym typeface="Wingdings" panose="05000000000000000000" pitchFamily="2" charset="2"/>
            </a:endParaRPr>
          </a:p>
          <a:p>
            <a:pPr marL="137160" indent="0">
              <a:buNone/>
            </a:pPr>
            <a:endParaRPr lang="en-US" sz="1200" dirty="0"/>
          </a:p>
          <a:p>
            <a:pPr marL="630936" lvl="2" indent="0">
              <a:buNone/>
            </a:pPr>
            <a:endParaRPr lang="en-US" sz="1200" dirty="0">
              <a:sym typeface="Wingdings" panose="05000000000000000000" pitchFamily="2" charset="2"/>
            </a:endParaRPr>
          </a:p>
          <a:p>
            <a:pPr marL="630936" lvl="2" indent="0">
              <a:buNone/>
            </a:pPr>
            <a:endParaRPr lang="en-US" sz="1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19/6/2019</a:t>
            </a:r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6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7672" y="11731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Progress Report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4" y="2348880"/>
            <a:ext cx="4584884" cy="32853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11666" y="2579761"/>
            <a:ext cx="1656185" cy="632635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842188" y="2681941"/>
            <a:ext cx="3657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49963" y="3086268"/>
            <a:ext cx="365760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38986" y="2582814"/>
            <a:ext cx="14692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cosTheta</a:t>
            </a:r>
            <a:r>
              <a:rPr lang="en-US" sz="800" dirty="0" smtClean="0"/>
              <a:t> ATLAS</a:t>
            </a:r>
            <a:endParaRPr lang="en-GB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3238986" y="2996952"/>
            <a:ext cx="1405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cosTheta</a:t>
            </a:r>
            <a:r>
              <a:rPr lang="en-US" sz="800" dirty="0" smtClean="0"/>
              <a:t> CMS</a:t>
            </a:r>
            <a:endParaRPr lang="en-GB" sz="8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359510"/>
            <a:ext cx="4589010" cy="327469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117121" y="2561355"/>
            <a:ext cx="1656185" cy="632635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247643" y="2663535"/>
            <a:ext cx="3657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55418" y="3067862"/>
            <a:ext cx="365760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44441" y="2564408"/>
            <a:ext cx="14692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800" dirty="0" smtClean="0"/>
              <a:t>χ</a:t>
            </a:r>
            <a:r>
              <a:rPr lang="en-US" sz="800" dirty="0" smtClean="0"/>
              <a:t> </a:t>
            </a:r>
            <a:r>
              <a:rPr lang="en-US" sz="800" dirty="0" smtClean="0"/>
              <a:t>ATLAS</a:t>
            </a:r>
            <a:endParaRPr lang="en-GB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7644441" y="2978546"/>
            <a:ext cx="1405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800" dirty="0" smtClean="0"/>
              <a:t>χ</a:t>
            </a:r>
            <a:r>
              <a:rPr lang="en-US" sz="800" dirty="0" smtClean="0"/>
              <a:t> </a:t>
            </a:r>
            <a:r>
              <a:rPr lang="en-US" sz="800" dirty="0" smtClean="0"/>
              <a:t>CMS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57525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98" y="1919356"/>
            <a:ext cx="4238387" cy="34793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191" y="1919356"/>
            <a:ext cx="4238387" cy="347936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A653-8872-4AEA-B19D-0BF0F1064A5A}" type="datetime3">
              <a:rPr lang="en-US" smtClean="0"/>
              <a:t>19 June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9963" y="270689"/>
            <a:ext cx="58432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u="sng" dirty="0"/>
              <a:t>QCD Background MC closure tests</a:t>
            </a:r>
            <a:endParaRPr lang="en-GB" sz="1350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328146" y="638734"/>
            <a:ext cx="7438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Closure test for </a:t>
            </a:r>
            <a:r>
              <a:rPr lang="en-US" sz="1200" dirty="0">
                <a:solidFill>
                  <a:srgbClr val="FF0000"/>
                </a:solidFill>
              </a:rPr>
              <a:t>QCD samples </a:t>
            </a:r>
            <a:r>
              <a:rPr lang="en-US" sz="1200" dirty="0"/>
              <a:t>in Control Region (SR but </a:t>
            </a:r>
            <a:r>
              <a:rPr lang="en-US" sz="1200" dirty="0" err="1"/>
              <a:t>btagging</a:t>
            </a:r>
            <a:r>
              <a:rPr lang="en-US" sz="1200" dirty="0"/>
              <a:t> is reverted (</a:t>
            </a:r>
            <a:r>
              <a:rPr lang="en-US" sz="1200" dirty="0" err="1"/>
              <a:t>btag</a:t>
            </a:r>
            <a:r>
              <a:rPr lang="en-US" sz="1200" dirty="0"/>
              <a:t>==0</a:t>
            </a:r>
            <a:r>
              <a:rPr lang="en-US" sz="1200" dirty="0" smtClean="0"/>
              <a:t>))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 err="1" smtClean="0"/>
              <a:t>topTagger</a:t>
            </a:r>
            <a:r>
              <a:rPr lang="en-US" sz="1200" dirty="0" smtClean="0"/>
              <a:t> Cut  &gt; 0.1</a:t>
            </a:r>
            <a:endParaRPr lang="en-GB" sz="1200" dirty="0"/>
          </a:p>
        </p:txBody>
      </p:sp>
      <p:sp>
        <p:nvSpPr>
          <p:cNvPr id="23" name="Rectangle 22"/>
          <p:cNvSpPr/>
          <p:nvPr/>
        </p:nvSpPr>
        <p:spPr>
          <a:xfrm>
            <a:off x="1254283" y="1593879"/>
            <a:ext cx="2092219" cy="503504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387243" y="1712892"/>
            <a:ext cx="5108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393074" y="2016137"/>
            <a:ext cx="510843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19950" y="1615677"/>
            <a:ext cx="129943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Control Region (0-btag)</a:t>
            </a:r>
            <a:endParaRPr lang="en-GB" sz="750" dirty="0"/>
          </a:p>
        </p:txBody>
      </p:sp>
      <p:sp>
        <p:nvSpPr>
          <p:cNvPr id="27" name="TextBox 26"/>
          <p:cNvSpPr txBox="1"/>
          <p:nvPr/>
        </p:nvSpPr>
        <p:spPr>
          <a:xfrm>
            <a:off x="1819950" y="1905285"/>
            <a:ext cx="129943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Signal Region (2-btag) </a:t>
            </a:r>
            <a:endParaRPr lang="en-GB" sz="750" dirty="0"/>
          </a:p>
        </p:txBody>
      </p:sp>
      <p:sp>
        <p:nvSpPr>
          <p:cNvPr id="28" name="Rectangle 27"/>
          <p:cNvSpPr/>
          <p:nvPr/>
        </p:nvSpPr>
        <p:spPr>
          <a:xfrm>
            <a:off x="5840079" y="1655762"/>
            <a:ext cx="2086564" cy="624095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973039" y="1776263"/>
            <a:ext cx="5473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978870" y="2079508"/>
            <a:ext cx="547366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65026" y="1658052"/>
            <a:ext cx="11019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Control Region (0-btag)</a:t>
            </a:r>
            <a:endParaRPr lang="en-GB" sz="750" dirty="0"/>
          </a:p>
        </p:txBody>
      </p:sp>
      <p:sp>
        <p:nvSpPr>
          <p:cNvPr id="32" name="TextBox 31"/>
          <p:cNvSpPr txBox="1"/>
          <p:nvPr/>
        </p:nvSpPr>
        <p:spPr>
          <a:xfrm>
            <a:off x="6665026" y="1968656"/>
            <a:ext cx="10537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Signal Region (2-btag) </a:t>
            </a:r>
            <a:endParaRPr lang="en-GB" sz="750" dirty="0"/>
          </a:p>
        </p:txBody>
      </p:sp>
    </p:spTree>
    <p:extLst>
      <p:ext uri="{BB962C8B-B14F-4D97-AF65-F5344CB8AC3E}">
        <p14:creationId xmlns:p14="http://schemas.microsoft.com/office/powerpoint/2010/main" val="3206706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34" y="1933060"/>
            <a:ext cx="4238387" cy="34793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613" y="1929850"/>
            <a:ext cx="4238387" cy="347936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A653-8872-4AEA-B19D-0BF0F1064A5A}" type="datetime3">
              <a:rPr lang="en-US" smtClean="0"/>
              <a:t>19 June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4928" y="256122"/>
            <a:ext cx="58432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u="sng" dirty="0"/>
              <a:t>Control Region Contamination</a:t>
            </a:r>
            <a:endParaRPr lang="en-GB" sz="1350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244928" y="727947"/>
            <a:ext cx="7438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Expected yield from </a:t>
            </a:r>
            <a:r>
              <a:rPr lang="en-US" sz="1200" dirty="0"/>
              <a:t>QCD </a:t>
            </a:r>
            <a:r>
              <a:rPr lang="en-US" sz="1200" dirty="0" err="1"/>
              <a:t>Bkg</a:t>
            </a:r>
            <a:r>
              <a:rPr lang="en-US" sz="1200" dirty="0"/>
              <a:t> </a:t>
            </a:r>
            <a:r>
              <a:rPr lang="en-US" sz="1200" dirty="0"/>
              <a:t>samples and TT </a:t>
            </a:r>
            <a:r>
              <a:rPr lang="en-US" sz="1200" dirty="0"/>
              <a:t>Signal sample </a:t>
            </a:r>
            <a:r>
              <a:rPr lang="en-US" sz="1200" dirty="0"/>
              <a:t>in the </a:t>
            </a:r>
            <a:r>
              <a:rPr lang="en-US" sz="1200" dirty="0" smtClean="0"/>
              <a:t>CR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 err="1" smtClean="0"/>
              <a:t>topTagger</a:t>
            </a:r>
            <a:r>
              <a:rPr lang="en-US" sz="1200" dirty="0" smtClean="0"/>
              <a:t> Cut &gt; 0.1 </a:t>
            </a:r>
            <a:endParaRPr lang="en-GB" sz="1200" dirty="0"/>
          </a:p>
        </p:txBody>
      </p:sp>
      <p:sp>
        <p:nvSpPr>
          <p:cNvPr id="23" name="Rectangle 22"/>
          <p:cNvSpPr/>
          <p:nvPr/>
        </p:nvSpPr>
        <p:spPr>
          <a:xfrm>
            <a:off x="1666681" y="3290800"/>
            <a:ext cx="1671344" cy="612775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722664" y="3388016"/>
            <a:ext cx="4268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728495" y="3691262"/>
            <a:ext cx="426876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55370" y="3290801"/>
            <a:ext cx="12687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Control Region QCD sample</a:t>
            </a:r>
            <a:endParaRPr lang="en-GB" sz="750" dirty="0"/>
          </a:p>
        </p:txBody>
      </p:sp>
      <p:sp>
        <p:nvSpPr>
          <p:cNvPr id="27" name="TextBox 26"/>
          <p:cNvSpPr txBox="1"/>
          <p:nvPr/>
        </p:nvSpPr>
        <p:spPr>
          <a:xfrm>
            <a:off x="2155371" y="3580410"/>
            <a:ext cx="11826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Control Region TT sample</a:t>
            </a:r>
            <a:endParaRPr lang="en-GB" sz="750" dirty="0"/>
          </a:p>
        </p:txBody>
      </p:sp>
      <p:sp>
        <p:nvSpPr>
          <p:cNvPr id="28" name="Rectangle 27"/>
          <p:cNvSpPr/>
          <p:nvPr/>
        </p:nvSpPr>
        <p:spPr>
          <a:xfrm>
            <a:off x="7072631" y="2188870"/>
            <a:ext cx="1574641" cy="633769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7137027" y="2279087"/>
            <a:ext cx="29599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123721" y="2589331"/>
            <a:ext cx="301623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25344" y="2188870"/>
            <a:ext cx="12226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Control Region </a:t>
            </a:r>
            <a:r>
              <a:rPr lang="en-US" sz="750" dirty="0"/>
              <a:t>QCD sample</a:t>
            </a:r>
            <a:endParaRPr lang="en-GB" sz="750" dirty="0"/>
          </a:p>
        </p:txBody>
      </p:sp>
      <p:sp>
        <p:nvSpPr>
          <p:cNvPr id="32" name="TextBox 31"/>
          <p:cNvSpPr txBox="1"/>
          <p:nvPr/>
        </p:nvSpPr>
        <p:spPr>
          <a:xfrm>
            <a:off x="7425344" y="2499474"/>
            <a:ext cx="1170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Control Region TT sample </a:t>
            </a:r>
            <a:endParaRPr lang="en-GB" sz="750" dirty="0"/>
          </a:p>
        </p:txBody>
      </p:sp>
    </p:spTree>
    <p:extLst>
      <p:ext uri="{BB962C8B-B14F-4D97-AF65-F5344CB8AC3E}">
        <p14:creationId xmlns:p14="http://schemas.microsoft.com/office/powerpoint/2010/main" val="3819716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1433</TotalTime>
  <Words>292</Words>
  <Application>Microsoft Office PowerPoint</Application>
  <PresentationFormat>On-screen Show (4:3)</PresentationFormat>
  <Paragraphs>85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HEP Weekly Report</vt:lpstr>
      <vt:lpstr>Progress Report</vt:lpstr>
      <vt:lpstr>Progress Report</vt:lpstr>
      <vt:lpstr>Progress Report</vt:lpstr>
      <vt:lpstr>Progress Report</vt:lpstr>
      <vt:lpstr>Progress Report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HEP Meeting</dc:title>
  <dc:creator>George</dc:creator>
  <cp:lastModifiedBy>Georgios Bakas</cp:lastModifiedBy>
  <cp:revision>531</cp:revision>
  <dcterms:created xsi:type="dcterms:W3CDTF">2016-12-20T21:43:44Z</dcterms:created>
  <dcterms:modified xsi:type="dcterms:W3CDTF">2019-06-19T07:06:14Z</dcterms:modified>
</cp:coreProperties>
</file>