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17"/>
  </p:notesMasterIdLst>
  <p:sldIdLst>
    <p:sldId id="256" r:id="rId2"/>
    <p:sldId id="270" r:id="rId3"/>
    <p:sldId id="257" r:id="rId4"/>
    <p:sldId id="276" r:id="rId5"/>
    <p:sldId id="271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81"/>
  </p:normalViewPr>
  <p:slideViewPr>
    <p:cSldViewPr snapToGrid="0" snapToObjects="1">
      <p:cViewPr varScale="1">
        <p:scale>
          <a:sx n="121" d="100"/>
          <a:sy n="121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 smtClean="0"/>
              <a:t>Top Discriminator </a:t>
            </a:r>
            <a:br>
              <a:rPr lang="en-US" sz="4200" dirty="0" smtClean="0"/>
            </a:br>
            <a:r>
              <a:rPr lang="en-US" sz="4200" dirty="0" smtClean="0"/>
              <a:t>Efficiencies and Signal Over </a:t>
            </a:r>
            <a:r>
              <a:rPr lang="en-US" sz="4200" dirty="0" err="1" smtClean="0"/>
              <a:t>Bkg</a:t>
            </a:r>
            <a:r>
              <a:rPr lang="en-US" sz="4200" dirty="0" smtClean="0"/>
              <a:t> for several selection Categories</a:t>
            </a: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NTUA</a:t>
            </a: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0.6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85" y="1726454"/>
            <a:ext cx="5987415" cy="38204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078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0.7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503" y="1670755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88" y="1670754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2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0.8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02" y="1563343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344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4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0.6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85" y="1563344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563343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7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0.7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85" y="1563344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563343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5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0.8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10" y="1669697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" y="1669697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0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 smtClean="0"/>
              <a:t>Signal Over </a:t>
            </a:r>
            <a:r>
              <a:rPr lang="en-US" dirty="0" err="1" smtClean="0"/>
              <a:t>Bkg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Signal over Background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Mtt</a:t>
            </a:r>
            <a:r>
              <a:rPr lang="en-US" dirty="0" smtClean="0"/>
              <a:t> samples over </a:t>
            </a:r>
            <a:r>
              <a:rPr lang="en-US" dirty="0" err="1" smtClean="0"/>
              <a:t>Bkg</a:t>
            </a:r>
            <a:r>
              <a:rPr lang="en-US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Nominal sample over </a:t>
            </a:r>
            <a:r>
              <a:rPr lang="en-US" dirty="0" err="1" smtClean="0"/>
              <a:t>Bkg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 Signal over </a:t>
            </a:r>
            <a:r>
              <a:rPr lang="en-US" dirty="0" err="1" smtClean="0"/>
              <a:t>Bkg</a:t>
            </a:r>
            <a:r>
              <a:rPr lang="en-US" dirty="0" smtClean="0"/>
              <a:t> are vs </a:t>
            </a:r>
            <a:r>
              <a:rPr lang="en-US" dirty="0" err="1" smtClean="0"/>
              <a:t>mJJ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 Efficiencies are vs </a:t>
            </a:r>
            <a:r>
              <a:rPr lang="en-US" dirty="0" err="1" smtClean="0"/>
              <a:t>mTTbarParton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1. Both jets are top tagged and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2. 1 Jet top and b tagged and other jet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3. 1 Jet top and b tagged and other jet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4. Both jets are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5. Both jets are b tagged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6480" y="2082156"/>
            <a:ext cx="50939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Cuts</a:t>
            </a:r>
            <a:r>
              <a:rPr lang="en-GB" sz="1400" dirty="0" smtClean="0"/>
              <a:t>: 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Reco</a:t>
            </a:r>
            <a:r>
              <a:rPr lang="en-US" sz="1400" dirty="0" smtClean="0"/>
              <a:t>:</a:t>
            </a:r>
            <a:endParaRPr lang="en-GB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nJets</a:t>
            </a:r>
            <a:r>
              <a:rPr lang="en-GB" sz="1400" dirty="0" smtClean="0"/>
              <a:t> </a:t>
            </a:r>
            <a:r>
              <a:rPr lang="en-GB" sz="1400" dirty="0" smtClean="0"/>
              <a:t>&gt; 1, </a:t>
            </a:r>
            <a:endParaRPr lang="en-GB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|</a:t>
            </a:r>
            <a:r>
              <a:rPr lang="en-GB" sz="1400" dirty="0" err="1" smtClean="0"/>
              <a:t>jetEta</a:t>
            </a:r>
            <a:r>
              <a:rPr lang="en-GB" sz="1400" dirty="0" smtClean="0"/>
              <a:t>| &lt; 2.4 (</a:t>
            </a:r>
            <a:r>
              <a:rPr lang="en-GB" sz="1400" dirty="0" smtClean="0"/>
              <a:t>both </a:t>
            </a:r>
            <a:r>
              <a:rPr lang="en-GB" sz="1400" dirty="0" smtClean="0"/>
              <a:t>jets</a:t>
            </a:r>
            <a:r>
              <a:rPr lang="en-GB" sz="14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jetPt</a:t>
            </a:r>
            <a:r>
              <a:rPr lang="en-GB" sz="1400" dirty="0" smtClean="0"/>
              <a:t> </a:t>
            </a:r>
            <a:r>
              <a:rPr lang="en-GB" sz="1400" dirty="0" smtClean="0"/>
              <a:t>&gt; 400 GeV (both </a:t>
            </a:r>
            <a:r>
              <a:rPr lang="en-GB" sz="1400" dirty="0" smtClean="0"/>
              <a:t>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120 </a:t>
            </a:r>
            <a:r>
              <a:rPr lang="en-GB" sz="1400" dirty="0" smtClean="0"/>
              <a:t>GeV &lt; </a:t>
            </a:r>
            <a:r>
              <a:rPr lang="en-GB" sz="1400" dirty="0" err="1" smtClean="0"/>
              <a:t>jetMassSoftDrop</a:t>
            </a:r>
            <a:r>
              <a:rPr lang="en-GB" sz="1400" dirty="0" smtClean="0"/>
              <a:t> &lt; 200 GeV (both </a:t>
            </a:r>
            <a:r>
              <a:rPr lang="en-GB" sz="1400" dirty="0" smtClean="0"/>
              <a:t>jets)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Parton</a:t>
            </a:r>
            <a:r>
              <a:rPr lang="en-US" sz="1400" dirty="0" smtClean="0"/>
              <a:t>:</a:t>
            </a:r>
            <a:r>
              <a:rPr lang="en-GB" sz="1400" dirty="0" smtClean="0"/>
              <a:t> 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|</a:t>
            </a:r>
            <a:r>
              <a:rPr lang="en-GB" sz="1400" dirty="0" err="1" smtClean="0"/>
              <a:t>etaParton</a:t>
            </a:r>
            <a:r>
              <a:rPr lang="en-GB" sz="1400" dirty="0" smtClean="0"/>
              <a:t>| </a:t>
            </a:r>
            <a:r>
              <a:rPr lang="en-GB" sz="1400" dirty="0"/>
              <a:t>&lt; 2.4 (</a:t>
            </a:r>
            <a:r>
              <a:rPr lang="en-GB" sz="1400" dirty="0" smtClean="0"/>
              <a:t>both </a:t>
            </a:r>
            <a:r>
              <a:rPr lang="en-GB" sz="1400" dirty="0" err="1" smtClean="0"/>
              <a:t>partons</a:t>
            </a:r>
            <a:r>
              <a:rPr lang="en-GB" sz="1400" dirty="0" smtClean="0"/>
              <a:t>)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ptTopParton</a:t>
            </a:r>
            <a:r>
              <a:rPr lang="en-GB" sz="1400" dirty="0" smtClean="0"/>
              <a:t> </a:t>
            </a:r>
            <a:r>
              <a:rPr lang="en-GB" sz="1400" dirty="0"/>
              <a:t>&gt; 400 </a:t>
            </a:r>
            <a:r>
              <a:rPr lang="en-GB" sz="1400" dirty="0" smtClean="0"/>
              <a:t>GeV (both </a:t>
            </a:r>
            <a:r>
              <a:rPr lang="en-GB" sz="1400" dirty="0" err="1" smtClean="0"/>
              <a:t>partons</a:t>
            </a:r>
            <a:r>
              <a:rPr lang="en-GB" sz="1400" dirty="0" smtClean="0"/>
              <a:t>)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mTTbarParton</a:t>
            </a:r>
            <a:r>
              <a:rPr lang="en-GB" sz="1400" dirty="0" smtClean="0"/>
              <a:t> </a:t>
            </a:r>
            <a:r>
              <a:rPr lang="en-GB" sz="1400" dirty="0"/>
              <a:t>&gt; 1000 </a:t>
            </a:r>
            <a:r>
              <a:rPr lang="en-GB" sz="1400" dirty="0" smtClean="0"/>
              <a:t>				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905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Efficiencies 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6308087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/>
              <a:t>0.6 </a:t>
            </a:r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76449" y="210449"/>
            <a:ext cx="3415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Check the file consistency of the nominal MC and the </a:t>
            </a:r>
            <a:r>
              <a:rPr lang="en-US" sz="1600" dirty="0" err="1" smtClean="0">
                <a:latin typeface="+mj-lt"/>
              </a:rPr>
              <a:t>Mtt</a:t>
            </a:r>
            <a:r>
              <a:rPr lang="en-US" sz="1600" dirty="0" smtClean="0">
                <a:latin typeface="+mj-lt"/>
              </a:rPr>
              <a:t> samples</a:t>
            </a:r>
            <a:endParaRPr lang="en-GB" sz="1600" dirty="0"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" y="844799"/>
            <a:ext cx="4276725" cy="27289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425" y="866666"/>
            <a:ext cx="4276725" cy="27289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51" y="844798"/>
            <a:ext cx="4276725" cy="27289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83" y="3527342"/>
            <a:ext cx="4276725" cy="27289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908" y="3573712"/>
            <a:ext cx="4276725" cy="272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1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Efficiency vs </a:t>
            </a:r>
            <a:r>
              <a:rPr lang="en-US" sz="3600" dirty="0" err="1" smtClean="0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/>
              <a:t>0.6 </a:t>
            </a:r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96" y="1678964"/>
            <a:ext cx="5987415" cy="3820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81" y="1678964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9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0.7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948" y="1489285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0623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0.8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344"/>
            <a:ext cx="5987415" cy="382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15" y="1563343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2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/>
              <a:t>0.6 </a:t>
            </a:r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88" y="1563344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4" y="1563344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4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0.7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02" y="1563344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" y="1563344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4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0.8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98" y="1745115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" y="1745115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891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</TotalTime>
  <Words>611</Words>
  <Application>Microsoft Office PowerPoint</Application>
  <PresentationFormat>Widescreen</PresentationFormat>
  <Paragraphs>130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Top Discriminator  Efficiencies and Signal Over Bkg for several selection Categories  NTUA</vt:lpstr>
      <vt:lpstr>Signal Over Bkg </vt:lpstr>
      <vt:lpstr>Efficiencies 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370</cp:revision>
  <dcterms:created xsi:type="dcterms:W3CDTF">2019-02-07T21:49:08Z</dcterms:created>
  <dcterms:modified xsi:type="dcterms:W3CDTF">2019-04-01T13:59:25Z</dcterms:modified>
</cp:coreProperties>
</file>