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27"/>
  </p:notesMasterIdLst>
  <p:sldIdLst>
    <p:sldId id="256" r:id="rId2"/>
    <p:sldId id="270" r:id="rId3"/>
    <p:sldId id="276" r:id="rId4"/>
    <p:sldId id="285" r:id="rId5"/>
    <p:sldId id="283" r:id="rId6"/>
    <p:sldId id="284" r:id="rId7"/>
    <p:sldId id="271" r:id="rId8"/>
    <p:sldId id="272" r:id="rId9"/>
    <p:sldId id="273" r:id="rId10"/>
    <p:sldId id="274" r:id="rId11"/>
    <p:sldId id="275" r:id="rId12"/>
    <p:sldId id="277" r:id="rId13"/>
    <p:sldId id="286" r:id="rId14"/>
    <p:sldId id="287" r:id="rId15"/>
    <p:sldId id="288" r:id="rId16"/>
    <p:sldId id="278" r:id="rId17"/>
    <p:sldId id="279" r:id="rId18"/>
    <p:sldId id="280" r:id="rId19"/>
    <p:sldId id="281" r:id="rId20"/>
    <p:sldId id="282" r:id="rId21"/>
    <p:sldId id="289" r:id="rId22"/>
    <p:sldId id="290" r:id="rId23"/>
    <p:sldId id="292" r:id="rId24"/>
    <p:sldId id="291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Top Discriminator </a:t>
            </a:r>
            <a:br>
              <a:rPr lang="en-US" sz="4200" dirty="0" smtClean="0"/>
            </a:br>
            <a:r>
              <a:rPr lang="en-US" sz="4200" dirty="0" smtClean="0"/>
              <a:t>Efficiencies and Signal Over </a:t>
            </a:r>
            <a:r>
              <a:rPr lang="en-US" sz="4200" dirty="0" err="1" smtClean="0"/>
              <a:t>Bkg</a:t>
            </a:r>
            <a:r>
              <a:rPr lang="en-US" sz="4200" dirty="0" smtClean="0"/>
              <a:t> for several selection Categories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02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" y="1563344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98" y="1745115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" y="1745115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0.0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563343"/>
            <a:ext cx="5987415" cy="382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563344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0.1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" y="1563343"/>
            <a:ext cx="5987415" cy="382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34" y="1563344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9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0.2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588"/>
            <a:ext cx="5987415" cy="382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02" y="1607787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726454"/>
            <a:ext cx="5987415" cy="3820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078"/>
            <a:ext cx="5987415" cy="38204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03" y="1670755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8" y="1670754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02" y="1563343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44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563343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563343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Efficiencies vs </a:t>
            </a:r>
            <a:r>
              <a:rPr lang="en-US" dirty="0" err="1" smtClean="0"/>
              <a:t>mTTbarParton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Mtt</a:t>
            </a:r>
            <a:r>
              <a:rPr lang="en-US" dirty="0" smtClean="0"/>
              <a:t> samples over 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Nominal sample over </a:t>
            </a:r>
            <a:r>
              <a:rPr lang="en-US" dirty="0" err="1" smtClean="0"/>
              <a:t>Bkg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Signal over </a:t>
            </a:r>
            <a:r>
              <a:rPr lang="en-US" dirty="0" err="1" smtClean="0"/>
              <a:t>Bkg</a:t>
            </a:r>
            <a:r>
              <a:rPr lang="en-US" dirty="0" smtClean="0"/>
              <a:t> are vs </a:t>
            </a:r>
            <a:r>
              <a:rPr lang="en-US" dirty="0" err="1" smtClean="0"/>
              <a:t>mJJ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Cuts</a:t>
            </a:r>
            <a:r>
              <a:rPr lang="en-GB" sz="1400" dirty="0" smtClean="0"/>
              <a:t>: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:</a:t>
            </a:r>
            <a:endParaRPr lang="en-GB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nJets</a:t>
            </a:r>
            <a:r>
              <a:rPr lang="en-GB" sz="1400" dirty="0" smtClean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jetEta</a:t>
            </a:r>
            <a:r>
              <a:rPr lang="en-GB" sz="1400" dirty="0" smtClean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jetPt</a:t>
            </a:r>
            <a:r>
              <a:rPr lang="en-GB" sz="1400" dirty="0" smtClean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120 GeV &lt; </a:t>
            </a:r>
            <a:r>
              <a:rPr lang="en-GB" sz="1400" dirty="0" err="1" smtClean="0"/>
              <a:t>jetMassSoftDrop</a:t>
            </a:r>
            <a:r>
              <a:rPr lang="en-GB" sz="1400" dirty="0" smtClean="0"/>
              <a:t> </a:t>
            </a:r>
            <a:r>
              <a:rPr lang="en-GB" sz="1400" smtClean="0"/>
              <a:t>&lt; 220 </a:t>
            </a:r>
            <a:r>
              <a:rPr lang="en-GB" sz="1400" dirty="0" smtClean="0"/>
              <a:t>GeV (both jets)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Parton:</a:t>
            </a:r>
            <a:r>
              <a:rPr lang="en-GB" sz="1400" dirty="0" smtClean="0"/>
              <a:t> 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etaParton</a:t>
            </a:r>
            <a:r>
              <a:rPr lang="en-GB" sz="1400" dirty="0" smtClean="0"/>
              <a:t>| </a:t>
            </a:r>
            <a:r>
              <a:rPr lang="en-GB" sz="1400" dirty="0"/>
              <a:t>&lt; 2.4 (</a:t>
            </a:r>
            <a:r>
              <a:rPr lang="en-GB" sz="1400" dirty="0" smtClean="0"/>
              <a:t>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ptTopParton</a:t>
            </a:r>
            <a:r>
              <a:rPr lang="en-GB" sz="1400" dirty="0" smtClean="0"/>
              <a:t> </a:t>
            </a:r>
            <a:r>
              <a:rPr lang="en-GB" sz="1400" dirty="0"/>
              <a:t>&gt; 400 </a:t>
            </a:r>
            <a:r>
              <a:rPr lang="en-GB" sz="1400" dirty="0" smtClean="0"/>
              <a:t>GeV (both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mTTbarParton</a:t>
            </a:r>
            <a:r>
              <a:rPr lang="en-GB" sz="1400" dirty="0" smtClean="0"/>
              <a:t> </a:t>
            </a:r>
            <a:r>
              <a:rPr lang="en-GB" sz="1400" dirty="0"/>
              <a:t>&gt; 1000 </a:t>
            </a:r>
            <a:r>
              <a:rPr lang="en-GB" sz="1400" dirty="0" smtClean="0"/>
              <a:t>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10" y="1669697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" y="1669697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57" y="3442996"/>
            <a:ext cx="4777274" cy="28644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2" y="641268"/>
            <a:ext cx="4604832" cy="28017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24" y="641269"/>
            <a:ext cx="4805265" cy="2801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4210" y="4105469"/>
                <a:ext cx="2948786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Yield</a:t>
                </a:r>
                <a:r>
                  <a:rPr lang="en-US" dirty="0" smtClean="0"/>
                  <a:t> is extracted scaling as: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𝑆𝑐𝑎𝑙𝑒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𝐿𝑢𝑚𝑖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𝐺𝑒𝑛𝐸𝑣𝑒𝑛𝑡𝑠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With </a:t>
                </a:r>
                <a:r>
                  <a:rPr lang="en-US" dirty="0" err="1" smtClean="0"/>
                  <a:t>Lumi</a:t>
                </a:r>
                <a:r>
                  <a:rPr lang="en-US" dirty="0" smtClean="0"/>
                  <a:t> = 35.9 fb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10" y="4105469"/>
                <a:ext cx="2948786" cy="1822678"/>
              </a:xfrm>
              <a:prstGeom prst="rect">
                <a:avLst/>
              </a:prstGeom>
              <a:blipFill>
                <a:blip r:embed="rId5"/>
                <a:stretch>
                  <a:fillRect l="-1653" t="-1672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7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26461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126461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12929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29295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241263"/>
            <a:ext cx="5987415" cy="382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24126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2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/>
              <a:t>JetMass</a:t>
            </a:r>
            <a:r>
              <a:rPr lang="en-US" sz="3600" dirty="0" smtClean="0"/>
              <a:t> Soft Drop for different mass windows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97"/>
            <a:ext cx="5987415" cy="3820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856" y="4390678"/>
            <a:ext cx="6211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line is located at 170 GeV to show that the mass peak is shifted to the left. (</a:t>
            </a:r>
            <a:r>
              <a:rPr lang="en-US" dirty="0"/>
              <a:t>For the nominal </a:t>
            </a:r>
            <a:r>
              <a:rPr lang="en-US" dirty="0" smtClean="0"/>
              <a:t>Sample):</a:t>
            </a:r>
          </a:p>
          <a:p>
            <a:r>
              <a:rPr lang="en-GB" dirty="0" smtClean="0"/>
              <a:t>Mean </a:t>
            </a:r>
            <a:r>
              <a:rPr lang="en-GB" dirty="0"/>
              <a:t>value with no cuts: </a:t>
            </a:r>
            <a:r>
              <a:rPr lang="en-GB" dirty="0" smtClean="0"/>
              <a:t>147.509 GeV</a:t>
            </a:r>
            <a:endParaRPr lang="en-GB" dirty="0"/>
          </a:p>
          <a:p>
            <a:r>
              <a:rPr lang="en-GB" dirty="0"/>
              <a:t>Mean value 100-250: </a:t>
            </a:r>
            <a:r>
              <a:rPr lang="en-GB" dirty="0" smtClean="0"/>
              <a:t>154.766 </a:t>
            </a:r>
            <a:r>
              <a:rPr lang="en-GB" dirty="0"/>
              <a:t>GeV</a:t>
            </a:r>
          </a:p>
          <a:p>
            <a:r>
              <a:rPr lang="en-GB" dirty="0"/>
              <a:t>Mean value 120-220: </a:t>
            </a:r>
            <a:r>
              <a:rPr lang="en-GB" dirty="0" smtClean="0"/>
              <a:t>157.318 </a:t>
            </a:r>
            <a:r>
              <a:rPr lang="en-GB" dirty="0"/>
              <a:t>GeV</a:t>
            </a:r>
          </a:p>
          <a:p>
            <a:r>
              <a:rPr lang="en-GB" dirty="0"/>
              <a:t>Mean value 140-200: </a:t>
            </a:r>
            <a:r>
              <a:rPr lang="en-GB" dirty="0" smtClean="0"/>
              <a:t>161.227 </a:t>
            </a:r>
            <a:r>
              <a:rPr lang="en-GB" dirty="0"/>
              <a:t>GeV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852458" y="45291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the MTT sample:</a:t>
            </a:r>
            <a:endParaRPr lang="en-GB" dirty="0" smtClean="0"/>
          </a:p>
          <a:p>
            <a:r>
              <a:rPr lang="en-GB" dirty="0" smtClean="0"/>
              <a:t>Mean </a:t>
            </a:r>
            <a:r>
              <a:rPr lang="en-GB" dirty="0"/>
              <a:t>value with no cuts: </a:t>
            </a:r>
            <a:r>
              <a:rPr lang="en-GB" dirty="0" smtClean="0"/>
              <a:t>147.531 </a:t>
            </a:r>
            <a:r>
              <a:rPr lang="en-GB" dirty="0"/>
              <a:t>GeV</a:t>
            </a:r>
          </a:p>
          <a:p>
            <a:r>
              <a:rPr lang="en-GB" dirty="0"/>
              <a:t>Mean value 100-250: </a:t>
            </a:r>
            <a:r>
              <a:rPr lang="en-GB" dirty="0" smtClean="0"/>
              <a:t>154.693 </a:t>
            </a:r>
            <a:r>
              <a:rPr lang="en-GB" dirty="0"/>
              <a:t>GeV</a:t>
            </a:r>
          </a:p>
          <a:p>
            <a:r>
              <a:rPr lang="en-GB" dirty="0"/>
              <a:t>Mean value 120-220: </a:t>
            </a:r>
            <a:r>
              <a:rPr lang="en-GB" dirty="0" smtClean="0"/>
              <a:t>157.377 </a:t>
            </a:r>
            <a:r>
              <a:rPr lang="en-GB" dirty="0"/>
              <a:t>GeV</a:t>
            </a:r>
          </a:p>
          <a:p>
            <a:r>
              <a:rPr lang="en-GB" dirty="0"/>
              <a:t>Mean value 140-200: </a:t>
            </a:r>
            <a:r>
              <a:rPr lang="en-GB" dirty="0" smtClean="0"/>
              <a:t>161.126 </a:t>
            </a:r>
            <a:r>
              <a:rPr lang="en-GB" dirty="0"/>
              <a:t>GeV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15" y="570201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Efficiency 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0.0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563344"/>
            <a:ext cx="5987415" cy="382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56334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9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Efficiency 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0.1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563344"/>
            <a:ext cx="5987415" cy="382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02" y="1563344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Efficiency 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0.2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88" y="1490048"/>
            <a:ext cx="5987415" cy="382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485317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Efficiency 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96" y="1678964"/>
            <a:ext cx="5987415" cy="382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1" y="1678964"/>
            <a:ext cx="5987415" cy="38204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48" y="1489285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623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44"/>
            <a:ext cx="5987415" cy="382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15" y="1563343"/>
            <a:ext cx="5987415" cy="38204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5/4/2019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88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" y="1563344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935</Words>
  <Application>Microsoft Office PowerPoint</Application>
  <PresentationFormat>Widescreen</PresentationFormat>
  <Paragraphs>219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Retrospect</vt:lpstr>
      <vt:lpstr>Top Discriminator  Efficiencies and Signal Over Bkg for several selection Categories  NTUA</vt:lpstr>
      <vt:lpstr>Overview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Yields for Combinations of mva and b tagging</vt:lpstr>
      <vt:lpstr>Yields for Combinations of mva and b tagging</vt:lpstr>
      <vt:lpstr>Yields for Combinations of mva and b tagging</vt:lpstr>
      <vt:lpstr>Yields for Combinations of mva and b tagging</vt:lpstr>
      <vt:lpstr>JetMass Soft Drop for different mass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440</cp:revision>
  <dcterms:created xsi:type="dcterms:W3CDTF">2019-02-07T21:49:08Z</dcterms:created>
  <dcterms:modified xsi:type="dcterms:W3CDTF">2019-04-05T16:04:03Z</dcterms:modified>
</cp:coreProperties>
</file>