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75" r:id="rId1"/>
  </p:sldMasterIdLst>
  <p:notesMasterIdLst>
    <p:notesMasterId r:id="rId15"/>
  </p:notesMasterIdLst>
  <p:sldIdLst>
    <p:sldId id="256" r:id="rId2"/>
    <p:sldId id="260" r:id="rId3"/>
    <p:sldId id="270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 snapToObjects="1">
      <p:cViewPr varScale="1">
        <p:scale>
          <a:sx n="81" d="100"/>
          <a:sy n="81" d="100"/>
        </p:scale>
        <p:origin x="10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3FC76-411E-494E-BBF7-54618820D3D9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251E9-812E-4854-B6DD-3E1C329A1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957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251E9-812E-4854-B6DD-3E1C329A13A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14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29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7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1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5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78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5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8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7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3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5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3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EE14-4E4A-404A-9042-03A57386D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914040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Status Report</a:t>
            </a:r>
            <a:br>
              <a:rPr lang="en-US" sz="4200" dirty="0"/>
            </a:br>
            <a:r>
              <a:rPr lang="en-US" sz="4200" dirty="0"/>
              <a:t>Efficiencies, Purities and Variable distributions</a:t>
            </a:r>
            <a:r>
              <a:rPr lang="en-US" sz="4500" dirty="0" smtClean="0"/>
              <a:t/>
            </a:r>
            <a:br>
              <a:rPr lang="en-US" sz="4500" dirty="0" smtClean="0"/>
            </a:br>
            <a:r>
              <a:rPr lang="en-US" sz="4500" dirty="0" smtClean="0"/>
              <a:t/>
            </a:r>
            <a:br>
              <a:rPr lang="en-US" sz="4500" dirty="0" smtClean="0"/>
            </a:br>
            <a:r>
              <a:rPr lang="en-US" sz="4500" dirty="0" smtClean="0"/>
              <a:t>NTUA</a:t>
            </a:r>
            <a:endParaRPr lang="en-US" sz="4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9CCB6-C574-394D-939B-C4C863DEB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1822"/>
            <a:ext cx="9144000" cy="1655762"/>
          </a:xfrm>
        </p:spPr>
        <p:txBody>
          <a:bodyPr/>
          <a:lstStyle/>
          <a:p>
            <a:r>
              <a:rPr lang="en-US" dirty="0"/>
              <a:t>Giannis </a:t>
            </a:r>
            <a:r>
              <a:rPr lang="en-US" dirty="0" err="1"/>
              <a:t>Papakrivopoulos</a:t>
            </a:r>
            <a:endParaRPr lang="en-US" dirty="0"/>
          </a:p>
          <a:p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  <p:pic>
        <p:nvPicPr>
          <p:cNvPr id="6" name="Picture 2" descr="Αποτέλεσμα εικόνας για nt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884" y="111557"/>
            <a:ext cx="1436203" cy="13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968"/>
            <a:ext cx="1344704" cy="12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73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8"/>
            <a:ext cx="10515600" cy="65881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tau2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40" y="1128795"/>
            <a:ext cx="3977701" cy="25381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370" y="1128795"/>
            <a:ext cx="3977701" cy="25381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370" y="3666906"/>
            <a:ext cx="3977701" cy="25381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40" y="3666906"/>
            <a:ext cx="3977701" cy="253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74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8"/>
            <a:ext cx="10515600" cy="65881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tau2 scaled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40" y="1128796"/>
            <a:ext cx="3977702" cy="25381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369" y="1128796"/>
            <a:ext cx="3984558" cy="25424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369" y="3671280"/>
            <a:ext cx="3984558" cy="25424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40" y="3671282"/>
            <a:ext cx="3977702" cy="253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22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8"/>
            <a:ext cx="10515600" cy="65881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tau3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40" y="1128796"/>
            <a:ext cx="3977701" cy="25381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369" y="1128796"/>
            <a:ext cx="3977701" cy="25381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369" y="3666906"/>
            <a:ext cx="3977701" cy="25381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40" y="3666907"/>
            <a:ext cx="3977701" cy="253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3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8"/>
            <a:ext cx="10515600" cy="65881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tau3 scaled</a:t>
            </a:r>
            <a:endParaRPr lang="en-US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40" y="1128796"/>
            <a:ext cx="3977701" cy="25381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370" y="1128797"/>
            <a:ext cx="3984560" cy="25424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369" y="3671283"/>
            <a:ext cx="3984559" cy="25424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40" y="3666906"/>
            <a:ext cx="3977701" cy="253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18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F92A8-8EC2-BB46-A2D2-48EFDF00158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50462" y="282146"/>
            <a:ext cx="10515600" cy="865188"/>
          </a:xfrm>
        </p:spPr>
        <p:txBody>
          <a:bodyPr/>
          <a:lstStyle/>
          <a:p>
            <a:r>
              <a:rPr lang="en-US" dirty="0"/>
              <a:t>MVA scores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2EDAA-442B-1B40-8869-0E856DF0A2E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50462" y="1235034"/>
            <a:ext cx="10058400" cy="4438569"/>
          </a:xfrm>
        </p:spPr>
        <p:txBody>
          <a:bodyPr>
            <a:normAutofit/>
          </a:bodyPr>
          <a:lstStyle/>
          <a:p>
            <a:r>
              <a:rPr lang="en-US" dirty="0" smtClean="0"/>
              <a:t>Category training: </a:t>
            </a:r>
            <a:br>
              <a:rPr lang="en-US" dirty="0" smtClean="0"/>
            </a:br>
            <a:r>
              <a:rPr lang="en-US" dirty="0" smtClean="0"/>
              <a:t>split the sample in categories, </a:t>
            </a:r>
            <a:br>
              <a:rPr lang="en-US" dirty="0" smtClean="0"/>
            </a:br>
            <a:r>
              <a:rPr lang="en-US" dirty="0" smtClean="0"/>
              <a:t>based on Pt in our case.</a:t>
            </a:r>
          </a:p>
          <a:p>
            <a:r>
              <a:rPr lang="en-US" dirty="0" smtClean="0"/>
              <a:t>Bins</a:t>
            </a:r>
            <a:r>
              <a:rPr lang="en-US" dirty="0"/>
              <a:t>: </a:t>
            </a:r>
          </a:p>
          <a:p>
            <a:pPr lvl="1"/>
            <a:r>
              <a:rPr lang="en-US" dirty="0" smtClean="0"/>
              <a:t>[400,600] </a:t>
            </a:r>
            <a:r>
              <a:rPr lang="en-US" dirty="0"/>
              <a:t>GeV</a:t>
            </a:r>
          </a:p>
          <a:p>
            <a:pPr lvl="1"/>
            <a:r>
              <a:rPr lang="en-US" dirty="0" smtClean="0"/>
              <a:t>[600,800] </a:t>
            </a:r>
            <a:r>
              <a:rPr lang="en-US" dirty="0"/>
              <a:t>GeV</a:t>
            </a:r>
          </a:p>
          <a:p>
            <a:pPr lvl="1"/>
            <a:r>
              <a:rPr lang="en-US" dirty="0"/>
              <a:t>[</a:t>
            </a:r>
            <a:r>
              <a:rPr lang="en-US" dirty="0" smtClean="0"/>
              <a:t>800,1200] </a:t>
            </a:r>
            <a:r>
              <a:rPr lang="en-US" dirty="0"/>
              <a:t>GeV</a:t>
            </a:r>
          </a:p>
          <a:p>
            <a:pPr lvl="1"/>
            <a:r>
              <a:rPr lang="en-US" dirty="0" smtClean="0"/>
              <a:t>[1200 –</a:t>
            </a:r>
            <a:r>
              <a:rPr lang="en-US" dirty="0" err="1" smtClean="0"/>
              <a:t>inf</a:t>
            </a:r>
            <a:r>
              <a:rPr lang="en-US" dirty="0" smtClean="0"/>
              <a:t>) GeV</a:t>
            </a:r>
          </a:p>
          <a:p>
            <a:pPr marL="201168" lvl="1" indent="0">
              <a:buNone/>
            </a:pPr>
            <a:r>
              <a:rPr lang="en-US" dirty="0" smtClean="0"/>
              <a:t>Training Variables:</a:t>
            </a:r>
            <a:endParaRPr lang="en-US" dirty="0"/>
          </a:p>
          <a:p>
            <a:pPr lvl="1"/>
            <a:r>
              <a:rPr lang="en-US" dirty="0"/>
              <a:t>JetMassSub0, </a:t>
            </a:r>
            <a:r>
              <a:rPr lang="en-US" dirty="0" smtClean="0"/>
              <a:t>JetMassSub1</a:t>
            </a:r>
            <a:endParaRPr lang="en-US" dirty="0"/>
          </a:p>
          <a:p>
            <a:pPr lvl="1"/>
            <a:r>
              <a:rPr lang="en-US" dirty="0"/>
              <a:t>Tau1</a:t>
            </a:r>
            <a:r>
              <a:rPr lang="en-US" dirty="0" smtClean="0"/>
              <a:t>, Tau2, Tau3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93936" y="1212068"/>
            <a:ext cx="3430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events per training bin:</a:t>
            </a:r>
          </a:p>
          <a:p>
            <a:endParaRPr lang="en-GB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137858"/>
              </p:ext>
            </p:extLst>
          </p:nvPr>
        </p:nvGraphicFramePr>
        <p:xfrm>
          <a:off x="7261214" y="1946099"/>
          <a:ext cx="2629452" cy="1784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484">
                  <a:extLst>
                    <a:ext uri="{9D8B030D-6E8A-4147-A177-3AD203B41FA5}">
                      <a16:colId xmlns:a16="http://schemas.microsoft.com/office/drawing/2014/main" val="4130942934"/>
                    </a:ext>
                  </a:extLst>
                </a:gridCol>
                <a:gridCol w="876484">
                  <a:extLst>
                    <a:ext uri="{9D8B030D-6E8A-4147-A177-3AD203B41FA5}">
                      <a16:colId xmlns:a16="http://schemas.microsoft.com/office/drawing/2014/main" val="598793367"/>
                    </a:ext>
                  </a:extLst>
                </a:gridCol>
                <a:gridCol w="876484">
                  <a:extLst>
                    <a:ext uri="{9D8B030D-6E8A-4147-A177-3AD203B41FA5}">
                      <a16:colId xmlns:a16="http://schemas.microsoft.com/office/drawing/2014/main" val="977408036"/>
                    </a:ext>
                  </a:extLst>
                </a:gridCol>
              </a:tblGrid>
              <a:tr h="297424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Signal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Bkg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322564"/>
                  </a:ext>
                </a:extLst>
              </a:tr>
              <a:tr h="29742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400-600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1359481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1346444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317130"/>
                  </a:ext>
                </a:extLst>
              </a:tr>
              <a:tr h="29742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600-800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344978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949816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724411"/>
                  </a:ext>
                </a:extLst>
              </a:tr>
              <a:tr h="29742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800-1200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85942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956413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851944"/>
                  </a:ext>
                </a:extLst>
              </a:tr>
              <a:tr h="29742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1200-Inf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6526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157161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258601"/>
                  </a:ext>
                </a:extLst>
              </a:tr>
              <a:tr h="29742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Total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1796927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3409834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783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52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F92A8-8EC2-BB46-A2D2-48EFDF00158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8912" y="288067"/>
            <a:ext cx="10515600" cy="865188"/>
          </a:xfrm>
        </p:spPr>
        <p:txBody>
          <a:bodyPr/>
          <a:lstStyle/>
          <a:p>
            <a:r>
              <a:rPr lang="en-US" dirty="0" smtClean="0"/>
              <a:t>Training output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850" y="33080"/>
            <a:ext cx="4124325" cy="30415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12" y="1438932"/>
            <a:ext cx="5179571" cy="37807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850" y="3189154"/>
            <a:ext cx="4124325" cy="304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6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8"/>
            <a:ext cx="10515600" cy="65881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jetMassSub0</a:t>
            </a:r>
            <a:endParaRPr lang="en-US" sz="3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38" y="3666906"/>
            <a:ext cx="3977702" cy="253811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25" y="1128795"/>
            <a:ext cx="3977702" cy="253811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751" y="1128795"/>
            <a:ext cx="3977705" cy="25381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751" y="3666904"/>
            <a:ext cx="3977705" cy="253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12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8"/>
            <a:ext cx="10515600" cy="65881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jetMassSub0 scaled</a:t>
            </a:r>
            <a:endParaRPr lang="en-US" sz="36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39" y="1128795"/>
            <a:ext cx="3981030" cy="254023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368" y="1128795"/>
            <a:ext cx="3977702" cy="253811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40" y="3669029"/>
            <a:ext cx="3981030" cy="2540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368" y="3669029"/>
            <a:ext cx="3977702" cy="253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3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8"/>
            <a:ext cx="10515600" cy="65881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jetMassSub1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38" y="1128795"/>
            <a:ext cx="3977703" cy="25381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368" y="1128795"/>
            <a:ext cx="3977474" cy="25379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38" y="3666906"/>
            <a:ext cx="3977703" cy="25381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368" y="3661517"/>
            <a:ext cx="3977474" cy="253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88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8"/>
            <a:ext cx="10515600" cy="65881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jetMassSub1 scaled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40" y="1128795"/>
            <a:ext cx="3977703" cy="25381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695" y="1128796"/>
            <a:ext cx="3984358" cy="25423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368" y="3666906"/>
            <a:ext cx="3984358" cy="25423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40" y="3671154"/>
            <a:ext cx="3977703" cy="253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6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8"/>
            <a:ext cx="10515600" cy="65881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tau1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38" y="1128795"/>
            <a:ext cx="3977703" cy="25381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368" y="1128795"/>
            <a:ext cx="3977703" cy="25381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368" y="3666905"/>
            <a:ext cx="3977703" cy="25381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38" y="3666906"/>
            <a:ext cx="3977703" cy="253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551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8"/>
            <a:ext cx="10515600" cy="65881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tau1 scaled</a:t>
            </a:r>
            <a:endParaRPr lang="en-US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40" y="1128797"/>
            <a:ext cx="3977701" cy="25381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368" y="1128796"/>
            <a:ext cx="3984358" cy="25423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368" y="3666907"/>
            <a:ext cx="3984358" cy="25423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40" y="3671281"/>
            <a:ext cx="3977701" cy="253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97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234</TotalTime>
  <Words>161</Words>
  <Application>Microsoft Office PowerPoint</Application>
  <PresentationFormat>Widescreen</PresentationFormat>
  <Paragraphs>67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Status Report Efficiencies, Purities and Variable distributions  NTUA</vt:lpstr>
      <vt:lpstr>MVA scores </vt:lpstr>
      <vt:lpstr>Training output </vt:lpstr>
      <vt:lpstr>jetMassSub0</vt:lpstr>
      <vt:lpstr>jetMassSub0 scaled</vt:lpstr>
      <vt:lpstr>jetMassSub1</vt:lpstr>
      <vt:lpstr>jetMassSub1 scaled</vt:lpstr>
      <vt:lpstr>tau1</vt:lpstr>
      <vt:lpstr>tau1 scaled</vt:lpstr>
      <vt:lpstr>tau2</vt:lpstr>
      <vt:lpstr>tau2 scaled</vt:lpstr>
      <vt:lpstr>tau3</vt:lpstr>
      <vt:lpstr>tau3 scaled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 Efficiencies, Purities and MVA Scores</dc:title>
  <dc:creator>Georgios Bakas</dc:creator>
  <cp:lastModifiedBy>Georgios Bakas</cp:lastModifiedBy>
  <cp:revision>217</cp:revision>
  <dcterms:created xsi:type="dcterms:W3CDTF">2019-02-07T21:49:08Z</dcterms:created>
  <dcterms:modified xsi:type="dcterms:W3CDTF">2019-02-22T10:56:38Z</dcterms:modified>
</cp:coreProperties>
</file>