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8"/>
  </p:notesMasterIdLst>
  <p:sldIdLst>
    <p:sldId id="256" r:id="rId2"/>
    <p:sldId id="270" r:id="rId3"/>
    <p:sldId id="257" r:id="rId4"/>
    <p:sldId id="274" r:id="rId5"/>
    <p:sldId id="278" r:id="rId6"/>
    <p:sldId id="282" r:id="rId7"/>
    <p:sldId id="286" r:id="rId8"/>
    <p:sldId id="290" r:id="rId9"/>
    <p:sldId id="273" r:id="rId10"/>
    <p:sldId id="276" r:id="rId11"/>
    <p:sldId id="280" r:id="rId12"/>
    <p:sldId id="293" r:id="rId13"/>
    <p:sldId id="288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3" autoAdjust="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7/3/2019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7/3/2019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Top Discriminator </a:t>
            </a:r>
            <a:br>
              <a:rPr lang="en-US" sz="4200" dirty="0"/>
            </a:br>
            <a:r>
              <a:rPr lang="en-US" sz="4200" dirty="0"/>
              <a:t>Signal Over </a:t>
            </a:r>
            <a:r>
              <a:rPr lang="en-US" sz="4200" dirty="0" err="1"/>
              <a:t>Bkg</a:t>
            </a:r>
            <a:r>
              <a:rPr lang="en-US" sz="4200" dirty="0"/>
              <a:t> for several selection Categories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/>
              <a:t>NTUA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37012"/>
            <a:ext cx="6244019" cy="398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537012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04839"/>
            <a:ext cx="6244019" cy="398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37" y="1504839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2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712309"/>
            <a:ext cx="6244019" cy="398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712747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685020"/>
            <a:ext cx="6244019" cy="398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1685020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1" y="1662687"/>
            <a:ext cx="6244019" cy="398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662687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613B9-0160-734C-A1FD-4FA65D8A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42ABF-C89D-9543-B7E7-B158B05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57093"/>
              </p:ext>
            </p:extLst>
          </p:nvPr>
        </p:nvGraphicFramePr>
        <p:xfrm>
          <a:off x="565486" y="216578"/>
          <a:ext cx="10623884" cy="58832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5150">
                  <a:extLst>
                    <a:ext uri="{9D8B030D-6E8A-4147-A177-3AD203B41FA5}">
                      <a16:colId xmlns:a16="http://schemas.microsoft.com/office/drawing/2014/main" val="4290980772"/>
                    </a:ext>
                  </a:extLst>
                </a:gridCol>
                <a:gridCol w="692801">
                  <a:extLst>
                    <a:ext uri="{9D8B030D-6E8A-4147-A177-3AD203B41FA5}">
                      <a16:colId xmlns:a16="http://schemas.microsoft.com/office/drawing/2014/main" val="893915817"/>
                    </a:ext>
                  </a:extLst>
                </a:gridCol>
                <a:gridCol w="581060">
                  <a:extLst>
                    <a:ext uri="{9D8B030D-6E8A-4147-A177-3AD203B41FA5}">
                      <a16:colId xmlns:a16="http://schemas.microsoft.com/office/drawing/2014/main" val="1762020204"/>
                    </a:ext>
                  </a:extLst>
                </a:gridCol>
                <a:gridCol w="1030821">
                  <a:extLst>
                    <a:ext uri="{9D8B030D-6E8A-4147-A177-3AD203B41FA5}">
                      <a16:colId xmlns:a16="http://schemas.microsoft.com/office/drawing/2014/main" val="2900585359"/>
                    </a:ext>
                  </a:extLst>
                </a:gridCol>
                <a:gridCol w="1083898">
                  <a:extLst>
                    <a:ext uri="{9D8B030D-6E8A-4147-A177-3AD203B41FA5}">
                      <a16:colId xmlns:a16="http://schemas.microsoft.com/office/drawing/2014/main" val="207855081"/>
                    </a:ext>
                  </a:extLst>
                </a:gridCol>
                <a:gridCol w="1016854">
                  <a:extLst>
                    <a:ext uri="{9D8B030D-6E8A-4147-A177-3AD203B41FA5}">
                      <a16:colId xmlns:a16="http://schemas.microsoft.com/office/drawing/2014/main" val="372475030"/>
                    </a:ext>
                  </a:extLst>
                </a:gridCol>
                <a:gridCol w="896731">
                  <a:extLst>
                    <a:ext uri="{9D8B030D-6E8A-4147-A177-3AD203B41FA5}">
                      <a16:colId xmlns:a16="http://schemas.microsoft.com/office/drawing/2014/main" val="3888571441"/>
                    </a:ext>
                  </a:extLst>
                </a:gridCol>
                <a:gridCol w="960982">
                  <a:extLst>
                    <a:ext uri="{9D8B030D-6E8A-4147-A177-3AD203B41FA5}">
                      <a16:colId xmlns:a16="http://schemas.microsoft.com/office/drawing/2014/main" val="275086053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1155499386"/>
                    </a:ext>
                  </a:extLst>
                </a:gridCol>
                <a:gridCol w="896731">
                  <a:extLst>
                    <a:ext uri="{9D8B030D-6E8A-4147-A177-3AD203B41FA5}">
                      <a16:colId xmlns:a16="http://schemas.microsoft.com/office/drawing/2014/main" val="4068824756"/>
                    </a:ext>
                  </a:extLst>
                </a:gridCol>
                <a:gridCol w="960982">
                  <a:extLst>
                    <a:ext uri="{9D8B030D-6E8A-4147-A177-3AD203B41FA5}">
                      <a16:colId xmlns:a16="http://schemas.microsoft.com/office/drawing/2014/main" val="3049818940"/>
                    </a:ext>
                  </a:extLst>
                </a:gridCol>
                <a:gridCol w="893937">
                  <a:extLst>
                    <a:ext uri="{9D8B030D-6E8A-4147-A177-3AD203B41FA5}">
                      <a16:colId xmlns:a16="http://schemas.microsoft.com/office/drawing/2014/main" val="2077562046"/>
                    </a:ext>
                  </a:extLst>
                </a:gridCol>
              </a:tblGrid>
              <a:tr h="253929">
                <a:tc>
                  <a:txBody>
                    <a:bodyPr/>
                    <a:lstStyle/>
                    <a:p>
                      <a:pPr algn="l" fontAlgn="b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Slope Signal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Slope MTt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Signal bin 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signal bin 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Events signal total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Events </a:t>
                      </a:r>
                      <a:r>
                        <a:rPr lang="en-GB" sz="1000" u="none" strike="noStrike" dirty="0" err="1">
                          <a:effectLst/>
                        </a:rPr>
                        <a:t>Mtt</a:t>
                      </a:r>
                      <a:r>
                        <a:rPr lang="en-GB" sz="1000" u="none" strike="noStrike" dirty="0">
                          <a:effectLst/>
                        </a:rPr>
                        <a:t> bin 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Mtt bin 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Mtt total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bkg bin 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Evetns bkg bin 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Events bkg total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7757133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0.6, 0.5803, 1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-5.12E-08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-1.41E-05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4.22942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7084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4.57866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0.460289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160479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0.773183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0.448648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185004931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0.7, 0.5803, 1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-1.02E-06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-1.61E-05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3.07594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5170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3.31892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0.387611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128602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0.548859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0.448648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4071760948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0.8, 0.5803, 1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-9.96E-07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-1.38E-05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1.15348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3046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2.10764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0.266483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88720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0.548859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0.224324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915180192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0.6, 0.8838, 1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-6.63E-07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-1.22E-05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1.92246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2932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2.5437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0.218031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105961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0.548859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334682814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0.7, 0.8838, 1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-3.41E-07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-1.38E-05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1.92246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2185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1.91383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0.193806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85374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0.548859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3581245235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0.8, 0.8838, 1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-5.74E-07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-1.11E-05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0.768985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1.25974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0.0969029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59351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0.548859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515444077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0.6, 0.5803, 2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2.67E-07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-1.41E-05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6.15188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0.384492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9868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4.57866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0.460289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160479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22.6823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10.1694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421478971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0.7, 0.5803, 2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-4.49E-07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-1.61E-05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4.22942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0.384492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7149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3.31892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0.387611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128602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11.0667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5.19687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4007518886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0.8, 0.5803, 2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-6.95E-07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-1.38E-05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2.30695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4163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2.10764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0.266483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88720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2.09523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4.42368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098004037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0.6, 0.8838, 2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-5.12E-07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-1.22E-05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5.38289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8066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2.5437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0.218031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105961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1.99501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0.773183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1205517094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0.7, 0.8838, 2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-1.19E-06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-1.38E-05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3.84492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5874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1.91383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0.193806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85374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1.22183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0.773183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518083138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0.8, 0.8838, 2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-1.29E-06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-1.11E-05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1.92246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3444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1.25974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0.0969029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59351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0.773183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3605120178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0.6, 0.5803, 3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-3.62E-06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-1.85E-05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17.6866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1.53797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21912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9.54493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1.23551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325514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166.9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33.8881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7230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4287542905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0.7, 0.5803, 3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-3.67E-06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-1.74E-05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16.5332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1.53797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19635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8.43055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1.13861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298670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110.253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18.7072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4940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3423386828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0.8, 0.5803, 3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-5.27E-06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-2.49E-05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11.5348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1.53797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16110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6.8801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0.896352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256672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57.2809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15.8149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2832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182277835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0.6, 0.8838, 3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-4.95E-06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-1.84E-05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5.76738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8889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5.37811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0.605643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210843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6.76713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0.224324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2331094160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0.7, 0.8838, 3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-4.19E-06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-1.79E-05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5.76738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8002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4.69979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0.532966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194168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2.66799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3063266448"/>
                  </a:ext>
                </a:extLst>
              </a:tr>
              <a:tr h="25392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0.8, 0.8838, 3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-3.70E-06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-2.21E-05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3.46043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6601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3.85189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0.436063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167722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1.99501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1" marR="7941" marT="7941" marB="0" anchor="b"/>
                </a:tc>
                <a:extLst>
                  <a:ext uri="{0D108BD9-81ED-4DB2-BD59-A6C34878D82A}">
                    <a16:rowId xmlns:a16="http://schemas.microsoft.com/office/drawing/2014/main" val="81068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1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5EF6-7ED8-6A40-A00B-68B0DA5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563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57D8A-EC01-C249-9E67-B344ACD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375"/>
            <a:ext cx="10058400" cy="40117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Overlapping categories 1 and 2 in </a:t>
            </a:r>
            <a:r>
              <a:rPr lang="en-US" dirty="0" err="1" smtClean="0"/>
              <a:t>Mtt</a:t>
            </a:r>
            <a:r>
              <a:rPr lang="en-US" dirty="0" smtClean="0"/>
              <a:t> sample. We tried different ways to identify why this could be happening. But it looks like that in this sample, whenever you have an event with a top and b tagged jet and a second jet that is top tagged, the second jet is always b tagged 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Could you propose a way that we can identify why this is happening and if it is normal?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Difference in efficiencies between </a:t>
            </a:r>
            <a:r>
              <a:rPr lang="en-US" dirty="0" err="1" smtClean="0"/>
              <a:t>Mtt</a:t>
            </a:r>
            <a:r>
              <a:rPr lang="en-US" dirty="0" smtClean="0"/>
              <a:t> and Signal. We are thinking that we are not Scaling the nominal signal correctly. We use 832 </a:t>
            </a:r>
            <a:r>
              <a:rPr lang="en-US" dirty="0" err="1" smtClean="0"/>
              <a:t>pb</a:t>
            </a:r>
            <a:r>
              <a:rPr lang="en-US" dirty="0" smtClean="0"/>
              <a:t> as the Cross section value but we are only using one of the samples (75e^+6). Could this be the problem? Although we do not think so because the nominal has a single slice and the scaling factors cancel out when computing the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We also tried to identify the working point with the best performance. Stability, by identifying the slope of a linear fit. Number of events in the final two bins (after 3.5 </a:t>
            </a:r>
            <a:r>
              <a:rPr lang="en-US" dirty="0" err="1" smtClean="0"/>
              <a:t>TeV</a:t>
            </a:r>
            <a:r>
              <a:rPr lang="en-US" dirty="0" smtClean="0"/>
              <a:t>)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B8043-A62E-964A-97B8-835D7F5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924D5-88E2-CA45-B0D2-5F320E84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/>
              <a:t>Signal Over </a:t>
            </a:r>
            <a:r>
              <a:rPr lang="en-US" dirty="0" err="1"/>
              <a:t>Bkg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Signal </a:t>
            </a:r>
            <a:r>
              <a:rPr lang="en-US" dirty="0"/>
              <a:t>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Mtt</a:t>
            </a:r>
            <a:r>
              <a:rPr lang="en-US" dirty="0"/>
              <a:t> samples over </a:t>
            </a:r>
            <a:r>
              <a:rPr lang="en-US" dirty="0" err="1"/>
              <a:t>Bkg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Categories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Cuts</a:t>
            </a:r>
            <a:r>
              <a:rPr lang="en-GB" sz="1400" dirty="0"/>
              <a:t>: </a:t>
            </a:r>
            <a:r>
              <a:rPr lang="en-GB" sz="1400" dirty="0" err="1"/>
              <a:t>nJets</a:t>
            </a:r>
            <a:r>
              <a:rPr lang="en-GB" sz="1400" dirty="0"/>
              <a:t> &gt; 1,  |</a:t>
            </a:r>
            <a:r>
              <a:rPr lang="en-GB" sz="1400" dirty="0" err="1"/>
              <a:t>jetEta</a:t>
            </a:r>
            <a:r>
              <a:rPr lang="en-GB" sz="1400" dirty="0"/>
              <a:t>| &lt; 2.4 (bot jets), </a:t>
            </a:r>
            <a:r>
              <a:rPr lang="en-GB" sz="1400" dirty="0" err="1"/>
              <a:t>jetPt</a:t>
            </a:r>
            <a:r>
              <a:rPr lang="en-GB" sz="1400" dirty="0"/>
              <a:t> &gt; 400 GeV (both jets</a:t>
            </a:r>
            <a:r>
              <a:rPr lang="en-GB" sz="1400" dirty="0" smtClean="0"/>
              <a:t>)</a:t>
            </a:r>
          </a:p>
          <a:p>
            <a:r>
              <a:rPr lang="en-GB" sz="1400" dirty="0" err="1" smtClean="0"/>
              <a:t>mTTbarParton</a:t>
            </a:r>
            <a:r>
              <a:rPr lang="en-GB" sz="1400" dirty="0" smtClean="0"/>
              <a:t> &gt; 1000 GeV</a:t>
            </a:r>
          </a:p>
          <a:p>
            <a:endParaRPr lang="en-GB" sz="1400" dirty="0"/>
          </a:p>
          <a:p>
            <a:r>
              <a:rPr lang="en-GB" sz="1400" b="1" dirty="0" smtClean="0"/>
              <a:t>Top Tagger selection cuts: </a:t>
            </a:r>
            <a:r>
              <a:rPr lang="en-GB" sz="1400" dirty="0" smtClean="0"/>
              <a:t>120 </a:t>
            </a:r>
            <a:r>
              <a:rPr lang="en-GB" sz="1400" dirty="0"/>
              <a:t>GeV &lt; </a:t>
            </a:r>
            <a:r>
              <a:rPr lang="en-GB" sz="1400" dirty="0" err="1"/>
              <a:t>jetMassSoftDrop</a:t>
            </a:r>
            <a:r>
              <a:rPr lang="en-GB" sz="1400" dirty="0"/>
              <a:t> &lt; 200 GeV (both jets)					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629241"/>
            <a:ext cx="6244019" cy="39842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67" y="1629241"/>
            <a:ext cx="6263319" cy="39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617746"/>
            <a:ext cx="6244019" cy="398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17" y="1617746"/>
            <a:ext cx="6119617" cy="39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87829"/>
            <a:ext cx="6244019" cy="398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12" y="1587829"/>
            <a:ext cx="6244019" cy="39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450765"/>
            <a:ext cx="6244019" cy="3984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450765"/>
            <a:ext cx="6244019" cy="3984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00" y="1450765"/>
            <a:ext cx="6244019" cy="39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0.7 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1" y="1552211"/>
            <a:ext cx="6244019" cy="398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38" y="1552211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nominal TT_TuneCUETP8M2T4_13TeV-powherg-pythia8</a:t>
            </a:r>
          </a:p>
          <a:p>
            <a:pPr algn="ctr"/>
            <a:r>
              <a:rPr lang="en-GB" sz="1400" dirty="0"/>
              <a:t> Over </a:t>
            </a:r>
            <a:r>
              <a:rPr lang="en-GB" sz="1400" dirty="0" err="1"/>
              <a:t>Bkg</a:t>
            </a:r>
            <a:r>
              <a:rPr lang="en-GB" sz="1400" dirty="0"/>
              <a:t> (All Categories)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0.8</a:t>
            </a:r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98858"/>
            <a:ext cx="6244019" cy="3984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1598858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7/3/2019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Signal over </a:t>
            </a:r>
            <a:r>
              <a:rPr lang="en-US" sz="3600" dirty="0" err="1"/>
              <a:t>Bkg</a:t>
            </a:r>
            <a:r>
              <a:rPr lang="en-US" sz="3600" dirty="0"/>
              <a:t> for </a:t>
            </a:r>
            <a:r>
              <a:rPr lang="en-US" sz="3600" dirty="0" err="1"/>
              <a:t>mJJ</a:t>
            </a:r>
            <a:r>
              <a:rPr lang="en-US" sz="3600" dirty="0"/>
              <a:t> (</a:t>
            </a:r>
            <a:r>
              <a:rPr lang="en-US" sz="3600" dirty="0" err="1"/>
              <a:t>reco</a:t>
            </a:r>
            <a:r>
              <a:rPr lang="en-US" sz="36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22130" y="641269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Mtt</a:t>
            </a:r>
            <a:r>
              <a:rPr lang="en-GB" sz="1400" dirty="0"/>
              <a:t> 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I. Papakrivopoulos, G. Bakas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" y="1571233"/>
            <a:ext cx="6244019" cy="3984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8" y="1571233"/>
            <a:ext cx="6158484" cy="3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790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747</TotalTime>
  <Words>1094</Words>
  <Application>Microsoft Office PowerPoint</Application>
  <PresentationFormat>Widescreen</PresentationFormat>
  <Paragraphs>335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Top Discriminator  Signal Over Bkg for several selection Categories  NTUA</vt:lpstr>
      <vt:lpstr>Signal Over Bkg 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378</cp:revision>
  <dcterms:created xsi:type="dcterms:W3CDTF">2019-02-07T21:49:08Z</dcterms:created>
  <dcterms:modified xsi:type="dcterms:W3CDTF">2019-03-18T16:52:00Z</dcterms:modified>
</cp:coreProperties>
</file>