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9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81" d="100"/>
          <a:sy n="81" d="100"/>
        </p:scale>
        <p:origin x="10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wiki.cern.ch/twiki/bin/viewauth/CMS/BtagRecommendation94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Status Report</a:t>
            </a:r>
            <a:br>
              <a:rPr lang="en-US" sz="4200" dirty="0"/>
            </a:br>
            <a:r>
              <a:rPr lang="en-US" sz="4200" dirty="0" smtClean="0"/>
              <a:t>MVA Jet Discriminator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NTUA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/>
              <a:t>Efficiency </a:t>
            </a:r>
            <a:r>
              <a:rPr lang="en-US" sz="3600" dirty="0" smtClean="0"/>
              <a:t>vs </a:t>
            </a:r>
            <a:r>
              <a:rPr lang="en-US" sz="3600" dirty="0" err="1" smtClean="0"/>
              <a:t>mTTbarParton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71449" y="1090753"/>
            <a:ext cx="3514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Event selections</a:t>
            </a:r>
            <a:r>
              <a:rPr lang="en-GB" dirty="0" smtClean="0"/>
              <a:t>:</a:t>
            </a:r>
          </a:p>
          <a:p>
            <a:pPr marL="19050" indent="-190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nJets</a:t>
            </a:r>
            <a:r>
              <a:rPr lang="en-GB" dirty="0" smtClean="0"/>
              <a:t> &gt; 1</a:t>
            </a:r>
          </a:p>
          <a:p>
            <a:pPr marL="19050" indent="-190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 smtClean="0"/>
              <a:t>mTTbarParton</a:t>
            </a:r>
            <a:r>
              <a:rPr lang="en-GB" dirty="0" smtClean="0"/>
              <a:t> &gt; 1000 GeV</a:t>
            </a:r>
          </a:p>
          <a:p>
            <a:pPr marL="19050" indent="-190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 |</a:t>
            </a:r>
            <a:r>
              <a:rPr lang="en-GB" dirty="0" err="1" smtClean="0"/>
              <a:t>parton</a:t>
            </a:r>
            <a:r>
              <a:rPr lang="en-GB" dirty="0" smtClean="0"/>
              <a:t> Eta| &lt; 2.5</a:t>
            </a:r>
          </a:p>
          <a:p>
            <a:pPr marL="19050" indent="-190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partonPt</a:t>
            </a:r>
            <a:r>
              <a:rPr lang="en-GB" dirty="0" smtClean="0"/>
              <a:t> &gt; 500 (both </a:t>
            </a:r>
            <a:r>
              <a:rPr lang="en-GB" dirty="0" err="1" smtClean="0"/>
              <a:t>partons</a:t>
            </a:r>
            <a:r>
              <a:rPr lang="en-GB" dirty="0" smtClean="0"/>
              <a:t>)</a:t>
            </a:r>
          </a:p>
          <a:p>
            <a:pPr marL="19050" indent="-190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mTTbarParton</a:t>
            </a:r>
            <a:r>
              <a:rPr lang="en-GB" dirty="0" smtClean="0"/>
              <a:t> &gt; 1000</a:t>
            </a:r>
          </a:p>
          <a:p>
            <a:pPr marL="19050" indent="-190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subleading</a:t>
            </a:r>
            <a:r>
              <a:rPr lang="en-GB" dirty="0" smtClean="0"/>
              <a:t> </a:t>
            </a:r>
            <a:r>
              <a:rPr lang="en-GB" dirty="0" err="1" smtClean="0"/>
              <a:t>jetPt</a:t>
            </a:r>
            <a:r>
              <a:rPr lang="en-GB" dirty="0" smtClean="0"/>
              <a:t> &gt; 400</a:t>
            </a:r>
          </a:p>
          <a:p>
            <a:pPr marL="19050" indent="-190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120 &lt; </a:t>
            </a:r>
            <a:r>
              <a:rPr lang="en-GB" dirty="0" err="1" smtClean="0"/>
              <a:t>jetMassSofrDrop</a:t>
            </a:r>
            <a:r>
              <a:rPr lang="en-GB" dirty="0" smtClean="0"/>
              <a:t> &lt; 220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33925" y="2207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1449" y="3459745"/>
            <a:ext cx="3862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GB" dirty="0" smtClean="0"/>
              <a:t>Event categories </a:t>
            </a:r>
          </a:p>
          <a:p>
            <a:pPr marL="14288" indent="-14288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 Both jets are b and top tagged.</a:t>
            </a:r>
          </a:p>
          <a:p>
            <a:pPr marL="14288" indent="-14288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One jet is b and top tagged and one is</a:t>
            </a:r>
            <a:br>
              <a:rPr lang="en-GB" dirty="0" smtClean="0"/>
            </a:br>
            <a:r>
              <a:rPr lang="en-GB" dirty="0" smtClean="0"/>
              <a:t>   top tagged.</a:t>
            </a:r>
          </a:p>
          <a:p>
            <a:pPr marL="14288" indent="-14288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One jet is b and top tagged and one is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 b tagged.</a:t>
            </a:r>
          </a:p>
          <a:p>
            <a:pPr marL="14288" indent="-14288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Both jets are top tagged.</a:t>
            </a:r>
          </a:p>
          <a:p>
            <a:pPr marL="14288" indent="-14288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Both jets are b tagged.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71448" y="5745641"/>
            <a:ext cx="1192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top tagging, </a:t>
            </a:r>
            <a:r>
              <a:rPr lang="en-GB" dirty="0" err="1" smtClean="0"/>
              <a:t>mva</a:t>
            </a:r>
            <a:r>
              <a:rPr lang="en-GB" dirty="0" smtClean="0"/>
              <a:t> </a:t>
            </a:r>
            <a:r>
              <a:rPr lang="en-GB" smtClean="0"/>
              <a:t>&gt; 0.6 and </a:t>
            </a:r>
            <a:r>
              <a:rPr lang="en-GB" dirty="0" smtClean="0"/>
              <a:t>for b tagging, we used the loose working point from: </a:t>
            </a:r>
            <a:r>
              <a:rPr lang="en-GB" dirty="0" smtClean="0">
                <a:hlinkClick r:id="rId2"/>
              </a:rPr>
              <a:t>https://twiki.cern.ch/twiki/bin/viewauth/CMS/BtagRecommendation94X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4" y="1141081"/>
            <a:ext cx="7267575" cy="4637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62735" y="449672"/>
                <a:ext cx="4604274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Efficiency=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selected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events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are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one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category</m:t>
                        </m:r>
                      </m:num>
                      <m:den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selected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events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35" y="449672"/>
                <a:ext cx="4604274" cy="499560"/>
              </a:xfrm>
              <a:prstGeom prst="rect">
                <a:avLst/>
              </a:prstGeom>
              <a:blipFill>
                <a:blip r:embed="rId4"/>
                <a:stretch>
                  <a:fillRect l="-1058"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11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F92A8-8EC2-BB46-A2D2-48EFDF0015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712" y="302405"/>
            <a:ext cx="10515600" cy="865188"/>
          </a:xfrm>
        </p:spPr>
        <p:txBody>
          <a:bodyPr/>
          <a:lstStyle/>
          <a:p>
            <a:r>
              <a:rPr lang="en-US" dirty="0" smtClean="0"/>
              <a:t>Training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EDAA-442B-1B40-8869-0E856DF0A2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2711" y="2530533"/>
            <a:ext cx="4664564" cy="3641667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Bins</a:t>
            </a:r>
            <a:r>
              <a:rPr lang="en-US" sz="1600" dirty="0"/>
              <a:t>: </a:t>
            </a:r>
          </a:p>
          <a:p>
            <a:pPr marL="180975" lvl="1" indent="0">
              <a:buFont typeface="Arial" panose="020B0604020202020204" pitchFamily="34" charset="0"/>
              <a:buChar char="•"/>
            </a:pPr>
            <a:r>
              <a:rPr lang="en-US" sz="1600" dirty="0" smtClean="0"/>
              <a:t> [400,600] </a:t>
            </a:r>
            <a:r>
              <a:rPr lang="en-US" sz="1600" dirty="0"/>
              <a:t>GeV</a:t>
            </a:r>
          </a:p>
          <a:p>
            <a:pPr marL="182563" lvl="1" indent="-1588">
              <a:buFont typeface="Arial" panose="020B0604020202020204" pitchFamily="34" charset="0"/>
              <a:buChar char="•"/>
            </a:pPr>
            <a:r>
              <a:rPr lang="en-US" sz="1600" dirty="0" smtClean="0"/>
              <a:t> [600,800] </a:t>
            </a:r>
            <a:r>
              <a:rPr lang="en-US" sz="1600" dirty="0"/>
              <a:t>GeV</a:t>
            </a:r>
          </a:p>
          <a:p>
            <a:pPr marL="182563" lvl="1" indent="-1588">
              <a:buFont typeface="Arial" panose="020B0604020202020204" pitchFamily="34" charset="0"/>
              <a:buChar char="•"/>
            </a:pPr>
            <a:r>
              <a:rPr lang="en-US" sz="1600" dirty="0" smtClean="0"/>
              <a:t> [800,1200] </a:t>
            </a:r>
            <a:r>
              <a:rPr lang="en-US" sz="1600" dirty="0"/>
              <a:t>GeV</a:t>
            </a:r>
          </a:p>
          <a:p>
            <a:pPr marL="182563" lvl="1" indent="-1588">
              <a:buFont typeface="Arial" panose="020B0604020202020204" pitchFamily="34" charset="0"/>
              <a:buChar char="•"/>
            </a:pPr>
            <a:r>
              <a:rPr lang="en-US" sz="1600" dirty="0" smtClean="0"/>
              <a:t> [1200 –</a:t>
            </a:r>
            <a:r>
              <a:rPr lang="en-US" sz="1600" dirty="0" err="1" smtClean="0"/>
              <a:t>inf</a:t>
            </a:r>
            <a:r>
              <a:rPr lang="en-US" sz="1600" dirty="0" smtClean="0"/>
              <a:t>) GeV</a:t>
            </a:r>
          </a:p>
          <a:p>
            <a:pPr marL="182563" lvl="1" indent="-1588">
              <a:buNone/>
            </a:pPr>
            <a:r>
              <a:rPr lang="en-US" sz="1600" dirty="0" smtClean="0"/>
              <a:t>Training Variables:</a:t>
            </a:r>
            <a:endParaRPr lang="en-US" sz="1600" dirty="0"/>
          </a:p>
          <a:p>
            <a:pPr marL="182563" lvl="1" indent="-1588">
              <a:buFont typeface="Arial" panose="020B0604020202020204" pitchFamily="34" charset="0"/>
              <a:buChar char="•"/>
            </a:pPr>
            <a:r>
              <a:rPr lang="en-US" sz="1600" dirty="0" smtClean="0"/>
              <a:t> JetMassSub0</a:t>
            </a:r>
            <a:r>
              <a:rPr lang="en-US" sz="1600" dirty="0"/>
              <a:t>, </a:t>
            </a:r>
            <a:r>
              <a:rPr lang="en-US" sz="1600" dirty="0" smtClean="0"/>
              <a:t>JetMassSub1</a:t>
            </a:r>
            <a:endParaRPr lang="en-US" sz="1600" dirty="0"/>
          </a:p>
          <a:p>
            <a:pPr marL="182563" lvl="1" indent="-1588">
              <a:buFont typeface="Arial" panose="020B0604020202020204" pitchFamily="34" charset="0"/>
              <a:buChar char="•"/>
            </a:pPr>
            <a:r>
              <a:rPr lang="en-US" sz="1600" dirty="0" smtClean="0"/>
              <a:t> Tau1, Tau2, Tau3</a:t>
            </a:r>
          </a:p>
          <a:p>
            <a:pPr marL="182563" lvl="1" indent="-1588">
              <a:buNone/>
            </a:pPr>
            <a:r>
              <a:rPr lang="en-US" sz="1600" dirty="0" smtClean="0"/>
              <a:t>Training contains jets:</a:t>
            </a:r>
          </a:p>
          <a:p>
            <a:pPr marL="182563" lvl="1" indent="-1588">
              <a:buFont typeface="Arial" panose="020B0604020202020204" pitchFamily="34" charset="0"/>
              <a:buChar char="•"/>
            </a:pPr>
            <a:r>
              <a:rPr lang="en-US" sz="1600" dirty="0" smtClean="0"/>
              <a:t> From events with two or more jets.</a:t>
            </a:r>
          </a:p>
          <a:p>
            <a:pPr marL="182563" lvl="1" indent="-1588">
              <a:buFont typeface="Arial" panose="020B0604020202020204" pitchFamily="34" charset="0"/>
              <a:buChar char="•"/>
            </a:pPr>
            <a:r>
              <a:rPr lang="en-US" sz="1600" dirty="0" smtClean="0"/>
              <a:t> From events that have no leptons.</a:t>
            </a:r>
          </a:p>
          <a:p>
            <a:pPr marL="182563" lvl="1" indent="-1588">
              <a:buFont typeface="Arial" panose="020B0604020202020204" pitchFamily="34" charset="0"/>
              <a:buChar char="•"/>
            </a:pPr>
            <a:r>
              <a:rPr lang="en-US" sz="1600" dirty="0" smtClean="0"/>
              <a:t> From events where the sub-leading jet </a:t>
            </a:r>
            <a:r>
              <a:rPr lang="en-US" sz="1600" dirty="0" err="1" smtClean="0"/>
              <a:t>pt</a:t>
            </a:r>
            <a:r>
              <a:rPr lang="en-US" sz="1600" dirty="0" smtClean="0"/>
              <a:t> &gt; 400 GeV.</a:t>
            </a:r>
          </a:p>
          <a:p>
            <a:pPr marL="182563" lvl="1" indent="-1588">
              <a:buFont typeface="Arial" panose="020B0604020202020204" pitchFamily="34" charset="0"/>
              <a:buChar char="•"/>
            </a:pPr>
            <a:r>
              <a:rPr lang="en-US" sz="1600" dirty="0" smtClean="0"/>
              <a:t> That are DR matched (DR&lt;0.4) with a top </a:t>
            </a:r>
            <a:r>
              <a:rPr lang="en-US" sz="1600" dirty="0" err="1" smtClean="0"/>
              <a:t>parton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01168" lvl="1" indent="0"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2712" y="1873651"/>
            <a:ext cx="488415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Category training</a:t>
            </a:r>
            <a:r>
              <a:rPr lang="en-US" sz="1600" dirty="0"/>
              <a:t>: Split the </a:t>
            </a:r>
            <a:r>
              <a:rPr lang="en-US" sz="1600" dirty="0" smtClean="0"/>
              <a:t>training sample </a:t>
            </a:r>
            <a:r>
              <a:rPr lang="en-US" sz="1600" dirty="0"/>
              <a:t>in </a:t>
            </a:r>
            <a:endParaRPr lang="en-US" sz="1600" dirty="0" smtClean="0"/>
          </a:p>
          <a:p>
            <a:r>
              <a:rPr lang="en-US" sz="1600" dirty="0" smtClean="0"/>
              <a:t>categories. In </a:t>
            </a:r>
            <a:r>
              <a:rPr lang="en-US" sz="1600" dirty="0"/>
              <a:t>our case </a:t>
            </a:r>
            <a:r>
              <a:rPr lang="en-US" sz="1600" dirty="0" smtClean="0"/>
              <a:t>the splitting is </a:t>
            </a:r>
            <a:r>
              <a:rPr lang="en-US" sz="1600" dirty="0"/>
              <a:t>based on </a:t>
            </a:r>
            <a:r>
              <a:rPr lang="en-US" sz="1600" dirty="0" smtClean="0"/>
              <a:t>the jet Pt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0512" y="1203627"/>
            <a:ext cx="3508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Datasets used: (** </a:t>
            </a:r>
            <a:r>
              <a:rPr lang="en-GB" sz="1600" dirty="0" err="1" smtClean="0"/>
              <a:t>jetToolBox</a:t>
            </a:r>
            <a:r>
              <a:rPr lang="en-GB" sz="1600" dirty="0" smtClean="0"/>
              <a:t> was used)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00851"/>
              </p:ext>
            </p:extLst>
          </p:nvPr>
        </p:nvGraphicFramePr>
        <p:xfrm>
          <a:off x="5551232" y="1627414"/>
          <a:ext cx="606473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738">
                  <a:extLst>
                    <a:ext uri="{9D8B030D-6E8A-4147-A177-3AD203B41FA5}">
                      <a16:colId xmlns:a16="http://schemas.microsoft.com/office/drawing/2014/main" val="1730130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Signal: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TT_TuneCUETP8M2T4_13TeV-powheg-pythia8/RunIISummer16MiniAODv3-PUMoriond17_94X_mcRun2_asymptotic_v3-v1/MINIAODSIM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0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TT_Mtt-1000toInf_TuneCUETP8M2T4_13TeV-powheg-pythia8/RunIISummer16MiniAODv2-PUMoriond17_80X_mcRun2_asymptotic_2016_TrancheIV_v6-v2/MINIAODSIM</a:t>
                      </a:r>
                      <a:r>
                        <a:rPr lang="en-GB" sz="1100" b="1" dirty="0" smtClean="0"/>
                        <a:t> **</a:t>
                      </a:r>
                      <a:endParaRPr lang="en-GB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9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TT_Mtt-700to1000_TuneCUETP8M2T4_13TeV-powheg-pythia8/RunIISummer16MiniAODv2-PUMoriond17_80X_mcRun2_asymptotic_2016_TrancheIV_v6-v1/MINIAODSIM</a:t>
                      </a:r>
                      <a:r>
                        <a:rPr lang="en-GB" sz="1100" b="1" dirty="0" smtClean="0"/>
                        <a:t> **</a:t>
                      </a:r>
                      <a:endParaRPr lang="en-GB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776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67111"/>
              </p:ext>
            </p:extLst>
          </p:nvPr>
        </p:nvGraphicFramePr>
        <p:xfrm>
          <a:off x="5551232" y="3332869"/>
          <a:ext cx="6064738" cy="296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738">
                  <a:extLst>
                    <a:ext uri="{9D8B030D-6E8A-4147-A177-3AD203B41FA5}">
                      <a16:colId xmlns:a16="http://schemas.microsoft.com/office/drawing/2014/main" val="3483133197"/>
                    </a:ext>
                  </a:extLst>
                </a:gridCol>
              </a:tblGrid>
              <a:tr h="401199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Background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82352"/>
                  </a:ext>
                </a:extLst>
              </a:tr>
              <a:tr h="401199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QCD_HT300to500_TuneCUETP8M1_13TeV-madgraphMLM-pythia8/RunIISummer16MiniAODv3-PUMoriond17_94X_mcRun2_asymptotic_v3_ext1-v2/MINIAODSIM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46159"/>
                  </a:ext>
                </a:extLst>
              </a:tr>
              <a:tr h="4011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QCD_HT500to700_TuneCUETP8M1_13TeV-madgraphMLM-pythia8/RunIISummer16MiniAODv3-PUMoriond17_94X_mcRun2_asymptotic_v3_ext1-v2/MINIAODSIM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26504"/>
                  </a:ext>
                </a:extLst>
              </a:tr>
              <a:tr h="4011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QCD_HT700to1000_TuneCUETP8M1_13TeV-madgraphMLM-pythia8/RunIISummer16MiniAODv3-PUMoriond17_94X_mcRun2_asymptotic_v3_ext1-v2/MINIAODSIM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89012"/>
                  </a:ext>
                </a:extLst>
              </a:tr>
              <a:tr h="4011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QCD_HT1000to1500_TuneCUETP8M1_13TeV-madgraphMLM-pythia8/RunIISummer16MiniAODv3-PUMoriond17_94X_mcRun2_asymptotic_v3_ext1-v2/MINIAODSIM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8075"/>
                  </a:ext>
                </a:extLst>
              </a:tr>
              <a:tr h="4011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QCD_HT1500to2000_TuneCUETP8M1_13TeV-madgraphMLM-pythia8/RunIISummer16MiniAODv3-PUMoriond17_94X_mcRun2_asymptotic_v3_ext1-v2/MINIAODSIM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2190"/>
                  </a:ext>
                </a:extLst>
              </a:tr>
              <a:tr h="4011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QCD_HT2000toInf_TuneCUETP8M1_13TeV-madgraphMLM-pythia8/RunIISummer16MiniAODv3-PUMoriond17_94X_mcRun2_asymptotic_v3_ext1-v2/MINIAODSIM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3248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2712" y="1186765"/>
            <a:ext cx="4756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Discriminator trained to identify objects (top jets) and </a:t>
            </a:r>
          </a:p>
          <a:p>
            <a:r>
              <a:rPr lang="en-GB" sz="1600" dirty="0" smtClean="0"/>
              <a:t>not events as was done previously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472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33080"/>
            <a:ext cx="4124325" cy="30415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2" y="1438932"/>
            <a:ext cx="5179571" cy="3780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3189154"/>
            <a:ext cx="4124325" cy="304151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67F92A8-8EC2-BB46-A2D2-48EFDF001585}"/>
              </a:ext>
            </a:extLst>
          </p:cNvPr>
          <p:cNvSpPr txBox="1">
            <a:spLocks/>
          </p:cNvSpPr>
          <p:nvPr/>
        </p:nvSpPr>
        <p:spPr>
          <a:xfrm>
            <a:off x="202712" y="302405"/>
            <a:ext cx="10515600" cy="86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Training output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39" y="1128795"/>
            <a:ext cx="3981030" cy="25402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8" y="1128795"/>
            <a:ext cx="3977702" cy="25381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3669029"/>
            <a:ext cx="3981030" cy="25402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8" y="3669029"/>
            <a:ext cx="3977702" cy="253811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67F92A8-8EC2-BB46-A2D2-48EFDF001585}"/>
              </a:ext>
            </a:extLst>
          </p:cNvPr>
          <p:cNvSpPr txBox="1">
            <a:spLocks/>
          </p:cNvSpPr>
          <p:nvPr/>
        </p:nvSpPr>
        <p:spPr>
          <a:xfrm>
            <a:off x="202712" y="302405"/>
            <a:ext cx="10515600" cy="86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Training variable distributions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760" y="3095341"/>
            <a:ext cx="175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Mass of the first </a:t>
            </a:r>
          </a:p>
          <a:p>
            <a:r>
              <a:rPr lang="en-GB" dirty="0" err="1" smtClean="0"/>
              <a:t>subjet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8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1128795"/>
            <a:ext cx="3977703" cy="25381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95" y="1128796"/>
            <a:ext cx="3984358" cy="25423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8" y="3666906"/>
            <a:ext cx="3984358" cy="25423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3671154"/>
            <a:ext cx="3977703" cy="253811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667F92A8-8EC2-BB46-A2D2-48EFDF001585}"/>
              </a:ext>
            </a:extLst>
          </p:cNvPr>
          <p:cNvSpPr txBox="1">
            <a:spLocks/>
          </p:cNvSpPr>
          <p:nvPr/>
        </p:nvSpPr>
        <p:spPr>
          <a:xfrm>
            <a:off x="202712" y="302405"/>
            <a:ext cx="10515600" cy="86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Training variable distributions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760" y="3095341"/>
            <a:ext cx="205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Mass of the second </a:t>
            </a:r>
          </a:p>
          <a:p>
            <a:r>
              <a:rPr lang="en-GB" dirty="0" err="1" smtClean="0"/>
              <a:t>subjet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1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1128797"/>
            <a:ext cx="3977701" cy="25381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8" y="1128796"/>
            <a:ext cx="3984358" cy="25423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8" y="3666907"/>
            <a:ext cx="3984358" cy="25423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3671281"/>
            <a:ext cx="3977701" cy="253811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67F92A8-8EC2-BB46-A2D2-48EFDF001585}"/>
              </a:ext>
            </a:extLst>
          </p:cNvPr>
          <p:cNvSpPr txBox="1">
            <a:spLocks/>
          </p:cNvSpPr>
          <p:nvPr/>
        </p:nvSpPr>
        <p:spPr>
          <a:xfrm>
            <a:off x="202712" y="302405"/>
            <a:ext cx="10515600" cy="86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Training variable distributions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881" y="3297575"/>
            <a:ext cx="60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tau1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2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1128796"/>
            <a:ext cx="3977702" cy="25381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9" y="1128796"/>
            <a:ext cx="3984558" cy="25424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9" y="3671280"/>
            <a:ext cx="3984558" cy="25424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3671282"/>
            <a:ext cx="3977702" cy="253811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67F92A8-8EC2-BB46-A2D2-48EFDF001585}"/>
              </a:ext>
            </a:extLst>
          </p:cNvPr>
          <p:cNvSpPr txBox="1">
            <a:spLocks/>
          </p:cNvSpPr>
          <p:nvPr/>
        </p:nvSpPr>
        <p:spPr>
          <a:xfrm>
            <a:off x="202712" y="302405"/>
            <a:ext cx="10515600" cy="86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Training variable distributions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881" y="3297575"/>
            <a:ext cx="60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tau2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0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7F92A8-8EC2-BB46-A2D2-48EFDF001585}"/>
              </a:ext>
            </a:extLst>
          </p:cNvPr>
          <p:cNvSpPr txBox="1">
            <a:spLocks/>
          </p:cNvSpPr>
          <p:nvPr/>
        </p:nvSpPr>
        <p:spPr>
          <a:xfrm>
            <a:off x="278912" y="288067"/>
            <a:ext cx="10515600" cy="86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Training variable distributions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1128796"/>
            <a:ext cx="3977701" cy="25381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70" y="1128797"/>
            <a:ext cx="3984560" cy="25424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9" y="3671283"/>
            <a:ext cx="3984559" cy="25424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3666906"/>
            <a:ext cx="3977701" cy="253811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6881" y="3297575"/>
            <a:ext cx="60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tau3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7F92A8-8EC2-BB46-A2D2-48EFDF001585}"/>
              </a:ext>
            </a:extLst>
          </p:cNvPr>
          <p:cNvSpPr txBox="1">
            <a:spLocks/>
          </p:cNvSpPr>
          <p:nvPr/>
        </p:nvSpPr>
        <p:spPr>
          <a:xfrm>
            <a:off x="202712" y="302405"/>
            <a:ext cx="10515600" cy="86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Efficiency and purity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594139"/>
                <a:ext cx="617752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Efficiency (</a:t>
                </a:r>
                <a:r>
                  <a:rPr lang="en-GB" dirty="0" err="1" smtClean="0"/>
                  <a:t>parton</a:t>
                </a:r>
                <a:r>
                  <a:rPr lang="en-GB" dirty="0" smtClean="0"/>
                  <a:t> Pt)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partons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are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matched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selected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reco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jet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partons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94139"/>
                <a:ext cx="6177525" cy="531043"/>
              </a:xfrm>
              <a:prstGeom prst="rect">
                <a:avLst/>
              </a:prstGeom>
              <a:blipFill>
                <a:blip r:embed="rId2"/>
                <a:stretch>
                  <a:fillRect l="-790" b="-45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23793" y="5577081"/>
                <a:ext cx="5465792" cy="532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Purity (jet Pt)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selected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reco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jets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are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matched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parton</m:t>
                        </m:r>
                      </m:num>
                      <m:den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seleced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reco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jets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793" y="5577081"/>
                <a:ext cx="5465792" cy="532069"/>
              </a:xfrm>
              <a:prstGeom prst="rect">
                <a:avLst/>
              </a:prstGeom>
              <a:blipFill>
                <a:blip r:embed="rId3"/>
                <a:stretch>
                  <a:fillRect l="-892" b="-5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810920" y="310849"/>
            <a:ext cx="2047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Event selections:</a:t>
            </a:r>
          </a:p>
          <a:p>
            <a:pPr marL="19050" indent="-190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 |</a:t>
            </a:r>
            <a:r>
              <a:rPr lang="en-GB" dirty="0" err="1" smtClean="0"/>
              <a:t>jetEta</a:t>
            </a:r>
            <a:r>
              <a:rPr lang="en-GB" dirty="0" smtClean="0"/>
              <a:t>|&lt;2.4</a:t>
            </a:r>
          </a:p>
          <a:p>
            <a:pPr marL="19050" indent="-190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  </a:t>
            </a:r>
            <a:r>
              <a:rPr lang="en-GB" dirty="0" err="1" smtClean="0"/>
              <a:t>jetPt</a:t>
            </a:r>
            <a:r>
              <a:rPr lang="en-GB" dirty="0" smtClean="0"/>
              <a:t> &gt; 400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" y="1646684"/>
            <a:ext cx="5957855" cy="38016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262" y="1646112"/>
            <a:ext cx="5957856" cy="38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538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941</TotalTime>
  <Words>391</Words>
  <Application>Microsoft Office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Retrospect</vt:lpstr>
      <vt:lpstr>Status Report MVA Jet Discriminator  NTUA</vt:lpstr>
      <vt:lpstr>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Efficiency vs mTTbarParton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263</cp:revision>
  <dcterms:created xsi:type="dcterms:W3CDTF">2019-02-07T21:49:08Z</dcterms:created>
  <dcterms:modified xsi:type="dcterms:W3CDTF">2019-02-22T11:00:23Z</dcterms:modified>
</cp:coreProperties>
</file>