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11"/>
  </p:notesMasterIdLst>
  <p:sldIdLst>
    <p:sldId id="256" r:id="rId2"/>
    <p:sldId id="270" r:id="rId3"/>
    <p:sldId id="292" r:id="rId4"/>
    <p:sldId id="296" r:id="rId5"/>
    <p:sldId id="297" r:id="rId6"/>
    <p:sldId id="298" r:id="rId7"/>
    <p:sldId id="299" r:id="rId8"/>
    <p:sldId id="300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3" autoAdjust="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Top Discriminator </a:t>
            </a:r>
            <a:br>
              <a:rPr lang="en-US" sz="4200" dirty="0"/>
            </a:br>
            <a:r>
              <a:rPr lang="en-US" sz="4200" dirty="0" smtClean="0"/>
              <a:t>Fractions and Efficiencies</a:t>
            </a:r>
            <a:r>
              <a:rPr lang="en-US" sz="4500" dirty="0"/>
              <a:t/>
            </a:r>
            <a:br>
              <a:rPr lang="en-US" sz="4500" dirty="0"/>
            </a:br>
            <a:r>
              <a:rPr lang="en-US" sz="4500" dirty="0"/>
              <a:t>NTUA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Signal Over </a:t>
            </a:r>
            <a:r>
              <a:rPr lang="en-US" dirty="0" err="1"/>
              <a:t>Bkg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Categories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80" y="4086947"/>
            <a:ext cx="5093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Cuts</a:t>
            </a:r>
            <a:r>
              <a:rPr lang="en-GB" sz="1400" dirty="0"/>
              <a:t>: </a:t>
            </a:r>
            <a:r>
              <a:rPr lang="en-GB" sz="1400" dirty="0" err="1"/>
              <a:t>nJets</a:t>
            </a:r>
            <a:r>
              <a:rPr lang="en-GB" sz="1400" dirty="0"/>
              <a:t> &gt; 1,  |</a:t>
            </a:r>
            <a:r>
              <a:rPr lang="en-GB" sz="1400" dirty="0" err="1"/>
              <a:t>jetEta</a:t>
            </a:r>
            <a:r>
              <a:rPr lang="en-GB" sz="1400" dirty="0"/>
              <a:t>| &lt; 2.4 (bot jets), </a:t>
            </a:r>
            <a:r>
              <a:rPr lang="en-GB" sz="1400" dirty="0" err="1"/>
              <a:t>jetPt</a:t>
            </a:r>
            <a:r>
              <a:rPr lang="en-GB" sz="1400" dirty="0"/>
              <a:t> &gt; 400 GeV (both jets</a:t>
            </a:r>
            <a:r>
              <a:rPr lang="en-GB" sz="1400" dirty="0" smtClean="0"/>
              <a:t>)</a:t>
            </a:r>
          </a:p>
          <a:p>
            <a:r>
              <a:rPr lang="en-GB" sz="1400" dirty="0" err="1" smtClean="0"/>
              <a:t>mTTbarParton</a:t>
            </a:r>
            <a:r>
              <a:rPr lang="en-GB" sz="1400" dirty="0" smtClean="0"/>
              <a:t> &gt; 1000 GeV</a:t>
            </a:r>
          </a:p>
          <a:p>
            <a:endParaRPr lang="en-GB" sz="1400" dirty="0"/>
          </a:p>
          <a:p>
            <a:r>
              <a:rPr lang="en-GB" sz="1400" b="1" dirty="0" smtClean="0"/>
              <a:t>Top Tagger selection cuts: </a:t>
            </a:r>
            <a:r>
              <a:rPr lang="en-GB" sz="1400" dirty="0" smtClean="0"/>
              <a:t>120 </a:t>
            </a:r>
            <a:r>
              <a:rPr lang="en-GB" sz="1400" dirty="0"/>
              <a:t>GeV &lt; </a:t>
            </a:r>
            <a:r>
              <a:rPr lang="en-GB" sz="1400" dirty="0" err="1"/>
              <a:t>jetMassSoftDrop</a:t>
            </a:r>
            <a:r>
              <a:rPr lang="en-GB" sz="1400" dirty="0"/>
              <a:t> &lt; 200 GeV (both jets)					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146" y="731188"/>
            <a:ext cx="10515600" cy="338420"/>
          </a:xfrm>
        </p:spPr>
        <p:txBody>
          <a:bodyPr>
            <a:noAutofit/>
          </a:bodyPr>
          <a:lstStyle/>
          <a:p>
            <a:r>
              <a:rPr lang="en-US" sz="2600" dirty="0" smtClean="0"/>
              <a:t>Fractions (passed histograms and Total histograms) for </a:t>
            </a:r>
            <a:r>
              <a:rPr lang="en-US" sz="2600" dirty="0" err="1" smtClean="0"/>
              <a:t>Mtt</a:t>
            </a:r>
            <a:r>
              <a:rPr lang="en-US" sz="2600" dirty="0" smtClean="0"/>
              <a:t> and nominal MC samples </a:t>
            </a:r>
            <a:endParaRPr lang="en-US" sz="2600" dirty="0"/>
          </a:p>
        </p:txBody>
      </p:sp>
      <p:sp>
        <p:nvSpPr>
          <p:cNvPr id="8" name="Rectangle 7"/>
          <p:cNvSpPr/>
          <p:nvPr/>
        </p:nvSpPr>
        <p:spPr>
          <a:xfrm>
            <a:off x="8508989" y="1657663"/>
            <a:ext cx="4009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Top tagger cut </a:t>
            </a:r>
            <a:r>
              <a:rPr lang="en-GB" sz="1600" dirty="0"/>
              <a:t>: </a:t>
            </a:r>
            <a:r>
              <a:rPr lang="en-GB" sz="1600" dirty="0" smtClean="0"/>
              <a:t>0.6</a:t>
            </a:r>
            <a:endParaRPr lang="en-GB" sz="1600" dirty="0"/>
          </a:p>
          <a:p>
            <a:r>
              <a:rPr lang="en-GB" sz="1600" b="1" dirty="0"/>
              <a:t>B-tagging</a:t>
            </a:r>
            <a:r>
              <a:rPr lang="en-GB" sz="1600" dirty="0"/>
              <a:t>: </a:t>
            </a:r>
            <a:r>
              <a:rPr lang="en-GB" sz="1600" dirty="0" smtClean="0"/>
              <a:t>Loose </a:t>
            </a:r>
            <a:r>
              <a:rPr lang="en-GB" sz="1600" dirty="0"/>
              <a:t>working </a:t>
            </a:r>
            <a:r>
              <a:rPr lang="en-GB" sz="1600" dirty="0" smtClean="0"/>
              <a:t>point</a:t>
            </a:r>
          </a:p>
          <a:p>
            <a:r>
              <a:rPr lang="en-US" sz="1600" b="1" dirty="0" smtClean="0"/>
              <a:t>Category 1: </a:t>
            </a:r>
            <a:r>
              <a:rPr lang="en-US" sz="1600" dirty="0" smtClean="0"/>
              <a:t>Both jets b and top tagged</a:t>
            </a:r>
            <a:endParaRPr lang="en-GB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9" y="1069608"/>
            <a:ext cx="7504696" cy="44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8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146" y="731188"/>
            <a:ext cx="10515600" cy="338420"/>
          </a:xfrm>
        </p:spPr>
        <p:txBody>
          <a:bodyPr>
            <a:noAutofit/>
          </a:bodyPr>
          <a:lstStyle/>
          <a:p>
            <a:r>
              <a:rPr lang="en-US" sz="2600" dirty="0" smtClean="0"/>
              <a:t>Fractions (passed histograms and Total histograms) for </a:t>
            </a:r>
            <a:r>
              <a:rPr lang="en-US" sz="2600" dirty="0" err="1" smtClean="0"/>
              <a:t>Mtt</a:t>
            </a:r>
            <a:r>
              <a:rPr lang="en-US" sz="2600" dirty="0" smtClean="0"/>
              <a:t> and nominal MC samples</a:t>
            </a:r>
            <a:endParaRPr lang="en-US" sz="2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08989" y="1657663"/>
            <a:ext cx="4009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Top tagger cut </a:t>
            </a:r>
            <a:r>
              <a:rPr lang="en-GB" sz="1600" dirty="0"/>
              <a:t>: </a:t>
            </a:r>
            <a:r>
              <a:rPr lang="en-GB" sz="1600" dirty="0" smtClean="0"/>
              <a:t>0.6</a:t>
            </a:r>
            <a:endParaRPr lang="en-GB" sz="1600" dirty="0"/>
          </a:p>
          <a:p>
            <a:r>
              <a:rPr lang="en-GB" sz="1600" b="1" dirty="0"/>
              <a:t>B-tagging</a:t>
            </a:r>
            <a:r>
              <a:rPr lang="en-GB" sz="1600" dirty="0"/>
              <a:t>: </a:t>
            </a:r>
            <a:r>
              <a:rPr lang="en-GB" sz="1600" dirty="0" smtClean="0"/>
              <a:t>Medium </a:t>
            </a:r>
            <a:r>
              <a:rPr lang="en-GB" sz="1600" dirty="0"/>
              <a:t>working </a:t>
            </a:r>
            <a:r>
              <a:rPr lang="en-GB" sz="1600" dirty="0" smtClean="0"/>
              <a:t>point</a:t>
            </a:r>
          </a:p>
          <a:p>
            <a:r>
              <a:rPr lang="en-US" sz="1600" b="1" dirty="0" smtClean="0"/>
              <a:t>Category 1: </a:t>
            </a:r>
            <a:r>
              <a:rPr lang="en-US" sz="1600" dirty="0" smtClean="0"/>
              <a:t>Both jets b and top tagged</a:t>
            </a:r>
            <a:endParaRPr lang="en-GB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6" y="1069609"/>
            <a:ext cx="7220991" cy="45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5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146" y="731188"/>
            <a:ext cx="10515600" cy="338420"/>
          </a:xfrm>
        </p:spPr>
        <p:txBody>
          <a:bodyPr>
            <a:noAutofit/>
          </a:bodyPr>
          <a:lstStyle/>
          <a:p>
            <a:r>
              <a:rPr lang="en-US" sz="2600" dirty="0" smtClean="0"/>
              <a:t>Fractions (passed histograms and Total histograms) for </a:t>
            </a:r>
            <a:r>
              <a:rPr lang="en-US" sz="2600" dirty="0" err="1" smtClean="0"/>
              <a:t>Mtt</a:t>
            </a:r>
            <a:r>
              <a:rPr lang="en-US" sz="2600" dirty="0" smtClean="0"/>
              <a:t> and nominal MC samples </a:t>
            </a:r>
            <a:endParaRPr lang="en-US" sz="2600" dirty="0"/>
          </a:p>
        </p:txBody>
      </p:sp>
      <p:sp>
        <p:nvSpPr>
          <p:cNvPr id="8" name="Rectangle 7"/>
          <p:cNvSpPr/>
          <p:nvPr/>
        </p:nvSpPr>
        <p:spPr>
          <a:xfrm>
            <a:off x="8508989" y="1657663"/>
            <a:ext cx="4009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Top tagger cut </a:t>
            </a:r>
            <a:r>
              <a:rPr lang="en-GB" sz="1600" dirty="0"/>
              <a:t>: </a:t>
            </a:r>
            <a:r>
              <a:rPr lang="en-GB" sz="1600" dirty="0" smtClean="0"/>
              <a:t>0.6</a:t>
            </a:r>
            <a:endParaRPr lang="en-GB" sz="1600" dirty="0"/>
          </a:p>
          <a:p>
            <a:r>
              <a:rPr lang="en-GB" sz="1600" b="1" dirty="0"/>
              <a:t>B-tagging</a:t>
            </a:r>
            <a:r>
              <a:rPr lang="en-GB" sz="1600" dirty="0"/>
              <a:t>: </a:t>
            </a:r>
            <a:r>
              <a:rPr lang="en-GB" sz="1600" dirty="0" smtClean="0"/>
              <a:t>Loose </a:t>
            </a:r>
            <a:r>
              <a:rPr lang="en-GB" sz="1600" dirty="0"/>
              <a:t>working </a:t>
            </a:r>
            <a:r>
              <a:rPr lang="en-GB" sz="1600" dirty="0" smtClean="0"/>
              <a:t>point</a:t>
            </a:r>
          </a:p>
          <a:p>
            <a:r>
              <a:rPr lang="en-US" sz="1600" b="1" dirty="0" smtClean="0"/>
              <a:t>Category 5: </a:t>
            </a:r>
            <a:r>
              <a:rPr lang="en-US" sz="1600" dirty="0" smtClean="0"/>
              <a:t>Both jets b tagged</a:t>
            </a:r>
            <a:endParaRPr lang="en-GB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3" y="1300655"/>
            <a:ext cx="721163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3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146" y="731188"/>
            <a:ext cx="10515600" cy="338420"/>
          </a:xfrm>
        </p:spPr>
        <p:txBody>
          <a:bodyPr>
            <a:noAutofit/>
          </a:bodyPr>
          <a:lstStyle/>
          <a:p>
            <a:r>
              <a:rPr lang="en-US" sz="2600" dirty="0" smtClean="0"/>
              <a:t>Fractions (passed histograms and Total histograms) for </a:t>
            </a:r>
            <a:r>
              <a:rPr lang="en-US" sz="2600" dirty="0" err="1" smtClean="0"/>
              <a:t>Mtt</a:t>
            </a:r>
            <a:r>
              <a:rPr lang="en-US" sz="2600" dirty="0" smtClean="0"/>
              <a:t> and nominal MC samples</a:t>
            </a:r>
            <a:endParaRPr lang="en-US" sz="2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08989" y="1657663"/>
            <a:ext cx="4009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Top tagger cut </a:t>
            </a:r>
            <a:r>
              <a:rPr lang="en-GB" sz="1600" dirty="0"/>
              <a:t>: </a:t>
            </a:r>
            <a:r>
              <a:rPr lang="en-GB" sz="1600" dirty="0" smtClean="0"/>
              <a:t>0.6</a:t>
            </a:r>
            <a:endParaRPr lang="en-GB" sz="1600" dirty="0"/>
          </a:p>
          <a:p>
            <a:r>
              <a:rPr lang="en-GB" sz="1600" b="1" dirty="0"/>
              <a:t>B-tagging</a:t>
            </a:r>
            <a:r>
              <a:rPr lang="en-GB" sz="1600" dirty="0"/>
              <a:t>: </a:t>
            </a:r>
            <a:r>
              <a:rPr lang="en-GB" sz="1600" dirty="0" smtClean="0"/>
              <a:t>Medium </a:t>
            </a:r>
            <a:r>
              <a:rPr lang="en-GB" sz="1600" dirty="0"/>
              <a:t>working </a:t>
            </a:r>
            <a:r>
              <a:rPr lang="en-GB" sz="1600" dirty="0" smtClean="0"/>
              <a:t>point</a:t>
            </a:r>
          </a:p>
          <a:p>
            <a:r>
              <a:rPr lang="en-US" sz="1600" b="1" dirty="0" smtClean="0"/>
              <a:t>Category 5: </a:t>
            </a:r>
            <a:r>
              <a:rPr lang="en-US" sz="1600" dirty="0" smtClean="0"/>
              <a:t>Both jets b tagged</a:t>
            </a:r>
            <a:endParaRPr lang="en-GB" sz="1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4" y="1069608"/>
            <a:ext cx="7046859" cy="464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1091" y="422390"/>
            <a:ext cx="10515600" cy="338420"/>
          </a:xfrm>
        </p:spPr>
        <p:txBody>
          <a:bodyPr>
            <a:noAutofit/>
          </a:bodyPr>
          <a:lstStyle/>
          <a:p>
            <a:r>
              <a:rPr lang="en-US" sz="2600" dirty="0" smtClean="0"/>
              <a:t>Efficiency for </a:t>
            </a:r>
            <a:r>
              <a:rPr lang="en-US" sz="2600" dirty="0" err="1" smtClean="0"/>
              <a:t>Mtt</a:t>
            </a:r>
            <a:r>
              <a:rPr lang="en-US" sz="2600" dirty="0" smtClean="0"/>
              <a:t> and nominal MC samples for categories 1 and 5 </a:t>
            </a:r>
            <a:endParaRPr lang="en-US" sz="2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08989" y="1657663"/>
            <a:ext cx="4009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Top tagger cut </a:t>
            </a:r>
            <a:r>
              <a:rPr lang="en-GB" sz="1600" dirty="0"/>
              <a:t>: </a:t>
            </a:r>
            <a:r>
              <a:rPr lang="en-GB" sz="1600" dirty="0" smtClean="0"/>
              <a:t>0.6</a:t>
            </a:r>
            <a:endParaRPr lang="en-GB" sz="1600" dirty="0"/>
          </a:p>
          <a:p>
            <a:r>
              <a:rPr lang="en-GB" sz="1600" b="1" dirty="0"/>
              <a:t>B-tagging</a:t>
            </a:r>
            <a:r>
              <a:rPr lang="en-GB" sz="1600" dirty="0"/>
              <a:t>: </a:t>
            </a:r>
            <a:r>
              <a:rPr lang="en-GB" sz="1600" dirty="0" smtClean="0"/>
              <a:t>Loose </a:t>
            </a:r>
            <a:r>
              <a:rPr lang="en-GB" sz="1600" dirty="0"/>
              <a:t>working </a:t>
            </a:r>
            <a:r>
              <a:rPr lang="en-GB" sz="1600" dirty="0" smtClean="0"/>
              <a:t>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1" y="1079937"/>
            <a:ext cx="6782220" cy="47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7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1091" y="422390"/>
            <a:ext cx="10515600" cy="338420"/>
          </a:xfrm>
        </p:spPr>
        <p:txBody>
          <a:bodyPr>
            <a:noAutofit/>
          </a:bodyPr>
          <a:lstStyle/>
          <a:p>
            <a:r>
              <a:rPr lang="en-US" sz="2600" dirty="0" smtClean="0"/>
              <a:t>Efficiency for </a:t>
            </a:r>
            <a:r>
              <a:rPr lang="en-US" sz="2600" dirty="0" err="1" smtClean="0"/>
              <a:t>Mtt</a:t>
            </a:r>
            <a:r>
              <a:rPr lang="en-US" sz="2600" dirty="0" smtClean="0"/>
              <a:t> and nominal MC samples for categories 1 and 5 </a:t>
            </a:r>
            <a:endParaRPr lang="en-US" sz="2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08989" y="1657663"/>
            <a:ext cx="4009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Top tagger cut </a:t>
            </a:r>
            <a:r>
              <a:rPr lang="en-GB" sz="1600" dirty="0"/>
              <a:t>: </a:t>
            </a:r>
            <a:r>
              <a:rPr lang="en-GB" sz="1600" dirty="0" smtClean="0"/>
              <a:t>0.6</a:t>
            </a:r>
            <a:endParaRPr lang="en-GB" sz="1600" dirty="0"/>
          </a:p>
          <a:p>
            <a:r>
              <a:rPr lang="en-GB" sz="1600" b="1" dirty="0"/>
              <a:t>B-tagging</a:t>
            </a:r>
            <a:r>
              <a:rPr lang="en-GB" sz="1600" dirty="0"/>
              <a:t>: </a:t>
            </a:r>
            <a:r>
              <a:rPr lang="en-GB" sz="1600" dirty="0" smtClean="0"/>
              <a:t>Medium </a:t>
            </a:r>
            <a:r>
              <a:rPr lang="en-GB" sz="1600" dirty="0"/>
              <a:t>working </a:t>
            </a:r>
            <a:r>
              <a:rPr lang="en-GB" sz="1600" dirty="0" smtClean="0"/>
              <a:t>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1" y="1176337"/>
            <a:ext cx="6821633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3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F5EF6-7ED8-6A40-A00B-68B0DA5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56347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57D8A-EC01-C249-9E67-B344ACD9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7375"/>
            <a:ext cx="10640148" cy="40117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Found and fixed bug that </a:t>
            </a:r>
            <a:r>
              <a:rPr lang="en-US" smtClean="0"/>
              <a:t>was responsible for </a:t>
            </a:r>
            <a:r>
              <a:rPr lang="en-US" dirty="0" smtClean="0"/>
              <a:t>the discrepancy in the nominal Signal MC sample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Shape wise… still the shape is different for </a:t>
            </a:r>
            <a:r>
              <a:rPr lang="en-US" dirty="0" err="1" smtClean="0"/>
              <a:t>Mtt</a:t>
            </a:r>
            <a:r>
              <a:rPr lang="en-US" dirty="0" smtClean="0"/>
              <a:t> and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values of the nominal MC are again smaller than the </a:t>
            </a:r>
            <a:r>
              <a:rPr lang="en-US" dirty="0" err="1" smtClean="0"/>
              <a:t>Mtt</a:t>
            </a:r>
            <a:r>
              <a:rPr lang="en-US" dirty="0" smtClean="0"/>
              <a:t> sample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only difference that the </a:t>
            </a:r>
            <a:r>
              <a:rPr lang="en-US" dirty="0" err="1" smtClean="0"/>
              <a:t>Mtt</a:t>
            </a:r>
            <a:r>
              <a:rPr lang="en-US" dirty="0" smtClean="0"/>
              <a:t> sample has from the nominal, is that it has a cut at </a:t>
            </a:r>
            <a:r>
              <a:rPr lang="en-US" dirty="0" err="1" smtClean="0"/>
              <a:t>mTTbarParton</a:t>
            </a:r>
            <a:r>
              <a:rPr lang="en-US" dirty="0" smtClean="0"/>
              <a:t> &gt; 1TeV? (for the 1TeV-Inf MC)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Still looking into the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Any ideas what seems to go wrong?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B8043-A62E-964A-97B8-835D7F5B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18/3/2019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924D5-88E2-CA45-B0D2-5F320E84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799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768</TotalTime>
  <Words>433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Top Discriminator  Fractions and Efficiencies NTUA</vt:lpstr>
      <vt:lpstr>Signal Over Bkg </vt:lpstr>
      <vt:lpstr>Fractions (passed histograms and Total histograms) for Mtt and nominal MC samples </vt:lpstr>
      <vt:lpstr>Fractions (passed histograms and Total histograms) for Mtt and nominal MC samples</vt:lpstr>
      <vt:lpstr>Fractions (passed histograms and Total histograms) for Mtt and nominal MC samples </vt:lpstr>
      <vt:lpstr>Fractions (passed histograms and Total histograms) for Mtt and nominal MC samples</vt:lpstr>
      <vt:lpstr>Efficiency for Mtt and nominal MC samples for categories 1 and 5 </vt:lpstr>
      <vt:lpstr>Efficiency for Mtt and nominal MC samples for categories 1 and 5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434</cp:revision>
  <dcterms:created xsi:type="dcterms:W3CDTF">2019-02-07T21:49:08Z</dcterms:created>
  <dcterms:modified xsi:type="dcterms:W3CDTF">2019-03-18T17:13:10Z</dcterms:modified>
</cp:coreProperties>
</file>