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5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81" d="100"/>
          <a:sy n="81" d="100"/>
        </p:scale>
        <p:origin x="1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FC76-411E-494E-BBF7-54618820D3D9}" type="datetimeFigureOut">
              <a:rPr lang="en-GB" smtClean="0"/>
              <a:t>04/03/2019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251E9-812E-4854-B6DD-3E1C329A1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95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4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1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4/3/2019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4/3/2019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EFAC8D-0A19-DC49-9F7A-4BFCAD95B1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E14-4E4A-404A-9042-03A57386D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914040"/>
          </a:xfrm>
        </p:spPr>
        <p:txBody>
          <a:bodyPr>
            <a:noAutofit/>
          </a:bodyPr>
          <a:lstStyle/>
          <a:p>
            <a:pPr algn="ctr"/>
            <a:r>
              <a:rPr lang="en-US" sz="4200" dirty="0" smtClean="0"/>
              <a:t>Top Discriminator </a:t>
            </a:r>
            <a:br>
              <a:rPr lang="en-US" sz="4200" dirty="0" smtClean="0"/>
            </a:br>
            <a:r>
              <a:rPr lang="en-US" sz="4200" dirty="0" smtClean="0"/>
              <a:t>Signal Over </a:t>
            </a:r>
            <a:r>
              <a:rPr lang="en-US" sz="4200" dirty="0" err="1" smtClean="0"/>
              <a:t>Bkg</a:t>
            </a:r>
            <a:r>
              <a:rPr lang="en-US" sz="4200" dirty="0" smtClean="0"/>
              <a:t> for several selection Categories</a:t>
            </a: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>NTUA</a:t>
            </a: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CCB6-C574-394D-939B-C4C863DE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1822"/>
            <a:ext cx="9144000" cy="1655762"/>
          </a:xfrm>
        </p:spPr>
        <p:txBody>
          <a:bodyPr/>
          <a:lstStyle/>
          <a:p>
            <a:r>
              <a:rPr lang="en-US" dirty="0"/>
              <a:t>Giannis </a:t>
            </a:r>
            <a:r>
              <a:rPr lang="en-US" dirty="0" err="1"/>
              <a:t>Papakrivopoulos</a:t>
            </a:r>
            <a:endParaRPr lang="en-US" dirty="0"/>
          </a:p>
          <a:p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</p:txBody>
      </p:sp>
      <p:pic>
        <p:nvPicPr>
          <p:cNvPr id="6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884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8"/>
            <a:ext cx="10515600" cy="6588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</a:t>
            </a:r>
            <a:r>
              <a:rPr lang="en-US" sz="3600" dirty="0" smtClean="0"/>
              <a:t>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584450" y="1773375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09125" y="1855364"/>
            <a:ext cx="3351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Signal </a:t>
            </a:r>
            <a:r>
              <a:rPr lang="en-GB" sz="1400" dirty="0" err="1" smtClean="0"/>
              <a:t>Mtt</a:t>
            </a:r>
            <a:r>
              <a:rPr lang="en-GB" sz="1400" dirty="0" smtClean="0"/>
              <a:t> Sample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(All Categories)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3663" y="977751"/>
            <a:ext cx="5093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Cuts</a:t>
            </a:r>
            <a:r>
              <a:rPr lang="en-GB" sz="1400" dirty="0" smtClean="0"/>
              <a:t>: </a:t>
            </a:r>
            <a:r>
              <a:rPr lang="en-GB" sz="1400" dirty="0" err="1" smtClean="0"/>
              <a:t>nJets</a:t>
            </a:r>
            <a:r>
              <a:rPr lang="en-GB" sz="1400" dirty="0" smtClean="0"/>
              <a:t> &gt; 1,  |</a:t>
            </a:r>
            <a:r>
              <a:rPr lang="en-GB" sz="1400" dirty="0" err="1" smtClean="0"/>
              <a:t>jetEta</a:t>
            </a:r>
            <a:r>
              <a:rPr lang="en-GB" sz="1400" dirty="0" smtClean="0"/>
              <a:t>| &lt; 2.4 (bot jets), </a:t>
            </a:r>
            <a:r>
              <a:rPr lang="en-GB" sz="1400" dirty="0" err="1" smtClean="0"/>
              <a:t>jetPt</a:t>
            </a:r>
            <a:r>
              <a:rPr lang="en-GB" sz="1400" dirty="0" smtClean="0"/>
              <a:t> &gt; 400 GeV (both jets)</a:t>
            </a:r>
          </a:p>
          <a:p>
            <a:r>
              <a:rPr lang="en-GB" sz="1400" dirty="0" smtClean="0"/>
              <a:t>120 GeV &lt; </a:t>
            </a:r>
            <a:r>
              <a:rPr lang="en-GB" sz="1400" dirty="0" err="1" smtClean="0"/>
              <a:t>jetMassSoftDrop</a:t>
            </a:r>
            <a:r>
              <a:rPr lang="en-GB" sz="1400" dirty="0" smtClean="0"/>
              <a:t> &lt; 200 GeV (both jets)					</a:t>
            </a:r>
          </a:p>
          <a:p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826826" y="743595"/>
            <a:ext cx="29609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37463"/>
            <a:ext cx="6068291" cy="3968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332" y="2337464"/>
            <a:ext cx="6127668" cy="396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1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4/3/2019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0D89-DF1E-8F4E-93AC-378FC1818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63" y="302848"/>
            <a:ext cx="10515600" cy="6588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Signal over </a:t>
            </a:r>
            <a:r>
              <a:rPr lang="en-US" sz="3600" dirty="0" err="1" smtClean="0"/>
              <a:t>Bkg</a:t>
            </a:r>
            <a:r>
              <a:rPr lang="en-US" sz="3600" dirty="0" smtClean="0"/>
              <a:t> </a:t>
            </a:r>
            <a:r>
              <a:rPr lang="en-US" sz="3600" dirty="0" smtClean="0"/>
              <a:t>for </a:t>
            </a:r>
            <a:r>
              <a:rPr lang="en-US" sz="3600" dirty="0" err="1" smtClean="0"/>
              <a:t>mJJ</a:t>
            </a:r>
            <a:r>
              <a:rPr lang="en-US" sz="3600" dirty="0" smtClean="0"/>
              <a:t> (</a:t>
            </a:r>
            <a:r>
              <a:rPr lang="en-US" sz="3600" dirty="0" err="1" smtClean="0"/>
              <a:t>reco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584450" y="1773375"/>
            <a:ext cx="64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nominal TT_TuneCUETP8M2T4_13TeV-powherg-pythia8</a:t>
            </a:r>
          </a:p>
          <a:p>
            <a:pPr algn="ctr"/>
            <a:r>
              <a:rPr lang="en-GB" sz="1400" dirty="0" smtClean="0"/>
              <a:t>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(Categories 2-5)</a:t>
            </a:r>
            <a:endParaRPr lang="en-GB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84279" y="1855364"/>
            <a:ext cx="3400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Signal </a:t>
            </a:r>
            <a:r>
              <a:rPr lang="en-GB" sz="1400" dirty="0" err="1" smtClean="0"/>
              <a:t>Mtt</a:t>
            </a:r>
            <a:r>
              <a:rPr lang="en-GB" sz="1400" dirty="0" smtClean="0"/>
              <a:t> Sample Over </a:t>
            </a:r>
            <a:r>
              <a:rPr lang="en-GB" sz="1400" dirty="0" err="1" smtClean="0"/>
              <a:t>Bkg</a:t>
            </a:r>
            <a:r>
              <a:rPr lang="en-GB" sz="1400" dirty="0" smtClean="0"/>
              <a:t> (Categories 2-5)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3663" y="977751"/>
            <a:ext cx="5093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Cuts</a:t>
            </a:r>
            <a:r>
              <a:rPr lang="en-GB" sz="1400" dirty="0" smtClean="0"/>
              <a:t>: </a:t>
            </a:r>
            <a:r>
              <a:rPr lang="en-GB" sz="1400" dirty="0" err="1" smtClean="0"/>
              <a:t>nJets</a:t>
            </a:r>
            <a:r>
              <a:rPr lang="en-GB" sz="1400" dirty="0" smtClean="0"/>
              <a:t> &gt; 1,  |</a:t>
            </a:r>
            <a:r>
              <a:rPr lang="en-GB" sz="1400" dirty="0" err="1" smtClean="0"/>
              <a:t>jetEta</a:t>
            </a:r>
            <a:r>
              <a:rPr lang="en-GB" sz="1400" dirty="0" smtClean="0"/>
              <a:t>| &lt; 2.4 (bot jets), </a:t>
            </a:r>
            <a:r>
              <a:rPr lang="en-GB" sz="1400" dirty="0" err="1" smtClean="0"/>
              <a:t>jetPt</a:t>
            </a:r>
            <a:r>
              <a:rPr lang="en-GB" sz="1400" dirty="0" smtClean="0"/>
              <a:t> &gt; 400 GeV (both jets)</a:t>
            </a:r>
          </a:p>
          <a:p>
            <a:r>
              <a:rPr lang="en-GB" sz="1400" dirty="0" smtClean="0"/>
              <a:t>120 GeV &lt; </a:t>
            </a:r>
            <a:r>
              <a:rPr lang="en-GB" sz="1400" dirty="0" err="1" smtClean="0"/>
              <a:t>jetMassSoftDrop</a:t>
            </a:r>
            <a:r>
              <a:rPr lang="en-GB" sz="1400" dirty="0" smtClean="0"/>
              <a:t> &lt; 200 GeV (both jets)					</a:t>
            </a:r>
          </a:p>
          <a:p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5826826" y="743595"/>
            <a:ext cx="29609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Top tagger cut </a:t>
            </a:r>
            <a:r>
              <a:rPr lang="en-GB" dirty="0"/>
              <a:t>: 0.6 </a:t>
            </a:r>
          </a:p>
          <a:p>
            <a:r>
              <a:rPr lang="en-GB" b="1" dirty="0"/>
              <a:t>B-tagging</a:t>
            </a:r>
            <a:r>
              <a:rPr lang="en-GB" dirty="0"/>
              <a:t>: loose working point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" y="2296595"/>
            <a:ext cx="6051418" cy="3931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826" y="2296595"/>
            <a:ext cx="6234352" cy="39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805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</TotalTime>
  <Words>165</Words>
  <Application>Microsoft Office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Top Discriminator  Signal Over Bkg for several selection Categories  NTUA</vt:lpstr>
      <vt:lpstr>Signal over Bkg for mJJ (reco)</vt:lpstr>
      <vt:lpstr>Signal over Bkg for mJJ (reco)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Efficiencies, Purities and MVA Scores</dc:title>
  <dc:creator>Georgios Bakas</dc:creator>
  <cp:lastModifiedBy>Georgios Bakas</cp:lastModifiedBy>
  <cp:revision>185</cp:revision>
  <dcterms:created xsi:type="dcterms:W3CDTF">2019-02-07T21:49:08Z</dcterms:created>
  <dcterms:modified xsi:type="dcterms:W3CDTF">2019-03-04T15:48:48Z</dcterms:modified>
</cp:coreProperties>
</file>