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4" r:id="rId9"/>
    <p:sldId id="265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10/12/2018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10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Angular Distributions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0" dirty="0" smtClean="0">
                <a:effectLst/>
              </a:rPr>
              <a:t>This is the cos(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baseline="-25000" dirty="0" err="1" smtClean="0">
                <a:effectLst/>
              </a:rPr>
              <a:t>helicity</a:t>
            </a:r>
            <a:r>
              <a:rPr lang="en-US" sz="1800" b="0" baseline="30000" dirty="0" err="1" smtClean="0">
                <a:effectLst/>
              </a:rPr>
              <a:t>l</a:t>
            </a:r>
            <a:r>
              <a:rPr lang="en-US" sz="1800" b="0" dirty="0" smtClean="0">
                <a:effectLst/>
              </a:rPr>
              <a:t>)cos(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baseline="-25000" dirty="0" err="1" smtClean="0">
                <a:effectLst/>
              </a:rPr>
              <a:t>helicity</a:t>
            </a:r>
            <a:r>
              <a:rPr lang="en-US" sz="1800" b="0" baseline="30000" dirty="0" err="1">
                <a:effectLst/>
              </a:rPr>
              <a:t>d</a:t>
            </a:r>
            <a:r>
              <a:rPr lang="en-US" sz="1800" b="0" dirty="0" smtClean="0">
                <a:effectLst/>
              </a:rPr>
              <a:t>) distribution from l</a:t>
            </a:r>
            <a:r>
              <a:rPr lang="en-US" sz="1800" b="0" dirty="0">
                <a:effectLst/>
              </a:rPr>
              <a:t>+</a:t>
            </a:r>
            <a:r>
              <a:rPr lang="en-US" sz="1800" b="0" dirty="0" smtClean="0">
                <a:effectLst/>
              </a:rPr>
              <a:t>, down (or l</a:t>
            </a:r>
            <a:r>
              <a:rPr lang="en-US" sz="1800" b="0" baseline="30000" dirty="0" smtClean="0">
                <a:effectLst/>
              </a:rPr>
              <a:t>-</a:t>
            </a:r>
            <a:r>
              <a:rPr lang="en-US" sz="1800" b="0" dirty="0" smtClean="0">
                <a:effectLst/>
              </a:rPr>
              <a:t>, </a:t>
            </a:r>
            <a:r>
              <a:rPr lang="en-US" sz="1800" b="0" dirty="0" err="1" smtClean="0">
                <a:effectLst/>
              </a:rPr>
              <a:t>dbar</a:t>
            </a:r>
            <a:r>
              <a:rPr lang="en-US" sz="1800" b="0" dirty="0" smtClean="0">
                <a:effectLst/>
              </a:rPr>
              <a:t>) where 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dirty="0" smtClean="0">
                <a:effectLst/>
              </a:rPr>
              <a:t>= Helicity angle of lepton or down quark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12" y="1772816"/>
            <a:ext cx="3371850" cy="3608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6720"/>
            <a:ext cx="5555411" cy="36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11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Angular Distributions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b="0" dirty="0" smtClean="0">
                <a:effectLst/>
              </a:rPr>
              <a:t>This is the cos(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baseline="-25000" dirty="0" err="1" smtClean="0">
                <a:effectLst/>
              </a:rPr>
              <a:t>lepton,down</a:t>
            </a:r>
            <a:r>
              <a:rPr lang="en-US" sz="1800" b="0" dirty="0" smtClean="0">
                <a:effectLst/>
              </a:rPr>
              <a:t>) distribution from l</a:t>
            </a:r>
            <a:r>
              <a:rPr lang="en-US" sz="1800" b="0" dirty="0">
                <a:effectLst/>
              </a:rPr>
              <a:t>+</a:t>
            </a:r>
            <a:r>
              <a:rPr lang="en-US" sz="1800" b="0" dirty="0" smtClean="0">
                <a:effectLst/>
              </a:rPr>
              <a:t>, down (or l</a:t>
            </a:r>
            <a:r>
              <a:rPr lang="en-US" sz="1800" b="0" baseline="30000" dirty="0" smtClean="0">
                <a:effectLst/>
              </a:rPr>
              <a:t>-</a:t>
            </a:r>
            <a:r>
              <a:rPr lang="en-US" sz="1800" b="0" dirty="0" smtClean="0">
                <a:effectLst/>
              </a:rPr>
              <a:t>, </a:t>
            </a:r>
            <a:r>
              <a:rPr lang="en-US" sz="1800" b="0" dirty="0" err="1" smtClean="0">
                <a:effectLst/>
              </a:rPr>
              <a:t>dbar</a:t>
            </a:r>
            <a:r>
              <a:rPr lang="en-US" sz="1800" b="0" dirty="0" smtClean="0">
                <a:effectLst/>
              </a:rPr>
              <a:t>) where 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dirty="0" smtClean="0">
                <a:effectLst/>
              </a:rPr>
              <a:t>=opening angle between lepton and down quark in </a:t>
            </a:r>
            <a:r>
              <a:rPr lang="en-US" sz="1800" b="0" dirty="0" err="1" smtClean="0">
                <a:effectLst/>
              </a:rPr>
              <a:t>ttbar</a:t>
            </a:r>
            <a:r>
              <a:rPr lang="en-US" sz="1800" b="0" dirty="0" smtClean="0">
                <a:effectLst/>
              </a:rPr>
              <a:t> rest frame (Zero Momentum Rest Frame) </a:t>
            </a:r>
            <a:br>
              <a:rPr lang="en-US" sz="1800" b="0" dirty="0" smtClean="0">
                <a:effectLst/>
              </a:rPr>
            </a:br>
            <a:r>
              <a:rPr lang="en-US" sz="1800" b="0" dirty="0" smtClean="0">
                <a:effectLst/>
              </a:rPr>
              <a:t>I am not sure about this histogram…. I see different shape than the expected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02" y="2321638"/>
            <a:ext cx="3676650" cy="3438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" y="2321638"/>
            <a:ext cx="5041093" cy="34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n-US" dirty="0" smtClean="0"/>
              <a:t>DCS:</a:t>
            </a:r>
          </a:p>
          <a:p>
            <a:pPr lvl="1"/>
            <a:r>
              <a:rPr lang="en-US" dirty="0" err="1" smtClean="0"/>
              <a:t>fwInstallationUtils</a:t>
            </a:r>
            <a:r>
              <a:rPr lang="en-US" dirty="0" smtClean="0"/>
              <a:t> components</a:t>
            </a:r>
            <a:endParaRPr lang="en-GB" dirty="0" smtClean="0"/>
          </a:p>
          <a:p>
            <a:pPr lvl="1"/>
            <a:r>
              <a:rPr lang="en-US" dirty="0" smtClean="0"/>
              <a:t>Testing a modification Giannis made and checking some bugs,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CMSfwFsmXml</a:t>
            </a:r>
            <a:r>
              <a:rPr lang="en-US" dirty="0" smtClean="0"/>
              <a:t> component </a:t>
            </a:r>
          </a:p>
          <a:p>
            <a:pPr lvl="2"/>
            <a:r>
              <a:rPr lang="en-US" dirty="0" smtClean="0"/>
              <a:t>Reported bug when importing an already set device type in the project via XML file</a:t>
            </a:r>
          </a:p>
          <a:p>
            <a:r>
              <a:rPr lang="en-US" dirty="0" smtClean="0"/>
              <a:t>Ordered new PCB for </a:t>
            </a:r>
            <a:r>
              <a:rPr lang="en-US" dirty="0" err="1" smtClean="0"/>
              <a:t>ArdEnvino</a:t>
            </a:r>
            <a:endParaRPr lang="en-US" dirty="0" smtClean="0"/>
          </a:p>
          <a:p>
            <a:pPr lvl="1"/>
            <a:r>
              <a:rPr lang="en-US" dirty="0" smtClean="0"/>
              <a:t>Probably will have by the end of this week</a:t>
            </a:r>
          </a:p>
          <a:p>
            <a:pPr lvl="1"/>
            <a:r>
              <a:rPr lang="en-US" dirty="0" smtClean="0"/>
              <a:t>If this PCB is bug-free will continue with a 3D printed case</a:t>
            </a:r>
          </a:p>
          <a:p>
            <a:pPr lvl="1"/>
            <a:r>
              <a:rPr lang="en-US" dirty="0" smtClean="0"/>
              <a:t>The idea is to have this project as a black box with a screen and 1-4 connected sensors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02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9203"/>
            <a:ext cx="8229600" cy="483423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Kinematics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Kinematics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8"/>
            <a:ext cx="8188940" cy="4810348"/>
          </a:xfrm>
        </p:spPr>
      </p:pic>
    </p:spTree>
    <p:extLst>
      <p:ext uri="{BB962C8B-B14F-4D97-AF65-F5344CB8AC3E}">
        <p14:creationId xmlns:p14="http://schemas.microsoft.com/office/powerpoint/2010/main" val="21232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Kinematics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0" dirty="0" smtClean="0">
                <a:effectLst/>
              </a:rPr>
              <a:t>This is the </a:t>
            </a:r>
            <a:r>
              <a:rPr lang="en-US" sz="1800" b="0" dirty="0" err="1" smtClean="0">
                <a:effectLst/>
              </a:rPr>
              <a:t>Pseudorapidity</a:t>
            </a:r>
            <a:r>
              <a:rPr lang="en-US" sz="1800" b="0" dirty="0" smtClean="0">
                <a:effectLst/>
              </a:rPr>
              <a:t> difference of the top and </a:t>
            </a:r>
            <a:r>
              <a:rPr lang="en-US" sz="1800" b="0" dirty="0" err="1" smtClean="0">
                <a:effectLst/>
              </a:rPr>
              <a:t>and</a:t>
            </a:r>
            <a:r>
              <a:rPr lang="en-US" sz="1800" b="0" dirty="0" smtClean="0">
                <a:effectLst/>
              </a:rPr>
              <a:t> the </a:t>
            </a:r>
            <a:r>
              <a:rPr lang="en-US" sz="1800" b="0" dirty="0" err="1" smtClean="0">
                <a:effectLst/>
              </a:rPr>
              <a:t>antitop</a:t>
            </a:r>
            <a:r>
              <a:rPr lang="en-US" sz="1800" b="0" dirty="0" smtClean="0">
                <a:effectLst/>
              </a:rPr>
              <a:t> quarks in the CM frame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8" y="1481138"/>
            <a:ext cx="7093043" cy="4525962"/>
          </a:xfrm>
        </p:spPr>
      </p:pic>
    </p:spTree>
    <p:extLst>
      <p:ext uri="{BB962C8B-B14F-4D97-AF65-F5344CB8AC3E}">
        <p14:creationId xmlns:p14="http://schemas.microsoft.com/office/powerpoint/2010/main" val="29228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Kinematics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0" dirty="0" smtClean="0">
                <a:effectLst/>
              </a:rPr>
              <a:t>This is the </a:t>
            </a:r>
            <a:r>
              <a:rPr lang="en-US" sz="1800" b="0" dirty="0" err="1" smtClean="0">
                <a:effectLst/>
              </a:rPr>
              <a:t>Pseudorapidity</a:t>
            </a:r>
            <a:r>
              <a:rPr lang="en-US" sz="1800" b="0" dirty="0" smtClean="0">
                <a:effectLst/>
              </a:rPr>
              <a:t> difference of W</a:t>
            </a:r>
            <a:r>
              <a:rPr lang="en-US" sz="1800" b="0" baseline="30000" dirty="0" smtClean="0">
                <a:effectLst/>
              </a:rPr>
              <a:t>+</a:t>
            </a:r>
            <a:r>
              <a:rPr lang="en-US" sz="1800" b="0" dirty="0" smtClean="0">
                <a:effectLst/>
              </a:rPr>
              <a:t>  and b quark in the top Rest Frame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8" y="1481138"/>
            <a:ext cx="7093043" cy="4525962"/>
          </a:xfrm>
        </p:spPr>
      </p:pic>
    </p:spTree>
    <p:extLst>
      <p:ext uri="{BB962C8B-B14F-4D97-AF65-F5344CB8AC3E}">
        <p14:creationId xmlns:p14="http://schemas.microsoft.com/office/powerpoint/2010/main" val="33225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Kinematics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0" dirty="0" smtClean="0">
                <a:effectLst/>
              </a:rPr>
              <a:t>This is the </a:t>
            </a:r>
            <a:r>
              <a:rPr lang="en-US" sz="1800" b="0" dirty="0" err="1" smtClean="0">
                <a:effectLst/>
              </a:rPr>
              <a:t>Pseudorapidity</a:t>
            </a:r>
            <a:r>
              <a:rPr lang="en-US" sz="1800" b="0" dirty="0" smtClean="0">
                <a:effectLst/>
              </a:rPr>
              <a:t> difference of W</a:t>
            </a:r>
            <a:r>
              <a:rPr lang="en-US" sz="1800" b="0" baseline="30000" dirty="0">
                <a:effectLst/>
              </a:rPr>
              <a:t>-</a:t>
            </a:r>
            <a:r>
              <a:rPr lang="en-US" sz="1800" b="0" dirty="0" smtClean="0">
                <a:effectLst/>
              </a:rPr>
              <a:t>  and </a:t>
            </a:r>
            <a:r>
              <a:rPr lang="en-US" sz="1800" b="0" dirty="0" err="1" smtClean="0">
                <a:effectLst/>
              </a:rPr>
              <a:t>bbar</a:t>
            </a:r>
            <a:r>
              <a:rPr lang="en-US" sz="1800" b="0" dirty="0" smtClean="0">
                <a:effectLst/>
              </a:rPr>
              <a:t> quark in the anti-top Rest Frame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8" y="1481138"/>
            <a:ext cx="7093043" cy="4525962"/>
          </a:xfrm>
        </p:spPr>
      </p:pic>
    </p:spTree>
    <p:extLst>
      <p:ext uri="{BB962C8B-B14F-4D97-AF65-F5344CB8AC3E}">
        <p14:creationId xmlns:p14="http://schemas.microsoft.com/office/powerpoint/2010/main" val="8309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Total number of events</a:t>
            </a:r>
            <a:r>
              <a:rPr lang="en-US" sz="1800" dirty="0"/>
              <a:t>: 77081156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Fully Hadronic:</a:t>
            </a:r>
            <a:r>
              <a:rPr lang="en-GB" sz="1800" dirty="0" smtClean="0"/>
              <a:t> 35187365 (fraction of 45.6% of total events)</a:t>
            </a:r>
          </a:p>
          <a:p>
            <a:r>
              <a:rPr lang="en-US" sz="1800" dirty="0" err="1" smtClean="0"/>
              <a:t>Semileptonic</a:t>
            </a:r>
            <a:r>
              <a:rPr lang="en-US" sz="1800" dirty="0" smtClean="0"/>
              <a:t>: 33716560 (fraction of 43.7% of total events)</a:t>
            </a:r>
          </a:p>
          <a:p>
            <a:r>
              <a:rPr lang="en-US" sz="1800" dirty="0" err="1" smtClean="0"/>
              <a:t>Dileptonic</a:t>
            </a:r>
            <a:r>
              <a:rPr lang="en-US" sz="1800" dirty="0" smtClean="0"/>
              <a:t>: 8080716 (fraction of 10.4% of total events</a:t>
            </a:r>
            <a:r>
              <a:rPr lang="en-US" sz="1800" dirty="0" smtClean="0"/>
              <a:t>)</a:t>
            </a:r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George Bakas NTUA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500" dirty="0" smtClean="0"/>
              <a:t>Kinematics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5503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476672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Angular Distributions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0" dirty="0" smtClean="0">
                <a:effectLst/>
              </a:rPr>
              <a:t>This is the </a:t>
            </a:r>
            <a:r>
              <a:rPr lang="el-GR" sz="1800" b="0" dirty="0" smtClean="0">
                <a:effectLst/>
              </a:rPr>
              <a:t>Δφ</a:t>
            </a:r>
            <a:r>
              <a:rPr lang="en-US" sz="1800" b="0" dirty="0" smtClean="0">
                <a:effectLst/>
              </a:rPr>
              <a:t> distribution from l</a:t>
            </a:r>
            <a:r>
              <a:rPr lang="en-US" sz="1800" b="0" baseline="30000" dirty="0" smtClean="0">
                <a:effectLst/>
              </a:rPr>
              <a:t>+</a:t>
            </a:r>
            <a:r>
              <a:rPr lang="en-US" sz="1800" b="0" dirty="0" smtClean="0">
                <a:effectLst/>
              </a:rPr>
              <a:t>, l</a:t>
            </a:r>
            <a:r>
              <a:rPr lang="en-US" sz="1800" b="0" baseline="30000" dirty="0" smtClean="0">
                <a:effectLst/>
              </a:rPr>
              <a:t>-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in Lab frame with no cuts @Parton Level</a:t>
            </a:r>
            <a:r>
              <a:rPr lang="en-US" sz="1800" b="0" dirty="0">
                <a:effectLst/>
              </a:rPr>
              <a:t/>
            </a:r>
            <a:br>
              <a:rPr lang="en-US" sz="1800" b="0" dirty="0">
                <a:effectLst/>
              </a:rPr>
            </a:br>
            <a:r>
              <a:rPr lang="en-US" sz="1800" b="0" dirty="0" smtClean="0">
                <a:effectLst/>
              </a:rPr>
              <a:t>Last bin problem (?) checking again maybe the normalization is not done well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74848"/>
            <a:ext cx="4075272" cy="3642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213"/>
            <a:ext cx="4788024" cy="35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en-US" sz="2000" dirty="0" smtClean="0"/>
              <a:t>Angular Distributions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b="0" dirty="0" smtClean="0">
                <a:effectLst/>
              </a:rPr>
              <a:t>This is the cos(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baseline="-25000" dirty="0" err="1" smtClean="0">
                <a:effectLst/>
              </a:rPr>
              <a:t>helicity</a:t>
            </a:r>
            <a:r>
              <a:rPr lang="en-US" sz="1800" b="0" baseline="30000" dirty="0" err="1" smtClean="0">
                <a:effectLst/>
              </a:rPr>
              <a:t>l</a:t>
            </a:r>
            <a:r>
              <a:rPr lang="en-US" sz="1800" b="0" baseline="30000" dirty="0" smtClean="0">
                <a:effectLst/>
              </a:rPr>
              <a:t>+</a:t>
            </a:r>
            <a:r>
              <a:rPr lang="en-US" sz="1800" b="0" dirty="0" smtClean="0">
                <a:effectLst/>
              </a:rPr>
              <a:t>)cos(</a:t>
            </a:r>
            <a:r>
              <a:rPr lang="el-GR" sz="1800" b="0" dirty="0" smtClean="0">
                <a:effectLst/>
              </a:rPr>
              <a:t>θ</a:t>
            </a:r>
            <a:r>
              <a:rPr lang="en-US" sz="1800" b="0" baseline="-25000" dirty="0" err="1" smtClean="0">
                <a:effectLst/>
              </a:rPr>
              <a:t>helicity</a:t>
            </a:r>
            <a:r>
              <a:rPr lang="en-US" sz="1800" b="0" baseline="30000" dirty="0" err="1" smtClean="0">
                <a:effectLst/>
              </a:rPr>
              <a:t>l</a:t>
            </a:r>
            <a:r>
              <a:rPr lang="en-US" sz="1800" b="0" baseline="30000" dirty="0" smtClean="0">
                <a:effectLst/>
              </a:rPr>
              <a:t>-</a:t>
            </a:r>
            <a:r>
              <a:rPr lang="en-US" sz="1800" b="0" dirty="0" smtClean="0">
                <a:effectLst/>
              </a:rPr>
              <a:t>) distribution from l</a:t>
            </a:r>
            <a:r>
              <a:rPr lang="en-US" sz="1800" b="0" baseline="30000" dirty="0" smtClean="0">
                <a:effectLst/>
              </a:rPr>
              <a:t>+</a:t>
            </a:r>
            <a:r>
              <a:rPr lang="en-US" sz="1800" b="0" dirty="0" smtClean="0">
                <a:effectLst/>
              </a:rPr>
              <a:t>, l</a:t>
            </a:r>
            <a:r>
              <a:rPr lang="en-US" sz="1800" b="0" baseline="30000" dirty="0" smtClean="0">
                <a:effectLst/>
              </a:rPr>
              <a:t>-</a:t>
            </a:r>
            <a:r>
              <a:rPr lang="en-US" sz="1800" b="0" dirty="0" smtClean="0">
                <a:effectLst/>
              </a:rPr>
              <a:t> in the W</a:t>
            </a:r>
            <a:r>
              <a:rPr lang="en-US" sz="1800" b="0" baseline="30000" dirty="0" smtClean="0">
                <a:effectLst/>
              </a:rPr>
              <a:t>+</a:t>
            </a:r>
            <a:r>
              <a:rPr lang="en-US" sz="1800" b="0" dirty="0" smtClean="0">
                <a:effectLst/>
              </a:rPr>
              <a:t>,W</a:t>
            </a:r>
            <a:r>
              <a:rPr lang="en-US" sz="1800" b="0" baseline="30000" dirty="0" smtClean="0">
                <a:effectLst/>
              </a:rPr>
              <a:t>-</a:t>
            </a:r>
            <a:r>
              <a:rPr lang="en-US" sz="1800" b="0" dirty="0" smtClean="0">
                <a:effectLst/>
              </a:rPr>
              <a:t> rest frames respectively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4716016" cy="38926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417646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1249</TotalTime>
  <Words>199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Concourse</vt:lpstr>
      <vt:lpstr>HEP Weekly Report</vt:lpstr>
      <vt:lpstr>Kinematics</vt:lpstr>
      <vt:lpstr>Kinematics</vt:lpstr>
      <vt:lpstr>Kinematics  This is the Pseudorapidity difference of the top and and the antitop quarks in the CM frame </vt:lpstr>
      <vt:lpstr>Kinematics  This is the Pseudorapidity difference of W+  and b quark in the top Rest Frame </vt:lpstr>
      <vt:lpstr>Kinematics  This is the Pseudorapidity difference of W-  and bbar quark in the anti-top Rest Frame </vt:lpstr>
      <vt:lpstr>Kinematics</vt:lpstr>
      <vt:lpstr>Angular Distributions  This is the Δφ distribution from l+, l- in Lab frame with no cuts @Parton Level Last bin problem (?) checking again maybe the normalization is not done well </vt:lpstr>
      <vt:lpstr>Angular Distributions  This is the cos(θhelicityl+)cos(θhelicityl-) distribution from l+, l- in the W+,W- rest frames respectively </vt:lpstr>
      <vt:lpstr>Angular Distributions  This is the cos(θhelicityl)cos(θhelicityd) distribution from l+, down (or l-, dbar) where θ= Helicity angle of lepton or down quark  </vt:lpstr>
      <vt:lpstr>Angular Distributions  This is the cos(θlepton,down) distribution from l+, down (or l-, dbar) where θ=opening angle between lepton and down quark in ttbar rest frame (Zero Momentum Rest Frame)  I am not sure about this histogram…. I see different shape than the expected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461</cp:revision>
  <dcterms:created xsi:type="dcterms:W3CDTF">2016-12-20T21:43:44Z</dcterms:created>
  <dcterms:modified xsi:type="dcterms:W3CDTF">2018-12-10T15:28:50Z</dcterms:modified>
</cp:coreProperties>
</file>