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7" r:id="rId3"/>
    <p:sldId id="258" r:id="rId4"/>
    <p:sldId id="260" r:id="rId5"/>
    <p:sldId id="261" r:id="rId6"/>
    <p:sldId id="259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29/10/2018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3652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46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665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44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262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04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065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289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535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026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9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6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46643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US" sz="1600" dirty="0" smtClean="0">
                    <a:solidFill>
                      <a:schemeClr val="bg2">
                        <a:lumMod val="90000"/>
                      </a:schemeClr>
                    </a:solidFill>
                  </a:rPr>
                  <a:t>4.</a:t>
                </a:r>
                <a:r>
                  <a:rPr lang="en-US" sz="18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1800" dirty="0" smtClean="0"/>
                  <a:t>LHC </a:t>
                </a:r>
                <a:r>
                  <a:rPr lang="en-US" sz="1800" dirty="0"/>
                  <a:t>optimal (maximal) basis:</a:t>
                </a:r>
              </a:p>
              <a:p>
                <a:pPr lvl="1"/>
                <a:r>
                  <a:rPr lang="en-US" sz="1500" dirty="0"/>
                  <a:t>This is the basis that maximizes the observed spin correlation in gluon-gluon fusion (dominant at LHC)</a:t>
                </a:r>
              </a:p>
              <a:p>
                <a:pPr lvl="1"/>
                <a:r>
                  <a:rPr lang="en-US" sz="1500" dirty="0"/>
                  <a:t>In choosing this basis we can either reduce the           contribution or the</a:t>
                </a:r>
              </a:p>
              <a:p>
                <a:pPr marL="393192" lvl="1" indent="0">
                  <a:buNone/>
                </a:pPr>
                <a:r>
                  <a:rPr lang="en-US" sz="1500" dirty="0"/>
                  <a:t>	  contribution to zero for unlike helicity or like helicity gluons  </a:t>
                </a:r>
                <a:r>
                  <a:rPr lang="en-US" sz="1500" dirty="0" smtClean="0"/>
                  <a:t>respectively</a:t>
                </a:r>
              </a:p>
              <a:p>
                <a:pPr marL="393192" lvl="1" indent="0">
                  <a:buNone/>
                </a:pPr>
                <a:endParaRPr lang="en-US" sz="1500" dirty="0"/>
              </a:p>
              <a:p>
                <a:pPr marL="393192" lvl="1" indent="0">
                  <a:buNone/>
                </a:pPr>
                <a:r>
                  <a:rPr lang="en-US" sz="1500" dirty="0" smtClean="0"/>
                  <a:t>We can show that there exists a maximum for both like and unlike helicity contributions when: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l-G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5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l-GR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l-GR" sz="15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l-G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5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l-GR" sz="15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l-GR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l-GR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l-GR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l-G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GB" sz="15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sSub>
                        <m:sSubPr>
                          <m:ctrlPr>
                            <a:rPr lang="el-G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5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𝐿𝑖𝑘𝑒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5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𝑈𝑛𝑙𝑖𝑘𝑒</m:t>
                          </m:r>
                        </m:sub>
                      </m:sSub>
                    </m:oMath>
                  </m:oMathPara>
                </a14:m>
                <a:endParaRPr lang="en-US" sz="15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3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300" dirty="0" smtClean="0"/>
                  <a:t>If </a:t>
                </a:r>
                <a:r>
                  <a:rPr lang="el-GR" sz="1300" dirty="0" smtClean="0"/>
                  <a:t>βγ</a:t>
                </a:r>
                <a:r>
                  <a:rPr lang="en-US" sz="1300" dirty="0" smtClean="0"/>
                  <a:t>sin</a:t>
                </a:r>
                <a:r>
                  <a:rPr lang="el-GR" sz="1300" dirty="0" smtClean="0"/>
                  <a:t>θ &lt; 1</a:t>
                </a:r>
                <a:r>
                  <a:rPr lang="en-US" sz="1300" dirty="0" smtClean="0"/>
                  <a:t> </a:t>
                </a:r>
                <a:r>
                  <a:rPr lang="en-US" sz="1300" dirty="0" smtClean="0">
                    <a:sym typeface="Wingdings" panose="05000000000000000000" pitchFamily="2" charset="2"/>
                  </a:rPr>
                  <a:t> </a:t>
                </a:r>
                <a:r>
                  <a:rPr lang="el-GR" sz="1300" dirty="0" smtClean="0">
                    <a:sym typeface="Wingdings" panose="05000000000000000000" pitchFamily="2" charset="2"/>
                  </a:rPr>
                  <a:t>ψ</a:t>
                </a:r>
                <a:r>
                  <a:rPr lang="en-US" sz="1300" baseline="-25000" dirty="0" smtClean="0">
                    <a:sym typeface="Wingdings" panose="05000000000000000000" pitchFamily="2" charset="2"/>
                  </a:rPr>
                  <a:t>like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ym typeface="Wingdings" panose="05000000000000000000" pitchFamily="2" charset="2"/>
                  </a:rPr>
                  <a:t>If </a:t>
                </a:r>
                <a:r>
                  <a:rPr lang="el-GR" sz="1300" dirty="0" smtClean="0">
                    <a:sym typeface="Wingdings" panose="05000000000000000000" pitchFamily="2" charset="2"/>
                  </a:rPr>
                  <a:t>βγ</a:t>
                </a:r>
                <a:r>
                  <a:rPr lang="en-US" sz="1300" dirty="0" smtClean="0">
                    <a:sym typeface="Wingdings" panose="05000000000000000000" pitchFamily="2" charset="2"/>
                  </a:rPr>
                  <a:t>sin</a:t>
                </a:r>
                <a:r>
                  <a:rPr lang="el-GR" sz="1300" dirty="0" smtClean="0">
                    <a:sym typeface="Wingdings" panose="05000000000000000000" pitchFamily="2" charset="2"/>
                  </a:rPr>
                  <a:t>θ &gt; 1  ψ</a:t>
                </a:r>
                <a:r>
                  <a:rPr lang="en-US" sz="1300" baseline="-25000" dirty="0" smtClean="0">
                    <a:sym typeface="Wingdings" panose="05000000000000000000" pitchFamily="2" charset="2"/>
                  </a:rPr>
                  <a:t>unlike</a:t>
                </a:r>
                <a:r>
                  <a:rPr lang="en-US" sz="1300" dirty="0" smtClean="0">
                    <a:sym typeface="Wingdings" panose="05000000000000000000" pitchFamily="2" charset="2"/>
                  </a:rPr>
                  <a:t> </a:t>
                </a:r>
                <a:r>
                  <a:rPr lang="el-GR" sz="1300" dirty="0" smtClean="0"/>
                  <a:t> </a:t>
                </a:r>
                <a:endParaRPr lang="en-US" sz="1300" dirty="0" smtClean="0"/>
              </a:p>
              <a:p>
                <a:pPr marL="393192" lvl="1" indent="0">
                  <a:buNone/>
                </a:pPr>
                <a:r>
                  <a:rPr lang="en-US" sz="1600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46643"/>
              </a:xfrm>
              <a:blipFill>
                <a:blip r:embed="rId2"/>
                <a:stretch>
                  <a:fillRect t="-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10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12" y="1124744"/>
            <a:ext cx="561975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415827"/>
            <a:ext cx="561975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94" y="3125219"/>
            <a:ext cx="4665178" cy="325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198" y="4518523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Strength of top anti-top spin correlation for the four bases as a function of the collision energy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5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229600" cy="5818651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 smtClean="0"/>
                  <a:t>For unpolarised gluons the fraction of top quark pair events at a given point in the (cos(theta), </a:t>
                </a:r>
                <a:r>
                  <a:rPr lang="el-GR" sz="1600" dirty="0" smtClean="0"/>
                  <a:t>β</a:t>
                </a:r>
                <a:r>
                  <a:rPr lang="en-US" sz="1600" dirty="0" smtClean="0"/>
                  <a:t>) plane that have same spins </a:t>
                </a:r>
                <a:r>
                  <a:rPr lang="en-US" sz="1600" dirty="0" err="1"/>
                  <a:t>f</a:t>
                </a:r>
                <a:r>
                  <a:rPr lang="en-US" sz="1600" baseline="-25000" dirty="0" err="1"/>
                  <a:t>same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 smtClean="0"/>
                  <a:t>For opposite spins </a:t>
                </a:r>
                <a:r>
                  <a:rPr lang="en-US" sz="1600" dirty="0" err="1" smtClean="0"/>
                  <a:t>f</a:t>
                </a:r>
                <a:r>
                  <a:rPr lang="en-US" sz="1600" baseline="-25000" dirty="0" err="1" smtClean="0"/>
                  <a:t>opposite</a:t>
                </a:r>
                <a:r>
                  <a:rPr lang="en-US" sz="1600" dirty="0" smtClean="0"/>
                  <a:t> </a:t>
                </a:r>
              </a:p>
              <a:p>
                <a:r>
                  <a:rPr lang="en-US" sz="1600" dirty="0" smtClean="0"/>
                  <a:t>These two fractions are described from: </a:t>
                </a:r>
                <a:r>
                  <a:rPr lang="en-US" sz="1600" dirty="0" err="1" smtClean="0"/>
                  <a:t>f</a:t>
                </a:r>
                <a:r>
                  <a:rPr lang="en-US" sz="1600" baseline="-25000" dirty="0" err="1" smtClean="0"/>
                  <a:t>opposite</a:t>
                </a:r>
                <a:r>
                  <a:rPr lang="en-US" sz="1600" dirty="0" smtClean="0"/>
                  <a:t> +</a:t>
                </a:r>
                <a:r>
                  <a:rPr lang="en-US" sz="1600" dirty="0" err="1" smtClean="0"/>
                  <a:t>f</a:t>
                </a:r>
                <a:r>
                  <a:rPr lang="en-US" sz="1600" baseline="-25000" dirty="0" err="1" smtClean="0"/>
                  <a:t>same</a:t>
                </a:r>
                <a:r>
                  <a:rPr lang="en-US" sz="1600" dirty="0" smtClean="0"/>
                  <a:t>  = 1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:endParaRPr lang="en-US" sz="1600" dirty="0" smtClean="0"/>
              </a:p>
              <a:p>
                <a:r>
                  <a:rPr lang="en-US" sz="1600" dirty="0" smtClean="0"/>
                  <a:t>With this in </a:t>
                </a:r>
                <a:r>
                  <a:rPr lang="en-US" sz="1600" dirty="0" err="1" smtClean="0"/>
                  <a:t>mind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if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you are above this line in the (cos(theta),</a:t>
                </a:r>
                <a:r>
                  <a:rPr lang="el-GR" sz="1600" dirty="0"/>
                  <a:t> </a:t>
                </a:r>
                <a:r>
                  <a:rPr lang="el-GR" sz="1600" dirty="0" smtClean="0"/>
                  <a:t>β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 plane the unlike helicity gluons dominate and we should use off diagonal basis and if below this threshold, like helicity gluons dominate and so we use the helicity basis</a:t>
                </a:r>
              </a:p>
              <a:p>
                <a:r>
                  <a:rPr lang="en-US" sz="1600" dirty="0" smtClean="0"/>
                  <a:t>If we define </a:t>
                </a:r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same</a:t>
                </a:r>
                <a:r>
                  <a:rPr lang="en-US" sz="1600" dirty="0" smtClean="0"/>
                  <a:t> = 2f</a:t>
                </a:r>
                <a:r>
                  <a:rPr lang="en-US" sz="1600" baseline="-25000" dirty="0" smtClean="0"/>
                  <a:t>same</a:t>
                </a:r>
                <a:r>
                  <a:rPr lang="en-US" sz="1600" dirty="0" smtClean="0"/>
                  <a:t> -1 and </a:t>
                </a:r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opp</a:t>
                </a:r>
                <a:r>
                  <a:rPr lang="en-US" sz="1600" baseline="-25000" dirty="0" smtClean="0"/>
                  <a:t> </a:t>
                </a:r>
                <a:r>
                  <a:rPr lang="en-US" sz="1600" dirty="0" smtClean="0"/>
                  <a:t>=2f</a:t>
                </a:r>
                <a:r>
                  <a:rPr lang="en-US" sz="1600" baseline="-25000" dirty="0" smtClean="0"/>
                  <a:t>opp</a:t>
                </a:r>
                <a:r>
                  <a:rPr lang="en-US" sz="1600" dirty="0" smtClean="0"/>
                  <a:t> -1, where </a:t>
                </a:r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opp</a:t>
                </a:r>
                <a:r>
                  <a:rPr lang="en-US" sz="1600" dirty="0" smtClean="0"/>
                  <a:t>=-</a:t>
                </a:r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same</a:t>
                </a:r>
                <a:r>
                  <a:rPr lang="en-US" sz="1600" dirty="0" smtClean="0"/>
                  <a:t> </a:t>
                </a:r>
              </a:p>
              <a:p>
                <a:pPr marL="109728" indent="0">
                  <a:buNone/>
                </a:pPr>
                <a:r>
                  <a:rPr lang="en-US" sz="1600" dirty="0" smtClean="0"/>
                  <a:t>And plot the differential cross section: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𝑠𝑎𝑚𝑒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6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The dashed curves are for the optimal basis</a:t>
                </a:r>
              </a:p>
              <a:p>
                <a:r>
                  <a:rPr lang="en-US" sz="1600" dirty="0" smtClean="0"/>
                  <a:t>The Solid curves employ the helicity basis </a:t>
                </a:r>
              </a:p>
              <a:p>
                <a:pPr marL="109728" indent="0">
                  <a:buNone/>
                </a:pPr>
                <a:r>
                  <a:rPr lang="en-US" sz="1600" dirty="0" smtClean="0"/>
                  <a:t>When over the threshold (off diagonal basis)</a:t>
                </a:r>
              </a:p>
              <a:p>
                <a:pPr marL="109728" indent="0">
                  <a:buNone/>
                </a:pPr>
                <a:r>
                  <a:rPr lang="en-US" sz="1600" dirty="0" smtClean="0"/>
                  <a:t>And under the threshold (helicity basis)</a:t>
                </a:r>
              </a:p>
              <a:p>
                <a:pPr marL="109728" indent="0">
                  <a:buNone/>
                </a:pPr>
                <a:endParaRPr lang="en-US" sz="1600" dirty="0" smtClean="0"/>
              </a:p>
              <a:p>
                <a:pPr lvl="1"/>
                <a:endParaRPr lang="en-GB" sz="1600" dirty="0" smtClean="0"/>
              </a:p>
              <a:p>
                <a:pPr lvl="1"/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229600" cy="5818651"/>
              </a:xfrm>
              <a:blipFill>
                <a:blip r:embed="rId2"/>
                <a:stretch>
                  <a:fillRect t="-210" r="-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11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55" y="2852936"/>
            <a:ext cx="3705225" cy="3724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1121502"/>
            <a:ext cx="936104" cy="3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In this type of top pair decays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both leptons carry the information of the spin of the top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We say a decay is correlated when its completely dependent from the top spin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Uncorrelated when the decay is spherical in the rest frame independent of the top spin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We plot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𝜑</m:t>
                    </m:r>
                  </m:oMath>
                </a14:m>
                <a:r>
                  <a:rPr lang="en-US" sz="1800" dirty="0" smtClean="0"/>
                  <a:t> distribution because the corresponding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 smtClean="0"/>
                  <a:t> shows no difference between correlated and uncorrelated matrix elements</a:t>
                </a:r>
              </a:p>
              <a:p>
                <a:r>
                  <a:rPr lang="en-US" sz="1800" dirty="0" smtClean="0"/>
                  <a:t>So all the difference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r>
                  <a:rPr lang="en-US" sz="1800" dirty="0" smtClean="0"/>
                  <a:t> comes from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𝜑</m:t>
                    </m:r>
                  </m:oMath>
                </a14:m>
                <a:r>
                  <a:rPr lang="en-US" sz="1800" dirty="0" smtClean="0"/>
                  <a:t> distribution</a:t>
                </a:r>
              </a:p>
              <a:p>
                <a:pPr marL="109728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  <a:blipFill>
                <a:blip r:embed="rId2"/>
                <a:stretch>
                  <a:fillRect t="-95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Dilepton</a:t>
            </a:r>
            <a:r>
              <a:rPr lang="en-US" dirty="0" smtClean="0"/>
              <a:t>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33" y="3591694"/>
            <a:ext cx="5616624" cy="28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We know that in this channel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opening angle between lepton and d-quark jet is sensitive to the presence or absence of correlations between production and decay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Definition of the d-quark closest jet to the b tagged jet in the W rest frame 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Fully correlated top decays show almost flat distribution</a:t>
                </a:r>
              </a:p>
              <a:p>
                <a:r>
                  <a:rPr lang="en-US" sz="1800" dirty="0" smtClean="0">
                    <a:sym typeface="Wingdings" panose="05000000000000000000" pitchFamily="2" charset="2"/>
                  </a:rPr>
                  <a:t>Uncorrelated decays strong peak near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  <a:blipFill>
                <a:blip r:embed="rId2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Semileptonic</a:t>
            </a:r>
            <a:r>
              <a:rPr lang="en-US" dirty="0" smtClean="0"/>
              <a:t> Events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8960"/>
            <a:ext cx="3895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8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1. Does the W four momentum carry top spin information?</a:t>
            </a:r>
          </a:p>
          <a:p>
            <a:r>
              <a:rPr lang="en-US" sz="2000" dirty="0" smtClean="0"/>
              <a:t>2. How much of the information does the b-quark carry if we cannot get information from the W candidate</a:t>
            </a:r>
          </a:p>
          <a:p>
            <a:r>
              <a:rPr lang="en-US" sz="2000" dirty="0" smtClean="0"/>
              <a:t>3. If none of this is viable, switch to </a:t>
            </a:r>
            <a:r>
              <a:rPr lang="en-US" sz="2000" dirty="0" err="1" smtClean="0"/>
              <a:t>leptonic</a:t>
            </a:r>
            <a:r>
              <a:rPr lang="en-US" sz="2000" dirty="0" smtClean="0"/>
              <a:t> decays in boosted regions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14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037"/>
          </a:xfrm>
        </p:spPr>
        <p:txBody>
          <a:bodyPr/>
          <a:lstStyle/>
          <a:p>
            <a:r>
              <a:rPr lang="en-US" dirty="0" smtClean="0"/>
              <a:t>Plans and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</a:p>
          <a:p>
            <a:pPr lvl="1"/>
            <a:r>
              <a:rPr lang="en-US" sz="1600" dirty="0" smtClean="0"/>
              <a:t>Redundancy task</a:t>
            </a:r>
          </a:p>
          <a:p>
            <a:pPr lvl="1"/>
            <a:r>
              <a:rPr lang="en-US" sz="1600" dirty="0" smtClean="0"/>
              <a:t>Managed to configure the task.. Test it in production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HGCAL</a:t>
            </a:r>
          </a:p>
          <a:p>
            <a:pPr lvl="1"/>
            <a:r>
              <a:rPr lang="en-US" sz="1600" dirty="0" smtClean="0"/>
              <a:t>Improvements and development of the component</a:t>
            </a:r>
          </a:p>
          <a:p>
            <a:pPr lvl="1"/>
            <a:endParaRPr lang="en-US" sz="2000" dirty="0" smtClean="0"/>
          </a:p>
          <a:p>
            <a:r>
              <a:rPr lang="en-US" sz="2000" dirty="0" err="1" smtClean="0"/>
              <a:t>ArdEnvino</a:t>
            </a:r>
            <a:endParaRPr lang="en-US" sz="2000" dirty="0" smtClean="0"/>
          </a:p>
          <a:p>
            <a:pPr lvl="1"/>
            <a:r>
              <a:rPr lang="en-US" sz="1600" dirty="0" smtClean="0"/>
              <a:t>Set up RD51 </a:t>
            </a:r>
            <a:r>
              <a:rPr lang="en-US" sz="1600" dirty="0" err="1" smtClean="0"/>
              <a:t>SloCSy</a:t>
            </a:r>
            <a:endParaRPr lang="en-US" sz="1600" dirty="0" smtClean="0"/>
          </a:p>
          <a:p>
            <a:pPr lvl="1"/>
            <a:r>
              <a:rPr lang="en-US" sz="1600" dirty="0" smtClean="0"/>
              <a:t>Environmental variables are 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022FA0-D46C-41E6-A83D-3127749A9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0676"/>
                <a:ext cx="8229600" cy="4926616"/>
              </a:xfrm>
            </p:spPr>
            <p:txBody>
              <a:bodyPr>
                <a:normAutofit/>
              </a:bodyPr>
              <a:lstStyle/>
              <a:p>
                <a:r>
                  <a:rPr lang="en-CA" sz="1600" dirty="0"/>
                  <a:t>Mass : 172.44 ± 0.13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num>
                      <m:den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1600" dirty="0"/>
                  <a:t> </a:t>
                </a:r>
              </a:p>
              <a:p>
                <a:endParaRPr lang="en-CA" sz="1600" dirty="0"/>
              </a:p>
              <a:p>
                <a:r>
                  <a:rPr lang="en-CA" sz="1600" dirty="0"/>
                  <a:t>Top Quark decay</a:t>
                </a:r>
              </a:p>
              <a:p>
                <a:pPr lvl="1"/>
                <a:r>
                  <a:rPr lang="en-CA" sz="1600" dirty="0"/>
                  <a:t>W</a:t>
                </a:r>
                <a:r>
                  <a:rPr lang="en-CA" sz="1600" baseline="30000" dirty="0"/>
                  <a:t>+</a:t>
                </a:r>
                <a:r>
                  <a:rPr lang="en-CA" sz="1600" dirty="0"/>
                  <a:t>+ b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sz="1600" dirty="0"/>
                  <a:t> W</a:t>
                </a:r>
                <a:r>
                  <a:rPr lang="en-CA" sz="1600" baseline="30000" dirty="0"/>
                  <a:t>-</a:t>
                </a:r>
                <a:r>
                  <a:rPr lang="en-CA" sz="1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CA" sz="1600" dirty="0"/>
                  <a:t>)</a:t>
                </a:r>
              </a:p>
              <a:p>
                <a:endParaRPr lang="en-CA" sz="1600" dirty="0"/>
              </a:p>
              <a:p>
                <a:r>
                  <a:rPr lang="en-CA" sz="1600" dirty="0"/>
                  <a:t>Top pair production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CA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CA" sz="1600" dirty="0"/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CA" sz="1600" dirty="0"/>
              </a:p>
              <a:p>
                <a:pPr marL="109728" indent="0">
                  <a:buNone/>
                </a:pPr>
                <a:endParaRPr lang="en-CA" sz="1600" dirty="0"/>
              </a:p>
              <a:p>
                <a:endParaRPr lang="en-CA" sz="1600" dirty="0"/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022FA0-D46C-41E6-A83D-3127749A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0676"/>
                <a:ext cx="8229600" cy="4926616"/>
              </a:xfrm>
              <a:blipFill>
                <a:blip r:embed="rId2"/>
                <a:stretch>
                  <a:fillRect t="-9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E539F062-F3F2-4B50-82B9-B8D4F228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037"/>
          </a:xfrm>
        </p:spPr>
        <p:txBody>
          <a:bodyPr/>
          <a:lstStyle/>
          <a:p>
            <a:r>
              <a:rPr lang="en-CA" dirty="0"/>
              <a:t>Top Quark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ADEB6-1A6E-4431-9B5C-30B03DB52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52" y="3885659"/>
            <a:ext cx="2733675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0EF2D-5C83-4162-A2AB-47BDFD46A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88" y="3832016"/>
            <a:ext cx="2643673" cy="161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E6FCBA-DB24-4482-9B94-2541921232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76" y="865846"/>
            <a:ext cx="2643673" cy="1866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DDA7-AD8A-4D4A-B900-8E2352DA8A7F}"/>
              </a:ext>
            </a:extLst>
          </p:cNvPr>
          <p:cNvSpPr txBox="1"/>
          <p:nvPr/>
        </p:nvSpPr>
        <p:spPr>
          <a:xfrm>
            <a:off x="1665988" y="5887094"/>
            <a:ext cx="244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Gluon Fusion is dominant at LHC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E3853-8DAF-477D-8AA5-50B36F35FBBA}"/>
              </a:ext>
            </a:extLst>
          </p:cNvPr>
          <p:cNvSpPr/>
          <p:nvPr/>
        </p:nvSpPr>
        <p:spPr>
          <a:xfrm>
            <a:off x="899592" y="3543984"/>
            <a:ext cx="4176464" cy="227512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3AC67-B892-4D17-8A8B-4E931F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7C5ED-13E7-43C4-9916-B8B41EBB41D8}" type="slidenum">
              <a:rPr kumimoji="0" lang="el-G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l-G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69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35E908-EB5E-46B8-8BCA-AEA374EE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2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Top </a:t>
            </a:r>
            <a:r>
              <a:rPr lang="en-US" dirty="0" err="1"/>
              <a:t>AntiTop</a:t>
            </a:r>
            <a:r>
              <a:rPr lang="en-US" dirty="0"/>
              <a:t> system decay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A2218-279B-4093-8448-EE77113F6634}"/>
                  </a:ext>
                </a:extLst>
              </p:cNvPr>
              <p:cNvSpPr txBox="1"/>
              <p:nvPr/>
            </p:nvSpPr>
            <p:spPr>
              <a:xfrm>
                <a:off x="683568" y="1124744"/>
                <a:ext cx="8229600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” (45.7% ) (hadronic)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CA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"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CA" dirty="0"/>
                  <a:t>  (43.8%)  (</a:t>
                </a:r>
                <a:r>
                  <a:rPr lang="en-CA" dirty="0" err="1"/>
                  <a:t>semileptonic</a:t>
                </a:r>
                <a:r>
                  <a:rPr lang="en-CA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CA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′−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CA" dirty="0"/>
                  <a:t> (10.5%) (dileptonic)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A2218-279B-4093-8448-EE77113F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8229600" cy="1511119"/>
              </a:xfrm>
              <a:prstGeom prst="rect">
                <a:avLst/>
              </a:prstGeom>
              <a:blipFill>
                <a:blip r:embed="rId2"/>
                <a:stretch>
                  <a:fillRect l="-519" t="-2429" b="-6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C371A76-74B8-4EB1-AD35-9B6DF66A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2852936"/>
            <a:ext cx="6984776" cy="38582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CD431-E1CA-407C-B1ED-05F05A0B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86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Top quark decays before </a:t>
                </a:r>
                <a:r>
                  <a:rPr lang="en-US" sz="2000" dirty="0" err="1" smtClean="0"/>
                  <a:t>hadronization</a:t>
                </a:r>
                <a:endParaRPr lang="en-US" sz="2000" dirty="0" smtClean="0"/>
              </a:p>
              <a:p>
                <a:r>
                  <a:rPr lang="en-US" sz="2000" dirty="0" smtClean="0"/>
                  <a:t>Spin and polarization of the top quark affects the angular distributions of the decay products</a:t>
                </a:r>
              </a:p>
              <a:p>
                <a:r>
                  <a:rPr lang="en-US" sz="2000" dirty="0" smtClean="0"/>
                  <a:t>@L0 production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 smtClean="0"/>
                  <a:t>mechanisms are:</a:t>
                </a:r>
              </a:p>
              <a:p>
                <a:pPr marL="736092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sz="1600" dirty="0" smtClean="0"/>
              </a:p>
              <a:p>
                <a:pPr marL="736092" lvl="1" indent="-342900">
                  <a:buFont typeface="+mj-lt"/>
                  <a:buAutoNum type="arabicPeriod"/>
                </a:pPr>
                <a:r>
                  <a:rPr lang="en-US" sz="1600" dirty="0" smtClean="0"/>
                  <a:t>Unlike helicity gg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736092" lvl="1" indent="-342900">
                  <a:buFont typeface="+mj-lt"/>
                  <a:buAutoNum type="arabicPeriod"/>
                </a:pPr>
                <a:r>
                  <a:rPr lang="en-US" sz="1600" dirty="0" smtClean="0"/>
                  <a:t>Like helicity gg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endParaRPr lang="en-GB" sz="1600" dirty="0" smtClean="0"/>
              </a:p>
              <a:p>
                <a:pPr marL="736092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480060" indent="-3429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098571"/>
              </a:xfrm>
              <a:blipFill>
                <a:blip r:embed="rId2"/>
                <a:stretch>
                  <a:fillRect t="-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Quark Spin Correlation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58004"/>
            <a:ext cx="4852610" cy="2275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56067" y="4077072"/>
                <a:ext cx="3285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sz="12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1200" dirty="0" smtClean="0">
                    <a:sym typeface="Wingdings" panose="05000000000000000000" pitchFamily="2" charset="2"/>
                  </a:rPr>
                  <a:t> where </a:t>
                </a:r>
                <a:r>
                  <a:rPr lang="el-GR" sz="1200" dirty="0" smtClean="0">
                    <a:sym typeface="Wingdings" panose="05000000000000000000" pitchFamily="2" charset="2"/>
                  </a:rPr>
                  <a:t>θ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opening angle between one of the outgoing t and the incoming q</a:t>
                </a:r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67" y="4077072"/>
                <a:ext cx="3285423" cy="461665"/>
              </a:xfrm>
              <a:prstGeom prst="rect">
                <a:avLst/>
              </a:prstGeom>
              <a:blipFill>
                <a:blip r:embed="rId4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74664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Suppose we are in the top quark rest frame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GB" sz="1600" dirty="0" smtClean="0"/>
                  <a:t> = direction of the top quark spin vector</a:t>
                </a:r>
              </a:p>
              <a:p>
                <a:pPr lvl="1"/>
                <a:r>
                  <a:rPr lang="el-GR" sz="1600" dirty="0" smtClean="0"/>
                  <a:t>ψ = </a:t>
                </a:r>
                <a:r>
                  <a:rPr lang="en-US" sz="1600" dirty="0" smtClean="0"/>
                  <a:t>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GB" sz="1600" dirty="0" smtClean="0"/>
                  <a:t> and anti-top quark direction</a:t>
                </a:r>
              </a:p>
              <a:p>
                <a:r>
                  <a:rPr lang="en-US" sz="1600" dirty="0" smtClean="0"/>
                  <a:t>We can choose </a:t>
                </a:r>
                <a:r>
                  <a:rPr lang="el-GR" sz="1600" dirty="0" smtClean="0"/>
                  <a:t>ψ</a:t>
                </a:r>
                <a:r>
                  <a:rPr lang="en-US" sz="1600" dirty="0" smtClean="0"/>
                  <a:t> angle in order to enhance correlation between the spins of the top anti-top system </a:t>
                </a:r>
              </a:p>
              <a:p>
                <a:r>
                  <a:rPr lang="en-US" sz="1600" dirty="0" smtClean="0"/>
                  <a:t>Angular distributions of the top quark decay products is described in terms of the direction of the spin vector by: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𝑑𝑐𝑜𝑠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𝑎𝑐𝑜𝑠</m:t>
                          </m:r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 smtClean="0"/>
              </a:p>
              <a:p>
                <a:pPr marL="109728" indent="0">
                  <a:buNone/>
                </a:pPr>
                <a:r>
                  <a:rPr lang="en-US" sz="1600" dirty="0" smtClean="0"/>
                  <a:t>Where </a:t>
                </a:r>
                <a:r>
                  <a:rPr lang="el-GR" sz="1600" dirty="0" smtClean="0"/>
                  <a:t>θ</a:t>
                </a:r>
                <a:r>
                  <a:rPr lang="en-US" sz="1600" baseline="-25000" dirty="0" err="1" smtClean="0"/>
                  <a:t>i</a:t>
                </a:r>
                <a:r>
                  <a:rPr lang="el-GR" sz="1600" baseline="30000" dirty="0" smtClean="0"/>
                  <a:t> </a:t>
                </a:r>
                <a:r>
                  <a:rPr lang="en-US" sz="1600" dirty="0" smtClean="0"/>
                  <a:t>angle between m and decay product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, and </a:t>
                </a:r>
                <a:r>
                  <a:rPr lang="en-US" sz="1600" dirty="0" err="1" smtClean="0"/>
                  <a:t>a</a:t>
                </a:r>
                <a:r>
                  <a:rPr lang="en-US" sz="1600" baseline="-25000" dirty="0" err="1" smtClean="0"/>
                  <a:t>i</a:t>
                </a:r>
                <a:r>
                  <a:rPr lang="en-US" sz="1600" dirty="0" smtClean="0"/>
                  <a:t> coefficient determining the influence of parent quarks spin on the angular distribution of the decay product </a:t>
                </a:r>
                <a:endParaRPr lang="en-GB" sz="1600" dirty="0" smtClean="0"/>
              </a:p>
              <a:p>
                <a:pPr marL="393192" lvl="1" indent="0">
                  <a:buNone/>
                </a:pPr>
                <a:r>
                  <a:rPr lang="en-US" sz="1600" dirty="0" smtClean="0"/>
                  <a:t>	</a:t>
                </a:r>
                <a:endParaRPr lang="en-GB" sz="1600" dirty="0" smtClean="0"/>
              </a:p>
              <a:p>
                <a:pPr marL="736092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480060" indent="-3429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746643"/>
              </a:xfrm>
              <a:blipFill>
                <a:blip r:embed="rId2"/>
                <a:stretch>
                  <a:fillRect t="-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339253"/>
            <a:ext cx="4953000" cy="1912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351786"/>
            <a:ext cx="5438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3367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700" dirty="0" smtClean="0"/>
                  <a:t>Given that angular distributions of the top decay products are influenced by the top spin </a:t>
                </a:r>
                <a:r>
                  <a:rPr lang="en-US" sz="17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700" dirty="0" smtClean="0"/>
                  <a:t> the spin correlation of the top anti-top system can be calculated from the angular correlations between the decay products of both tops,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𝑑𝑐𝑜𝑠</m:t>
                          </m:r>
                          <m:sSub>
                            <m:sSubPr>
                              <m:ctrlPr>
                                <a:rPr lang="el-G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𝑑𝑐𝑜𝑠</m:t>
                          </m:r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l-GR" sz="1700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7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7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700" dirty="0" smtClean="0"/>
              </a:p>
              <a:p>
                <a:pPr marL="109728" indent="0">
                  <a:buNone/>
                </a:pPr>
                <a:r>
                  <a:rPr lang="en-US" sz="1600" dirty="0" smtClean="0"/>
                  <a:t>Where,</a:t>
                </a:r>
              </a:p>
              <a:p>
                <a:pPr marL="109728" indent="0">
                  <a:buNone/>
                </a:pPr>
                <a:endParaRPr lang="en-US" sz="1600" dirty="0"/>
              </a:p>
              <a:p>
                <a:pPr marL="109728" indent="0">
                  <a:buNone/>
                </a:pPr>
                <a:endParaRPr lang="en-US" sz="1600" dirty="0" smtClean="0"/>
              </a:p>
              <a:p>
                <a:pPr marL="109728" indent="0">
                  <a:buNone/>
                </a:pPr>
                <a:endParaRPr lang="en-US" sz="1600" dirty="0" smtClean="0"/>
              </a:p>
              <a:p>
                <a:pPr marL="109728" indent="0">
                  <a:buNone/>
                </a:pPr>
                <a:endParaRPr lang="en-US" sz="1600" dirty="0"/>
              </a:p>
              <a:p>
                <a:pPr marL="109728" indent="0">
                  <a:buNone/>
                </a:pPr>
                <a:r>
                  <a:rPr lang="en-US" sz="1600" dirty="0" smtClean="0"/>
                  <a:t>Measurement of spin correlations relies on studying the decay products of the top pair</a:t>
                </a:r>
              </a:p>
              <a:p>
                <a:r>
                  <a:rPr lang="en-US" sz="1600" dirty="0" smtClean="0"/>
                  <a:t>Matrix Element Method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uses all the information in the six body final state and it’s used mostly for showing whether expected correlation is present or absent</a:t>
                </a:r>
              </a:p>
              <a:p>
                <a:r>
                  <a:rPr lang="en-US" sz="1600" dirty="0" smtClean="0">
                    <a:sym typeface="Wingdings" panose="05000000000000000000" pitchFamily="2" charset="2"/>
                  </a:rPr>
                  <a:t>This is a method that directly relates theory with experiment</a:t>
                </a:r>
              </a:p>
              <a:p>
                <a:r>
                  <a:rPr lang="en-US" sz="1600" dirty="0" smtClean="0">
                    <a:sym typeface="Wingdings" panose="05000000000000000000" pitchFamily="2" charset="2"/>
                  </a:rPr>
                  <a:t>The probability to observe an event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with kinematic properties x for a certain Hypothesis H (ex. Correlated or uncorrelated) is:</a:t>
                </a:r>
              </a:p>
              <a:p>
                <a:pPr marL="109728" indent="0"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r>
                  <a:rPr lang="en-US" sz="1600" dirty="0" smtClean="0">
                    <a:sym typeface="Wingdings" panose="05000000000000000000" pitchFamily="2" charset="2"/>
                  </a:rPr>
                  <a:t>Where q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q</a:t>
                </a:r>
                <a:r>
                  <a:rPr lang="en-US" sz="1600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the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parton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energy fractions in the collision, and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therir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PDFS’s, s the CM energy squared, W(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x,y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) a transfer function which relates observed kinematic quantities with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parton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level quantities y. M(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y,H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) is the matrix element for each hypothesis</a:t>
                </a:r>
                <a:endParaRPr lang="en-US" sz="1600" dirty="0" smtClean="0">
                  <a:sym typeface="Wingdings" panose="05000000000000000000" pitchFamily="2" charset="2"/>
                </a:endParaRPr>
              </a:p>
              <a:p>
                <a:r>
                  <a:rPr lang="en-US" sz="1600" dirty="0" smtClean="0">
                    <a:sym typeface="Wingdings" panose="05000000000000000000" pitchFamily="2" charset="2"/>
                  </a:rPr>
                  <a:t>The complete spin correlation: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𝑆𝑝𝑖𝑛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𝐶𝑜𝑟𝑟𝑒𝑙𝑎𝑡𝑖𝑜𝑛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𝑝𝑟𝑜𝑑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𝑚𝑒𝑐h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𝑝𝑟𝑜𝑑𝑢𝑐𝑡𝑖𝑜𝑛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𝑎𝑛𝑔𝑙𝑒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endParaRPr lang="en-US" sz="1600" dirty="0"/>
              </a:p>
              <a:p>
                <a:pPr marL="109728" indent="0">
                  <a:buNone/>
                </a:pPr>
                <a:endParaRPr lang="en-US" sz="1600" dirty="0" smtClean="0"/>
              </a:p>
              <a:p>
                <a:pPr marL="109728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endParaRPr lang="en-GB" sz="16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336704"/>
              </a:xfrm>
              <a:blipFill>
                <a:blip r:embed="rId2"/>
                <a:stretch>
                  <a:fillRect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31444"/>
            <a:ext cx="23145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861048"/>
            <a:ext cx="545101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674635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u="sng" dirty="0" smtClean="0"/>
                  <a:t>Spin </a:t>
                </a:r>
                <a:r>
                  <a:rPr lang="en-US" sz="2000" u="sng" dirty="0"/>
                  <a:t>Quantization basis</a:t>
                </a:r>
              </a:p>
              <a:p>
                <a:r>
                  <a:rPr lang="en-US" sz="1700" dirty="0"/>
                  <a:t>Top quark spin information </a:t>
                </a:r>
                <a:r>
                  <a:rPr lang="en-US" sz="1700" dirty="0">
                    <a:sym typeface="Wingdings" panose="05000000000000000000" pitchFamily="2" charset="2"/>
                  </a:rPr>
                  <a:t> directly accesses by measuring angular distributions of its decay products with respect to a </a:t>
                </a:r>
                <a:r>
                  <a:rPr lang="en-US" sz="1700" u="sng" dirty="0">
                    <a:sym typeface="Wingdings" panose="05000000000000000000" pitchFamily="2" charset="2"/>
                  </a:rPr>
                  <a:t>spin vector</a:t>
                </a:r>
                <a:r>
                  <a:rPr lang="en-GB" sz="1700" u="sng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i="1" u="sng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≝</m:t>
                    </m:r>
                  </m:oMath>
                </a14:m>
                <a:r>
                  <a:rPr lang="en-US" sz="1700" u="sng" dirty="0">
                    <a:sym typeface="Wingdings" panose="05000000000000000000" pitchFamily="2" charset="2"/>
                  </a:rPr>
                  <a:t> quantization basis</a:t>
                </a:r>
              </a:p>
              <a:p>
                <a:r>
                  <a:rPr lang="en-US" sz="1700" dirty="0">
                    <a:sym typeface="Wingdings" panose="05000000000000000000" pitchFamily="2" charset="2"/>
                  </a:rPr>
                  <a:t>To define a basis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7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𝑚𝑒𝑎𝑠𝑢𝑟𝑒𝑠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𝑎𝑛𝑔𝑙𝑒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𝑡𝑜𝑝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𝑑𝑒𝑐𝑎𝑦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𝑝𝑟𝑜𝑑𝑢𝑐𝑡𝑠</m:t>
                    </m:r>
                  </m:oMath>
                </a14:m>
                <a:endParaRPr lang="en-US" sz="17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7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acc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𝑚𝑒𝑎𝑠𝑢𝑟𝑒𝑠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𝑎𝑛𝑔𝑙𝑒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𝑎𝑛𝑡𝑖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𝑡𝑜𝑝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𝑑𝑒𝑐𝑎𝑦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𝑝𝑟𝑜𝑑𝑢𝑐𝑡𝑠</m:t>
                    </m:r>
                  </m:oMath>
                </a14:m>
                <a:endParaRPr lang="en-US" sz="1700" dirty="0">
                  <a:sym typeface="Wingdings" panose="05000000000000000000" pitchFamily="2" charset="2"/>
                </a:endParaRPr>
              </a:p>
              <a:p>
                <a:r>
                  <a:rPr lang="en-US" sz="1700" dirty="0">
                    <a:sym typeface="Wingdings" panose="05000000000000000000" pitchFamily="2" charset="2"/>
                  </a:rPr>
                  <a:t>The choice of the basis affects the amount of observed spin correlation (example: we can choose a basis so that top spins are fully </a:t>
                </a:r>
                <a:r>
                  <a:rPr lang="en-US" sz="1700" dirty="0" smtClean="0">
                    <a:sym typeface="Wingdings" panose="05000000000000000000" pitchFamily="2" charset="2"/>
                  </a:rPr>
                  <a:t>correlated)</a:t>
                </a:r>
                <a:endParaRPr lang="en-US" sz="1700" dirty="0">
                  <a:sym typeface="Wingdings" panose="05000000000000000000" pitchFamily="2" charset="2"/>
                </a:endParaRPr>
              </a:p>
              <a:p>
                <a:pPr marL="109728" indent="0">
                  <a:buNone/>
                </a:pPr>
                <a:endParaRPr lang="en-US" sz="1600" dirty="0" smtClean="0"/>
              </a:p>
              <a:p>
                <a:pPr marL="109728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endParaRPr lang="en-GB" sz="16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674635"/>
              </a:xfrm>
              <a:blipFill>
                <a:blip r:embed="rId2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4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</p:spPr>
            <p:txBody>
              <a:bodyPr>
                <a:normAutofit/>
              </a:bodyPr>
              <a:lstStyle/>
              <a:p>
                <a:pPr marL="624078" indent="-514350">
                  <a:buFont typeface="+mj-lt"/>
                  <a:buAutoNum type="arabicPeriod"/>
                </a:pPr>
                <a:r>
                  <a:rPr lang="en-US" sz="2000" dirty="0" smtClean="0"/>
                  <a:t>Beamline basis:</a:t>
                </a:r>
                <a:r>
                  <a:rPr lang="en-GB" sz="20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 smtClean="0"/>
                  <a:t> where p is the direction of the incoming </a:t>
                </a:r>
                <a:r>
                  <a:rPr lang="en-US" sz="1600" dirty="0" err="1" smtClean="0"/>
                  <a:t>partons</a:t>
                </a:r>
                <a:r>
                  <a:rPr lang="en-US" sz="1600" dirty="0" smtClean="0"/>
                  <a:t> in the lab frame</a:t>
                </a:r>
              </a:p>
              <a:p>
                <a:pPr lvl="1"/>
                <a:r>
                  <a:rPr lang="en-US" sz="1600" dirty="0" smtClean="0"/>
                  <a:t>This basis is not good for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1600" dirty="0" smtClean="0"/>
                  <a:t> at high </a:t>
                </a:r>
                <a:r>
                  <a:rPr lang="el-GR" sz="1600" dirty="0" smtClean="0"/>
                  <a:t>β</a:t>
                </a:r>
                <a:endParaRPr lang="en-US" sz="1600" dirty="0" smtClean="0"/>
              </a:p>
              <a:p>
                <a:pPr lvl="1"/>
                <a:r>
                  <a:rPr lang="en-US" sz="1600" dirty="0" smtClean="0"/>
                  <a:t>Good to measure spin correlations at low </a:t>
                </a:r>
                <a:r>
                  <a:rPr lang="el-GR" sz="1600" dirty="0" smtClean="0"/>
                  <a:t>β </a:t>
                </a:r>
                <a:r>
                  <a:rPr lang="en-US" sz="1600" dirty="0" smtClean="0"/>
                  <a:t>in unlike gluon </a:t>
                </a:r>
                <a:r>
                  <a:rPr lang="en-US" sz="1600" dirty="0" err="1" smtClean="0"/>
                  <a:t>gluon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proccess</a:t>
                </a:r>
                <a:endParaRPr lang="en-US" sz="1600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sz="2000" dirty="0" smtClean="0"/>
                  <a:t>Helicity basis:</a:t>
                </a:r>
              </a:p>
              <a:p>
                <a:pPr marL="651510" lvl="1" indent="-2857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𝑎𝑛𝑡𝑖𝑡𝑜𝑝</m:t>
                        </m:r>
                      </m:sub>
                    </m:sSub>
                  </m:oMath>
                </a14:m>
                <a:r>
                  <a:rPr lang="en-US" sz="1600" dirty="0" smtClean="0"/>
                  <a:t>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𝑎𝑛𝑡𝑖𝑡𝑜𝑝</m:t>
                        </m:r>
                      </m:sub>
                    </m:sSub>
                  </m:oMath>
                </a14:m>
                <a:r>
                  <a:rPr lang="en-US" sz="1600" dirty="0" smtClean="0"/>
                  <a:t>is the recoil direction of the anti-top quark in the top quark rest frame. </a:t>
                </a:r>
              </a:p>
              <a:p>
                <a:pPr marL="651510" lvl="1" indent="-285750"/>
                <a:r>
                  <a:rPr lang="en-US" sz="1600" dirty="0" smtClean="0"/>
                  <a:t>This basis performs well for high </a:t>
                </a:r>
                <a:r>
                  <a:rPr lang="el-GR" sz="1600" dirty="0" smtClean="0"/>
                  <a:t>β</a:t>
                </a:r>
                <a:r>
                  <a:rPr lang="en-US" sz="1600" dirty="0" smtClean="0"/>
                  <a:t> </a:t>
                </a:r>
              </a:p>
              <a:p>
                <a:pPr marL="651510" lvl="1" indent="-285750"/>
                <a:r>
                  <a:rPr lang="en-US" sz="1600" dirty="0" smtClean="0"/>
                  <a:t>When 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→1 </m:t>
                    </m:r>
                  </m:oMath>
                </a14:m>
                <a:r>
                  <a:rPr lang="en-US" sz="1600" dirty="0" smtClean="0"/>
                  <a:t>:about 31% observation of spin correlation @LHC for mixture of all processes, instead when top pair is coming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or unlike helicity gluons~100% spin correlation description</a:t>
                </a:r>
              </a:p>
              <a:p>
                <a:pPr marL="651510" lvl="1" indent="-285750"/>
                <a:r>
                  <a:rPr lang="en-US" sz="1600" dirty="0" smtClean="0"/>
                  <a:t>This basis is picked for like helicity gluons</a:t>
                </a:r>
              </a:p>
              <a:p>
                <a:pPr marL="452628" indent="-342900">
                  <a:buFont typeface="+mj-lt"/>
                  <a:buAutoNum type="arabicPeriod"/>
                </a:pPr>
                <a:r>
                  <a:rPr lang="en-US" sz="2000" dirty="0" smtClean="0"/>
                  <a:t>Off Diagonal basis:</a:t>
                </a:r>
              </a:p>
              <a:p>
                <a:pPr lvl="1"/>
                <a:r>
                  <a:rPr lang="en-US" sz="1600" dirty="0" smtClean="0"/>
                  <a:t>This basis is chosen to optimize the strength of the spin correlation in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600" dirty="0" smtClean="0"/>
                  <a:t> process</a:t>
                </a:r>
              </a:p>
              <a:p>
                <a:pPr lvl="1"/>
                <a:r>
                  <a:rPr lang="en-US" sz="1600" dirty="0" smtClean="0"/>
                  <a:t>The unlike helicity gluons is a very similar case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600" dirty="0" smtClean="0"/>
                  <a:t> process at high relativistic energies     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  <a:blipFill>
                <a:blip r:embed="rId2"/>
                <a:stretch>
                  <a:fillRect t="-544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8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1356</TotalTime>
  <Words>613</Words>
  <Application>Microsoft Office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HEP Weekly Report</vt:lpstr>
      <vt:lpstr>Progress Report</vt:lpstr>
      <vt:lpstr>Top Quark </vt:lpstr>
      <vt:lpstr>Top AntiTop system decay</vt:lpstr>
      <vt:lpstr>Top Quark Spin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Dilepton Events</vt:lpstr>
      <vt:lpstr>Semileptonic Events</vt:lpstr>
      <vt:lpstr>Plans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431</cp:revision>
  <dcterms:created xsi:type="dcterms:W3CDTF">2016-12-20T21:43:44Z</dcterms:created>
  <dcterms:modified xsi:type="dcterms:W3CDTF">2018-10-29T19:07:41Z</dcterms:modified>
</cp:coreProperties>
</file>