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4/2/2019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08720"/>
            <a:ext cx="9073008" cy="5400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DCS</a:t>
            </a:r>
          </a:p>
          <a:p>
            <a:pPr lvl="1"/>
            <a:r>
              <a:rPr lang="en-US" sz="1800" dirty="0" err="1" smtClean="0"/>
              <a:t>CMSfwAlertSystem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2"/>
            <a:r>
              <a:rPr lang="en-US" sz="1600" dirty="0" smtClean="0"/>
              <a:t>Last bug fixes</a:t>
            </a:r>
            <a:endParaRPr lang="en-US" sz="1600" dirty="0" smtClean="0"/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DCS </a:t>
            </a:r>
            <a:r>
              <a:rPr lang="en-US" sz="1800" dirty="0" smtClean="0">
                <a:sym typeface="Wingdings" panose="05000000000000000000" pitchFamily="2" charset="2"/>
              </a:rPr>
              <a:t>FSM main panel at Shifter’s screen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FSM at P5 is operated by the shifter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Shifter’s credentials are read from a Card Reader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Sometimes shifters do not place their card correctly several emails that the FSM has no owner </a:t>
            </a:r>
            <a:r>
              <a:rPr lang="en-US" sz="1600" dirty="0" err="1" smtClean="0">
                <a:sym typeface="Wingdings" panose="05000000000000000000" pitchFamily="2" charset="2"/>
              </a:rPr>
              <a:t>etc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Goal is to build a panel instructing the shifters how to correctly place their card</a:t>
            </a:r>
          </a:p>
          <a:p>
            <a:r>
              <a:rPr lang="en-US" sz="2200" dirty="0" err="1" smtClean="0">
                <a:sym typeface="Wingdings" panose="05000000000000000000" pitchFamily="2" charset="2"/>
              </a:rPr>
              <a:t>ArdEnvino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Started designing the box</a:t>
            </a:r>
          </a:p>
          <a:p>
            <a:r>
              <a:rPr lang="en-US" sz="2200" dirty="0"/>
              <a:t>Analysis</a:t>
            </a:r>
          </a:p>
          <a:p>
            <a:pPr lvl="1"/>
            <a:r>
              <a:rPr lang="en-US" sz="1800" dirty="0"/>
              <a:t>Validation plots of the spin correlation and non spin correlation sample</a:t>
            </a:r>
          </a:p>
          <a:p>
            <a:pPr lvl="1"/>
            <a:r>
              <a:rPr lang="en-US" sz="1800" dirty="0"/>
              <a:t>Check to see that there is nothing odd in the plots so they can proceed and request a sample</a:t>
            </a: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D254B1-09D4-7647-AD45-C6C321D8AF0B}"/>
              </a:ext>
            </a:extLst>
          </p:cNvPr>
          <p:cNvSpPr>
            <a:spLocks noGrp="1"/>
          </p:cNvSpPr>
          <p:nvPr/>
        </p:nvSpPr>
        <p:spPr>
          <a:xfrm>
            <a:off x="539552" y="421717"/>
            <a:ext cx="7819688" cy="494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Reco</a:t>
            </a:r>
            <a:r>
              <a:rPr lang="en-US" sz="3000" dirty="0"/>
              <a:t>/</a:t>
            </a:r>
            <a:r>
              <a:rPr lang="en-US" sz="3000" dirty="0" smtClean="0"/>
              <a:t>Parton </a:t>
            </a:r>
            <a:r>
              <a:rPr lang="en-US" sz="3000" dirty="0"/>
              <a:t>Distributions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6BD919-8695-344A-84F5-A3ED1AC0AB9F}"/>
              </a:ext>
            </a:extLst>
          </p:cNvPr>
          <p:cNvSpPr>
            <a:spLocks noGrp="1"/>
          </p:cNvSpPr>
          <p:nvPr/>
        </p:nvSpPr>
        <p:spPr>
          <a:xfrm>
            <a:off x="539552" y="1340768"/>
            <a:ext cx="7819688" cy="46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Created a new production using MC 2016 (nominal MC that was used also in the top analysis but I added my lines in the analyze section to get full information about the </a:t>
            </a:r>
            <a:r>
              <a:rPr lang="en-US" sz="1700" dirty="0" err="1"/>
              <a:t>ttbar</a:t>
            </a:r>
            <a:r>
              <a:rPr lang="en-US" sz="1700" dirty="0"/>
              <a:t> decay products in </a:t>
            </a:r>
            <a:r>
              <a:rPr lang="en-US" sz="1700" dirty="0" err="1"/>
              <a:t>parton</a:t>
            </a:r>
            <a:r>
              <a:rPr lang="en-US" sz="1700" dirty="0"/>
              <a:t> level)</a:t>
            </a:r>
          </a:p>
          <a:p>
            <a:r>
              <a:rPr lang="en-US" sz="1700" dirty="0"/>
              <a:t>Now the new file has both </a:t>
            </a:r>
            <a:r>
              <a:rPr lang="en-US" sz="1700" dirty="0" err="1"/>
              <a:t>Reco</a:t>
            </a:r>
            <a:r>
              <a:rPr lang="en-US" sz="1700" dirty="0"/>
              <a:t> </a:t>
            </a:r>
            <a:r>
              <a:rPr lang="en-US" sz="1700" dirty="0" smtClean="0"/>
              <a:t>variables </a:t>
            </a:r>
            <a:r>
              <a:rPr lang="en-US" sz="1700" dirty="0"/>
              <a:t>but also the </a:t>
            </a:r>
            <a:r>
              <a:rPr lang="en-US" sz="1700" dirty="0" err="1"/>
              <a:t>parton</a:t>
            </a:r>
            <a:r>
              <a:rPr lang="en-US" sz="1700" dirty="0"/>
              <a:t> </a:t>
            </a:r>
            <a:r>
              <a:rPr lang="en-US" sz="1700" dirty="0" smtClean="0"/>
              <a:t>variables </a:t>
            </a:r>
            <a:r>
              <a:rPr lang="en-US" sz="1700" dirty="0"/>
              <a:t>I needed </a:t>
            </a:r>
          </a:p>
          <a:p>
            <a:r>
              <a:rPr lang="en-US" sz="1700" dirty="0"/>
              <a:t>With two separate files I had different number of events </a:t>
            </a:r>
            <a:r>
              <a:rPr lang="en-US" sz="1700" dirty="0">
                <a:sym typeface="Wingdings" pitchFamily="2" charset="2"/>
              </a:rPr>
              <a:t> could not do particle matching for top</a:t>
            </a:r>
          </a:p>
          <a:p>
            <a:r>
              <a:rPr lang="en-US" sz="1700" dirty="0">
                <a:sym typeface="Wingdings" pitchFamily="2" charset="2"/>
              </a:rPr>
              <a:t>Top Matching: </a:t>
            </a:r>
          </a:p>
          <a:p>
            <a:pPr lvl="1"/>
            <a:r>
              <a:rPr lang="en-US" sz="1700" dirty="0">
                <a:sym typeface="Wingdings" pitchFamily="2" charset="2"/>
              </a:rPr>
              <a:t>First in each event, check all the jets, and get only the ones that pass the selection cuts</a:t>
            </a:r>
          </a:p>
          <a:p>
            <a:pPr lvl="1"/>
            <a:r>
              <a:rPr lang="en-US" sz="1700" dirty="0">
                <a:sym typeface="Wingdings" pitchFamily="2" charset="2"/>
              </a:rPr>
              <a:t>Then go to </a:t>
            </a:r>
            <a:r>
              <a:rPr lang="en-US" sz="1700" dirty="0" err="1">
                <a:sym typeface="Wingdings" pitchFamily="2" charset="2"/>
              </a:rPr>
              <a:t>parton</a:t>
            </a:r>
            <a:r>
              <a:rPr lang="en-US" sz="1700" dirty="0">
                <a:sym typeface="Wingdings" pitchFamily="2" charset="2"/>
              </a:rPr>
              <a:t> level identify a top (</a:t>
            </a:r>
            <a:r>
              <a:rPr lang="en-US" sz="1700" dirty="0" err="1">
                <a:sym typeface="Wingdings" pitchFamily="2" charset="2"/>
              </a:rPr>
              <a:t>particleId</a:t>
            </a:r>
            <a:r>
              <a:rPr lang="en-US" sz="1700" dirty="0">
                <a:sym typeface="Wingdings" pitchFamily="2" charset="2"/>
              </a:rPr>
              <a:t>) and then check if it is in boosted region (Pt &gt; 400GeV).</a:t>
            </a:r>
          </a:p>
          <a:p>
            <a:pPr lvl="1"/>
            <a:r>
              <a:rPr lang="en-US" sz="1700" dirty="0">
                <a:sym typeface="Wingdings" pitchFamily="2" charset="2"/>
              </a:rPr>
              <a:t>If yes then find min(</a:t>
            </a:r>
            <a:r>
              <a:rPr lang="en-US" sz="1700" dirty="0" err="1">
                <a:sym typeface="Wingdings" pitchFamily="2" charset="2"/>
              </a:rPr>
              <a:t>dR</a:t>
            </a:r>
            <a:r>
              <a:rPr lang="en-US" sz="1700" dirty="0">
                <a:sym typeface="Wingdings" pitchFamily="2" charset="2"/>
              </a:rPr>
              <a:t>) of all the selected </a:t>
            </a:r>
            <a:r>
              <a:rPr lang="en-US" sz="1700" dirty="0" err="1">
                <a:sym typeface="Wingdings" pitchFamily="2" charset="2"/>
              </a:rPr>
              <a:t>reco</a:t>
            </a:r>
            <a:r>
              <a:rPr lang="en-US" sz="1700" dirty="0">
                <a:sym typeface="Wingdings" pitchFamily="2" charset="2"/>
              </a:rPr>
              <a:t> jets and if this is lower than a given threshold (here 0.4) match it as top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980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ED5-A8F8-9F49-9C40-F866822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82" y="671499"/>
            <a:ext cx="7886700" cy="436449"/>
          </a:xfrm>
        </p:spPr>
        <p:txBody>
          <a:bodyPr>
            <a:normAutofit fontScale="90000"/>
          </a:bodyPr>
          <a:lstStyle/>
          <a:p>
            <a:r>
              <a:rPr lang="en-US" dirty="0"/>
              <a:t>Matched top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A7849-D5CC-764F-B6B3-9D052867B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65841"/>
            <a:ext cx="5502048" cy="3326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130698" y="2065565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Matched Top P</a:t>
            </a:r>
            <a:r>
              <a:rPr lang="en-US" sz="1350" baseline="-25000"/>
              <a:t>T</a:t>
            </a:r>
            <a:r>
              <a:rPr lang="en-US" sz="1350"/>
              <a:t> distribution for </a:t>
            </a:r>
            <a:r>
              <a:rPr lang="en-US" sz="1350" err="1"/>
              <a:t>reco</a:t>
            </a:r>
            <a:r>
              <a:rPr lang="en-US" sz="1350"/>
              <a:t> and </a:t>
            </a:r>
            <a:r>
              <a:rPr lang="en-US" sz="1350" err="1"/>
              <a:t>parton</a:t>
            </a:r>
            <a:endParaRPr lang="en-US" sz="13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C146-75D1-A145-AF96-C0B1F13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74F1-B716-B349-A466-16FA91DB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05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ED5-A8F8-9F49-9C40-F866822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36449"/>
          </a:xfrm>
        </p:spPr>
        <p:txBody>
          <a:bodyPr>
            <a:normAutofit fontScale="90000"/>
          </a:bodyPr>
          <a:lstStyle/>
          <a:p>
            <a:r>
              <a:rPr lang="en-US"/>
              <a:t>Matched top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130698" y="2065565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Matched Top </a:t>
            </a:r>
            <a:r>
              <a:rPr lang="el-GR" sz="1350" dirty="0"/>
              <a:t>φ</a:t>
            </a:r>
            <a:r>
              <a:rPr lang="en-US" sz="1350" dirty="0"/>
              <a:t> distribution for </a:t>
            </a:r>
            <a:r>
              <a:rPr lang="en-US" sz="1350" dirty="0" err="1"/>
              <a:t>reco</a:t>
            </a:r>
            <a:r>
              <a:rPr lang="en-US" sz="1350" dirty="0"/>
              <a:t> and </a:t>
            </a:r>
            <a:r>
              <a:rPr lang="en-US" sz="1350" dirty="0" err="1"/>
              <a:t>parton</a:t>
            </a:r>
            <a:endParaRPr lang="en-US" sz="135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9A6757-D6E7-EE4B-8AD1-E626B053E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07" y="1788223"/>
            <a:ext cx="4963655" cy="3161705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F1B676-3055-294F-AA79-856A0127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0C53DF-7410-0647-BAD3-0BFCD70F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582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ED5-A8F8-9F49-9C40-F866822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36449"/>
          </a:xfrm>
        </p:spPr>
        <p:txBody>
          <a:bodyPr>
            <a:normAutofit fontScale="90000"/>
          </a:bodyPr>
          <a:lstStyle/>
          <a:p>
            <a:r>
              <a:rPr lang="en-US"/>
              <a:t>Matched top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130698" y="2065565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Matched Top </a:t>
            </a:r>
            <a:r>
              <a:rPr lang="el-GR" sz="1350" dirty="0"/>
              <a:t>η</a:t>
            </a:r>
            <a:r>
              <a:rPr lang="en-US" sz="1350" dirty="0"/>
              <a:t> distribution for </a:t>
            </a:r>
            <a:r>
              <a:rPr lang="en-US" sz="1350" dirty="0" err="1"/>
              <a:t>reco</a:t>
            </a:r>
            <a:r>
              <a:rPr lang="en-US" sz="1350" dirty="0"/>
              <a:t> and </a:t>
            </a:r>
            <a:r>
              <a:rPr lang="en-US" sz="1350" dirty="0" err="1"/>
              <a:t>parton</a:t>
            </a:r>
            <a:endParaRPr lang="en-US" sz="135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501AF8-CD5E-F240-9092-19472E2A9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80849"/>
            <a:ext cx="4963655" cy="3161705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389B70E-61CB-DC40-9668-540DA389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D96ADA-046C-634E-9B0E-BAF80B1E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669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9C1-318A-6B41-AF16-009EE5F6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71" y="404664"/>
            <a:ext cx="7886700" cy="588937"/>
          </a:xfrm>
        </p:spPr>
        <p:txBody>
          <a:bodyPr>
            <a:normAutofit fontScale="90000"/>
          </a:bodyPr>
          <a:lstStyle/>
          <a:p>
            <a:r>
              <a:rPr lang="en-US" dirty="0"/>
              <a:t>W Candidate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1B04-24D5-F842-8C37-588FC35A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7886700" cy="365195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From </a:t>
            </a:r>
            <a:r>
              <a:rPr lang="en-US" sz="1800" dirty="0"/>
              <a:t>the matched top events I identified W </a:t>
            </a:r>
            <a:r>
              <a:rPr lang="en-US" sz="1800" dirty="0" err="1"/>
              <a:t>parton</a:t>
            </a:r>
            <a:r>
              <a:rPr lang="en-US" sz="1800" dirty="0"/>
              <a:t> (with particle Id) </a:t>
            </a:r>
            <a:endParaRPr lang="en-US" sz="1800" dirty="0"/>
          </a:p>
          <a:p>
            <a:r>
              <a:rPr lang="en-US" sz="1800" dirty="0" smtClean="0"/>
              <a:t>For every identified W boosted </a:t>
            </a:r>
            <a:r>
              <a:rPr lang="en-US" sz="1800" dirty="0" err="1" smtClean="0"/>
              <a:t>parton</a:t>
            </a:r>
            <a:r>
              <a:rPr lang="en-US" sz="1800" dirty="0" smtClean="0"/>
              <a:t>: </a:t>
            </a:r>
            <a:r>
              <a:rPr lang="en-US" sz="1800" dirty="0" smtClean="0"/>
              <a:t>Applied W candidate cuts</a:t>
            </a: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A7BC-6931-1640-AA0C-6748E17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7A5E-7EC5-9142-872C-E5DAF9B1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202240" y="2890398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 candidate P</a:t>
            </a:r>
            <a:r>
              <a:rPr lang="en-US" sz="1350" baseline="-25000" dirty="0"/>
              <a:t>T</a:t>
            </a:r>
            <a:r>
              <a:rPr lang="en-US" sz="1350" dirty="0"/>
              <a:t> distribution for </a:t>
            </a:r>
            <a:r>
              <a:rPr lang="en-US" sz="1350" dirty="0" err="1"/>
              <a:t>reco</a:t>
            </a:r>
            <a:r>
              <a:rPr lang="en-US" sz="1350" dirty="0"/>
              <a:t> and </a:t>
            </a:r>
            <a:r>
              <a:rPr lang="en-US" sz="1350" dirty="0" err="1"/>
              <a:t>parton</a:t>
            </a:r>
            <a:endParaRPr lang="en-US" sz="1350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C1E07CC-76F9-9F4B-B312-9109BBCE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9" y="2708920"/>
            <a:ext cx="5064754" cy="322610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06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ED5-A8F8-9F49-9C40-F866822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436449"/>
          </a:xfrm>
        </p:spPr>
        <p:txBody>
          <a:bodyPr>
            <a:normAutofit fontScale="90000"/>
          </a:bodyPr>
          <a:lstStyle/>
          <a:p>
            <a:r>
              <a:rPr lang="en-US" dirty="0"/>
              <a:t>W Candidate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130698" y="2065565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 candidate </a:t>
            </a:r>
            <a:r>
              <a:rPr lang="el-GR" sz="1350" dirty="0"/>
              <a:t>φ</a:t>
            </a:r>
            <a:r>
              <a:rPr lang="en-US" sz="1350" dirty="0"/>
              <a:t> distribution for </a:t>
            </a:r>
            <a:r>
              <a:rPr lang="en-US" sz="1350" dirty="0" err="1"/>
              <a:t>reco</a:t>
            </a:r>
            <a:r>
              <a:rPr lang="en-US" sz="1350" dirty="0"/>
              <a:t> and </a:t>
            </a:r>
            <a:r>
              <a:rPr lang="en-US" sz="1350" dirty="0" err="1"/>
              <a:t>parton</a:t>
            </a:r>
            <a:endParaRPr lang="en-US" sz="135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FB5474-BE83-BF4E-9C05-F7C715A4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07" y="1817719"/>
            <a:ext cx="5114156" cy="3257570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2542B5B-1B01-9741-B685-3F557798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D3A7A39-635E-BF48-96B1-5DCDE1F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345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ED5-A8F8-9F49-9C40-F866822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94320"/>
            <a:ext cx="7886700" cy="436449"/>
          </a:xfrm>
        </p:spPr>
        <p:txBody>
          <a:bodyPr>
            <a:normAutofit fontScale="90000"/>
          </a:bodyPr>
          <a:lstStyle/>
          <a:p>
            <a:r>
              <a:rPr lang="en-US" dirty="0"/>
              <a:t>W Candidate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772A-A8B7-054A-94EF-40AC6A64800C}"/>
              </a:ext>
            </a:extLst>
          </p:cNvPr>
          <p:cNvSpPr txBox="1"/>
          <p:nvPr/>
        </p:nvSpPr>
        <p:spPr>
          <a:xfrm>
            <a:off x="6130698" y="2065565"/>
            <a:ext cx="22376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 candidate </a:t>
            </a:r>
            <a:r>
              <a:rPr lang="el-GR" sz="1350" dirty="0"/>
              <a:t>η</a:t>
            </a:r>
            <a:r>
              <a:rPr lang="en-US" sz="1350" dirty="0"/>
              <a:t> distribution for </a:t>
            </a:r>
            <a:r>
              <a:rPr lang="en-US" sz="1350" dirty="0" err="1"/>
              <a:t>reco</a:t>
            </a:r>
            <a:r>
              <a:rPr lang="en-US" sz="1350" dirty="0"/>
              <a:t> and </a:t>
            </a:r>
            <a:r>
              <a:rPr lang="en-US" sz="1350" dirty="0" err="1"/>
              <a:t>parton</a:t>
            </a:r>
            <a:endParaRPr lang="en-US" sz="135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5E3226-9E9E-9848-A5B2-FA751DCC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07" y="1861965"/>
            <a:ext cx="5175367" cy="3296559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D87F07-D553-6249-B99C-0B1C2586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5/2/2019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7E68A7-BEA1-EC4A-B611-F4087FC6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482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1246</TotalTime>
  <Words>394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  <vt:lpstr>Matched top distributions</vt:lpstr>
      <vt:lpstr>Matched top distributions</vt:lpstr>
      <vt:lpstr>Matched top distributions</vt:lpstr>
      <vt:lpstr>W Candidate Distributions</vt:lpstr>
      <vt:lpstr>W Candidate distributions</vt:lpstr>
      <vt:lpstr>W Candidate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423</cp:revision>
  <dcterms:created xsi:type="dcterms:W3CDTF">2016-12-20T21:43:44Z</dcterms:created>
  <dcterms:modified xsi:type="dcterms:W3CDTF">2019-02-04T17:33:32Z</dcterms:modified>
</cp:coreProperties>
</file>