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7" r:id="rId2"/>
    <p:sldId id="258" r:id="rId3"/>
    <p:sldId id="260" r:id="rId4"/>
    <p:sldId id="259" r:id="rId5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Bakas" initials="GB" lastIdx="1" clrIdx="0">
    <p:extLst>
      <p:ext uri="{19B8F6BF-5375-455C-9EA6-DF929625EA0E}">
        <p15:presenceInfo xmlns:p15="http://schemas.microsoft.com/office/powerpoint/2012/main" userId="515551aef1dae7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0590" autoAdjust="0"/>
  </p:normalViewPr>
  <p:slideViewPr>
    <p:cSldViewPr>
      <p:cViewPr varScale="1">
        <p:scale>
          <a:sx n="119" d="100"/>
          <a:sy n="119" d="100"/>
        </p:scale>
        <p:origin x="137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1F639-74E7-492A-BF02-4AE0614909F3}" type="datetimeFigureOut">
              <a:rPr lang="el-GR" smtClean="0"/>
              <a:t>5/3/2019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617FA-DA2C-4790-B133-96C14D7F325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71182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6/3/2019</a:t>
            </a:r>
            <a:endParaRPr lang="el-G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6/3/2019</a:t>
            </a: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6/3/2019</a:t>
            </a: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6/3/2019</a:t>
            </a: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6/3/2019</a:t>
            </a: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6/3/2019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6/3/2019</a:t>
            </a:r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6/3/2019</a:t>
            </a:r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6/3/2019</a:t>
            </a:r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r>
              <a:rPr lang="en-US" smtClean="0"/>
              <a:t>6/3/2019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6/3/2019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6/3/2019</a:t>
            </a:r>
            <a:endParaRPr lang="el-G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HEP Weekly Report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George </a:t>
            </a:r>
            <a:r>
              <a:rPr lang="en-US" dirty="0" err="1"/>
              <a:t>Bakas</a:t>
            </a:r>
            <a:endParaRPr lang="en-US" dirty="0"/>
          </a:p>
          <a:p>
            <a:pPr algn="ctr"/>
            <a:r>
              <a:rPr lang="en-US" dirty="0"/>
              <a:t>NTUA</a:t>
            </a:r>
            <a:endParaRPr lang="el-G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6/3/2019</a:t>
            </a:r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735D1-CCA1-407D-BDDB-1621714CF578}" type="slidenum">
              <a:rPr lang="el-GR" smtClean="0"/>
              <a:t>1</a:t>
            </a:fld>
            <a:endParaRPr lang="el-GR"/>
          </a:p>
        </p:txBody>
      </p:sp>
      <p:pic>
        <p:nvPicPr>
          <p:cNvPr id="4098" name="Picture 2" descr="Αποτέλεσμα εικόνας για ntu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136" y="111557"/>
            <a:ext cx="1436203" cy="137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55968"/>
            <a:ext cx="1344704" cy="120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228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0992" y="745897"/>
            <a:ext cx="9073008" cy="5400600"/>
          </a:xfrm>
        </p:spPr>
        <p:txBody>
          <a:bodyPr>
            <a:normAutofit/>
          </a:bodyPr>
          <a:lstStyle/>
          <a:p>
            <a:r>
              <a:rPr lang="en-US" sz="2200" dirty="0"/>
              <a:t>DCS</a:t>
            </a:r>
          </a:p>
          <a:p>
            <a:pPr lvl="1"/>
            <a:r>
              <a:rPr lang="en-US" sz="1800" dirty="0" err="1" smtClean="0">
                <a:sym typeface="Wingdings" panose="05000000000000000000" pitchFamily="2" charset="2"/>
              </a:rPr>
              <a:t>fwInstallationUtils</a:t>
            </a:r>
            <a:endParaRPr lang="en-US" sz="1800" dirty="0" smtClean="0">
              <a:sym typeface="Wingdings" panose="05000000000000000000" pitchFamily="2" charset="2"/>
            </a:endParaRPr>
          </a:p>
          <a:p>
            <a:pPr lvl="2"/>
            <a:r>
              <a:rPr lang="en-US" sz="1600" dirty="0" smtClean="0">
                <a:sym typeface="Wingdings" panose="05000000000000000000" pitchFamily="2" charset="2"/>
              </a:rPr>
              <a:t>Using the </a:t>
            </a:r>
            <a:r>
              <a:rPr lang="en-US" sz="1600" dirty="0" err="1" smtClean="0">
                <a:sym typeface="Wingdings" panose="05000000000000000000" pitchFamily="2" charset="2"/>
              </a:rPr>
              <a:t>dbEditorAndNavigator</a:t>
            </a:r>
            <a:r>
              <a:rPr lang="en-US" sz="1600" dirty="0" smtClean="0">
                <a:sym typeface="Wingdings" panose="05000000000000000000" pitchFamily="2" charset="2"/>
              </a:rPr>
              <a:t> tool to create projects using installations </a:t>
            </a:r>
            <a:r>
              <a:rPr lang="en-US" sz="1600" dirty="0" err="1" smtClean="0">
                <a:sym typeface="Wingdings" panose="05000000000000000000" pitchFamily="2" charset="2"/>
              </a:rPr>
              <a:t>db</a:t>
            </a:r>
            <a:endParaRPr lang="en-US" sz="1600" dirty="0" smtClean="0">
              <a:sym typeface="Wingdings" panose="05000000000000000000" pitchFamily="2" charset="2"/>
            </a:endParaRPr>
          </a:p>
          <a:p>
            <a:pPr lvl="2"/>
            <a:r>
              <a:rPr lang="en-US" sz="1600" dirty="0" smtClean="0">
                <a:sym typeface="Wingdings" panose="05000000000000000000" pitchFamily="2" charset="2"/>
              </a:rPr>
              <a:t>Want to implement ownership rights when using the tool </a:t>
            </a:r>
          </a:p>
          <a:p>
            <a:pPr lvl="2"/>
            <a:r>
              <a:rPr lang="en-US" sz="1600" dirty="0" smtClean="0">
                <a:sym typeface="Wingdings" panose="05000000000000000000" pitchFamily="2" charset="2"/>
              </a:rPr>
              <a:t>Progress on the tool</a:t>
            </a:r>
          </a:p>
          <a:p>
            <a:pPr lvl="2"/>
            <a:r>
              <a:rPr lang="en-US" sz="1600" dirty="0" smtClean="0">
                <a:sym typeface="Wingdings" panose="05000000000000000000" pitchFamily="2" charset="2"/>
              </a:rPr>
              <a:t>Now all projects, computers, systems and groups are monitored for each specific user when using the tool</a:t>
            </a:r>
          </a:p>
          <a:p>
            <a:pPr lvl="2"/>
            <a:r>
              <a:rPr lang="en-US" sz="1600" dirty="0" smtClean="0">
                <a:sym typeface="Wingdings" panose="05000000000000000000" pitchFamily="2" charset="2"/>
              </a:rPr>
              <a:t>Several changes in the panels and scripts to implement tool</a:t>
            </a:r>
          </a:p>
          <a:p>
            <a:r>
              <a:rPr lang="en-US" sz="2200" dirty="0" err="1" smtClean="0">
                <a:sym typeface="Wingdings" panose="05000000000000000000" pitchFamily="2" charset="2"/>
              </a:rPr>
              <a:t>ArdEnvino</a:t>
            </a:r>
            <a:endParaRPr lang="en-US" sz="2200" dirty="0" smtClean="0">
              <a:sym typeface="Wingdings" panose="05000000000000000000" pitchFamily="2" charset="2"/>
            </a:endParaRPr>
          </a:p>
          <a:p>
            <a:pPr lvl="1"/>
            <a:r>
              <a:rPr lang="en-US" sz="1800" dirty="0" smtClean="0">
                <a:sym typeface="Wingdings" panose="05000000000000000000" pitchFamily="2" charset="2"/>
              </a:rPr>
              <a:t>Box has some issues</a:t>
            </a:r>
          </a:p>
          <a:p>
            <a:pPr lvl="2"/>
            <a:r>
              <a:rPr lang="en-US" sz="1600" dirty="0" smtClean="0">
                <a:sym typeface="Wingdings" panose="05000000000000000000" pitchFamily="2" charset="2"/>
              </a:rPr>
              <a:t>Fixed and waiting for the new model</a:t>
            </a:r>
          </a:p>
          <a:p>
            <a:pPr lvl="2"/>
            <a:endParaRPr lang="en-US" sz="1600" dirty="0" smtClean="0">
              <a:sym typeface="Wingdings" panose="05000000000000000000" pitchFamily="2" charset="2"/>
            </a:endParaRPr>
          </a:p>
          <a:p>
            <a:pPr lvl="2"/>
            <a:endParaRPr lang="en-US" sz="1600" dirty="0">
              <a:sym typeface="Wingdings" panose="05000000000000000000" pitchFamily="2" charset="2"/>
            </a:endParaRPr>
          </a:p>
          <a:p>
            <a:pPr marL="137160" indent="0">
              <a:buNone/>
            </a:pPr>
            <a:endParaRPr lang="en-US" sz="2200" dirty="0"/>
          </a:p>
          <a:p>
            <a:pPr marL="630936" lvl="2" indent="0">
              <a:buNone/>
            </a:pPr>
            <a:endParaRPr lang="en-US" sz="1600" dirty="0">
              <a:sym typeface="Wingdings" panose="05000000000000000000" pitchFamily="2" charset="2"/>
            </a:endParaRPr>
          </a:p>
          <a:p>
            <a:pPr marL="630936" lvl="2" indent="0">
              <a:buNone/>
            </a:pPr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6/3/2019</a:t>
            </a:r>
            <a:endParaRPr lang="el-G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2</a:t>
            </a:fld>
            <a:endParaRPr lang="el-G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17672" y="117314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/>
              <a:t>Progress Report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8733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6/3/2019</a:t>
            </a:r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George Bakas NTUA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3</a:t>
            </a:fld>
            <a:endParaRPr lang="el-G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80" r="257" b="33504"/>
          <a:stretch/>
        </p:blipFill>
        <p:spPr>
          <a:xfrm>
            <a:off x="467544" y="908720"/>
            <a:ext cx="4464496" cy="19442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2" t="9284" r="21831" b="28815"/>
          <a:stretch/>
        </p:blipFill>
        <p:spPr>
          <a:xfrm>
            <a:off x="5652120" y="308853"/>
            <a:ext cx="2520281" cy="28803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27" r="22105"/>
          <a:stretch/>
        </p:blipFill>
        <p:spPr>
          <a:xfrm rot="16200000">
            <a:off x="1100191" y="2700760"/>
            <a:ext cx="2283719" cy="36930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72" b="36520"/>
          <a:stretch/>
        </p:blipFill>
        <p:spPr>
          <a:xfrm>
            <a:off x="4860032" y="3466410"/>
            <a:ext cx="2994465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243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-126449" y="82439"/>
            <a:ext cx="9139482" cy="6296397"/>
          </a:xfrm>
        </p:spPr>
        <p:txBody>
          <a:bodyPr>
            <a:normAutofit/>
          </a:bodyPr>
          <a:lstStyle/>
          <a:p>
            <a:r>
              <a:rPr lang="en-US" sz="2200" dirty="0" smtClean="0">
                <a:sym typeface="Wingdings" panose="05000000000000000000" pitchFamily="2" charset="2"/>
              </a:rPr>
              <a:t>Analysis</a:t>
            </a:r>
          </a:p>
          <a:p>
            <a:pPr lvl="1"/>
            <a:r>
              <a:rPr lang="en-US" sz="1800" dirty="0" smtClean="0">
                <a:sym typeface="Wingdings" panose="05000000000000000000" pitchFamily="2" charset="2"/>
              </a:rPr>
              <a:t>Top Spin Correlation</a:t>
            </a:r>
          </a:p>
          <a:p>
            <a:pPr lvl="2"/>
            <a:r>
              <a:rPr lang="en-US" sz="1600" dirty="0" smtClean="0">
                <a:sym typeface="Wingdings" panose="05000000000000000000" pitchFamily="2" charset="2"/>
              </a:rPr>
              <a:t>Sample is requested for all the </a:t>
            </a:r>
            <a:r>
              <a:rPr lang="en-US" sz="1600" dirty="0" err="1" smtClean="0">
                <a:sym typeface="Wingdings" panose="05000000000000000000" pitchFamily="2" charset="2"/>
              </a:rPr>
              <a:t>ttbar</a:t>
            </a:r>
            <a:r>
              <a:rPr lang="en-US" sz="1600" dirty="0" smtClean="0">
                <a:sym typeface="Wingdings" panose="05000000000000000000" pitchFamily="2" charset="2"/>
              </a:rPr>
              <a:t> final states</a:t>
            </a:r>
          </a:p>
          <a:p>
            <a:pPr lvl="1"/>
            <a:r>
              <a:rPr lang="en-US" sz="1800" dirty="0" smtClean="0">
                <a:sym typeface="Wingdings" panose="05000000000000000000" pitchFamily="2" charset="2"/>
              </a:rPr>
              <a:t>Top Tagger efficiency, signal/</a:t>
            </a:r>
            <a:r>
              <a:rPr lang="en-US" sz="1800" dirty="0" err="1" smtClean="0">
                <a:sym typeface="Wingdings" panose="05000000000000000000" pitchFamily="2" charset="2"/>
              </a:rPr>
              <a:t>bkg</a:t>
            </a:r>
            <a:endParaRPr lang="en-US" sz="1800" dirty="0" smtClean="0">
              <a:sym typeface="Wingdings" panose="05000000000000000000" pitchFamily="2" charset="2"/>
            </a:endParaRPr>
          </a:p>
          <a:p>
            <a:pPr lvl="2"/>
            <a:r>
              <a:rPr lang="en-US" sz="1600" dirty="0" smtClean="0">
                <a:sym typeface="Wingdings" panose="05000000000000000000" pitchFamily="2" charset="2"/>
              </a:rPr>
              <a:t>Working with Giannis to calculate efficiencies for 5 selection categories</a:t>
            </a:r>
          </a:p>
          <a:p>
            <a:pPr lvl="3"/>
            <a:r>
              <a:rPr lang="en-US" sz="1400" dirty="0" smtClean="0">
                <a:sym typeface="Wingdings" panose="05000000000000000000" pitchFamily="2" charset="2"/>
              </a:rPr>
              <a:t>Category 1: Both jets are b-tagged and top tagged</a:t>
            </a:r>
          </a:p>
          <a:p>
            <a:pPr lvl="3"/>
            <a:r>
              <a:rPr lang="en-US" sz="1400" dirty="0" smtClean="0">
                <a:sym typeface="Wingdings" panose="05000000000000000000" pitchFamily="2" charset="2"/>
              </a:rPr>
              <a:t>Category 2: 1 jet is b-tagged and top tagged and the other jet is at least top tagged</a:t>
            </a:r>
          </a:p>
          <a:p>
            <a:pPr lvl="3"/>
            <a:r>
              <a:rPr lang="en-US" sz="1400" dirty="0">
                <a:sym typeface="Wingdings" panose="05000000000000000000" pitchFamily="2" charset="2"/>
              </a:rPr>
              <a:t>Category </a:t>
            </a:r>
            <a:r>
              <a:rPr lang="en-US" sz="1400" dirty="0" smtClean="0">
                <a:sym typeface="Wingdings" panose="05000000000000000000" pitchFamily="2" charset="2"/>
              </a:rPr>
              <a:t>3: </a:t>
            </a:r>
            <a:r>
              <a:rPr lang="en-US" sz="1400" dirty="0">
                <a:sym typeface="Wingdings" panose="05000000000000000000" pitchFamily="2" charset="2"/>
              </a:rPr>
              <a:t>1 jet is </a:t>
            </a:r>
            <a:r>
              <a:rPr lang="en-US" sz="1400" dirty="0" smtClean="0">
                <a:sym typeface="Wingdings" panose="05000000000000000000" pitchFamily="2" charset="2"/>
              </a:rPr>
              <a:t>b-tagged </a:t>
            </a:r>
            <a:r>
              <a:rPr lang="en-US" sz="1400" dirty="0">
                <a:sym typeface="Wingdings" panose="05000000000000000000" pitchFamily="2" charset="2"/>
              </a:rPr>
              <a:t>and top tagged and the other jet is at least </a:t>
            </a:r>
            <a:r>
              <a:rPr lang="en-US" sz="1400" dirty="0" smtClean="0">
                <a:sym typeface="Wingdings" panose="05000000000000000000" pitchFamily="2" charset="2"/>
              </a:rPr>
              <a:t>b-tagged</a:t>
            </a:r>
          </a:p>
          <a:p>
            <a:pPr lvl="3"/>
            <a:r>
              <a:rPr lang="en-US" sz="1400" dirty="0" smtClean="0">
                <a:sym typeface="Wingdings" panose="05000000000000000000" pitchFamily="2" charset="2"/>
              </a:rPr>
              <a:t>Category 4: both jets are top tagged</a:t>
            </a:r>
          </a:p>
          <a:p>
            <a:pPr lvl="3"/>
            <a:r>
              <a:rPr lang="en-US" sz="1400" dirty="0" smtClean="0">
                <a:sym typeface="Wingdings" panose="05000000000000000000" pitchFamily="2" charset="2"/>
              </a:rPr>
              <a:t>Category 5: both jets are b-tagged</a:t>
            </a:r>
          </a:p>
          <a:p>
            <a:pPr lvl="2"/>
            <a:r>
              <a:rPr lang="en-US" sz="1600" dirty="0" smtClean="0">
                <a:sym typeface="Wingdings" panose="05000000000000000000" pitchFamily="2" charset="2"/>
              </a:rPr>
              <a:t>Did this for:</a:t>
            </a:r>
          </a:p>
          <a:p>
            <a:pPr lvl="3"/>
            <a:r>
              <a:rPr lang="en-US" sz="1400" dirty="0" err="1" smtClean="0">
                <a:sym typeface="Wingdings" panose="05000000000000000000" pitchFamily="2" charset="2"/>
              </a:rPr>
              <a:t>Mtt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smtClean="0">
                <a:sym typeface="Wingdings" panose="05000000000000000000" pitchFamily="2" charset="2"/>
              </a:rPr>
              <a:t>samples (samples with </a:t>
            </a:r>
            <a:r>
              <a:rPr lang="en-US" sz="1400" dirty="0" err="1" smtClean="0">
                <a:sym typeface="Wingdings" panose="05000000000000000000" pitchFamily="2" charset="2"/>
              </a:rPr>
              <a:t>mtt</a:t>
            </a:r>
            <a:r>
              <a:rPr lang="en-US" sz="1400" dirty="0" smtClean="0">
                <a:sym typeface="Wingdings" panose="05000000000000000000" pitchFamily="2" charset="2"/>
              </a:rPr>
              <a:t> mass cut)</a:t>
            </a:r>
          </a:p>
          <a:p>
            <a:pPr lvl="3"/>
            <a:r>
              <a:rPr lang="en-US" sz="1400" dirty="0" smtClean="0">
                <a:sym typeface="Wingdings" panose="05000000000000000000" pitchFamily="2" charset="2"/>
              </a:rPr>
              <a:t>Nominal </a:t>
            </a:r>
            <a:r>
              <a:rPr lang="en-US" sz="1400" dirty="0" err="1" smtClean="0">
                <a:sym typeface="Wingdings" panose="05000000000000000000" pitchFamily="2" charset="2"/>
              </a:rPr>
              <a:t>ttbar</a:t>
            </a:r>
            <a:r>
              <a:rPr lang="en-US" sz="1400" dirty="0" smtClean="0">
                <a:sym typeface="Wingdings" panose="05000000000000000000" pitchFamily="2" charset="2"/>
              </a:rPr>
              <a:t> sample</a:t>
            </a:r>
          </a:p>
          <a:p>
            <a:pPr lvl="3"/>
            <a:r>
              <a:rPr lang="en-US" sz="1400" dirty="0" err="1" smtClean="0">
                <a:sym typeface="Wingdings" panose="05000000000000000000" pitchFamily="2" charset="2"/>
              </a:rPr>
              <a:t>Bkg</a:t>
            </a:r>
            <a:r>
              <a:rPr lang="en-US" sz="1400" dirty="0" smtClean="0">
                <a:sym typeface="Wingdings" panose="05000000000000000000" pitchFamily="2" charset="2"/>
              </a:rPr>
              <a:t> samples</a:t>
            </a:r>
          </a:p>
          <a:p>
            <a:pPr lvl="2"/>
            <a:r>
              <a:rPr lang="en-US" sz="1600" dirty="0" smtClean="0">
                <a:sym typeface="Wingdings" panose="05000000000000000000" pitchFamily="2" charset="2"/>
              </a:rPr>
              <a:t>Signal over </a:t>
            </a:r>
            <a:r>
              <a:rPr lang="en-US" sz="1600" dirty="0" err="1" smtClean="0">
                <a:sym typeface="Wingdings" panose="05000000000000000000" pitchFamily="2" charset="2"/>
              </a:rPr>
              <a:t>Bkg</a:t>
            </a:r>
            <a:endParaRPr lang="en-US" sz="1600" dirty="0" smtClean="0">
              <a:sym typeface="Wingdings" panose="05000000000000000000" pitchFamily="2" charset="2"/>
            </a:endParaRPr>
          </a:p>
          <a:p>
            <a:pPr lvl="3"/>
            <a:r>
              <a:rPr lang="en-US" sz="1400" dirty="0" smtClean="0">
                <a:sym typeface="Wingdings" panose="05000000000000000000" pitchFamily="2" charset="2"/>
              </a:rPr>
              <a:t>Measure </a:t>
            </a:r>
            <a:r>
              <a:rPr lang="en-US" sz="1400" dirty="0">
                <a:sym typeface="Wingdings" panose="05000000000000000000" pitchFamily="2" charset="2"/>
              </a:rPr>
              <a:t>the signal yield/ </a:t>
            </a:r>
            <a:r>
              <a:rPr lang="en-US" sz="1400" dirty="0" err="1">
                <a:sym typeface="Wingdings" panose="05000000000000000000" pitchFamily="2" charset="2"/>
              </a:rPr>
              <a:t>bkg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smtClean="0">
                <a:sym typeface="Wingdings" panose="05000000000000000000" pitchFamily="2" charset="2"/>
              </a:rPr>
              <a:t>yield, where yield = sum(all slices)((</a:t>
            </a:r>
            <a:r>
              <a:rPr lang="en-US" sz="1400" dirty="0" err="1" smtClean="0">
                <a:sym typeface="Wingdings" panose="05000000000000000000" pitchFamily="2" charset="2"/>
              </a:rPr>
              <a:t>xsec_i</a:t>
            </a:r>
            <a:r>
              <a:rPr lang="en-US" sz="1400" dirty="0" smtClean="0">
                <a:sym typeface="Wingdings" panose="05000000000000000000" pitchFamily="2" charset="2"/>
              </a:rPr>
              <a:t> x </a:t>
            </a:r>
            <a:r>
              <a:rPr lang="en-US" sz="1400" dirty="0" err="1" smtClean="0">
                <a:sym typeface="Wingdings" panose="05000000000000000000" pitchFamily="2" charset="2"/>
              </a:rPr>
              <a:t>selectedEvents_i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smtClean="0">
                <a:sym typeface="Wingdings" panose="05000000000000000000" pitchFamily="2" charset="2"/>
              </a:rPr>
              <a:t>x Luminosity )/</a:t>
            </a:r>
            <a:r>
              <a:rPr lang="en-US" sz="1400" dirty="0" err="1" smtClean="0">
                <a:sym typeface="Wingdings" panose="05000000000000000000" pitchFamily="2" charset="2"/>
              </a:rPr>
              <a:t>Generated_Events</a:t>
            </a:r>
            <a:r>
              <a:rPr lang="en-US" sz="1400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sz="1800" dirty="0" smtClean="0">
                <a:sym typeface="Wingdings" panose="05000000000000000000" pitchFamily="2" charset="2"/>
              </a:rPr>
              <a:t>Top-18-013 analysis</a:t>
            </a:r>
          </a:p>
          <a:p>
            <a:pPr lvl="2"/>
            <a:r>
              <a:rPr lang="en-US" sz="1600" dirty="0" smtClean="0">
                <a:sym typeface="Wingdings" panose="05000000000000000000" pitchFamily="2" charset="2"/>
              </a:rPr>
              <a:t>New </a:t>
            </a:r>
            <a:r>
              <a:rPr lang="en-US" sz="1600" dirty="0" err="1" smtClean="0">
                <a:sym typeface="Wingdings" panose="05000000000000000000" pitchFamily="2" charset="2"/>
              </a:rPr>
              <a:t>Mtt</a:t>
            </a:r>
            <a:r>
              <a:rPr lang="en-US" sz="1600" dirty="0" smtClean="0">
                <a:sym typeface="Wingdings" panose="05000000000000000000" pitchFamily="2" charset="2"/>
              </a:rPr>
              <a:t> samples</a:t>
            </a:r>
          </a:p>
          <a:p>
            <a:pPr lvl="3"/>
            <a:r>
              <a:rPr lang="en-US" sz="1400" dirty="0" smtClean="0">
                <a:sym typeface="Wingdings" panose="05000000000000000000" pitchFamily="2" charset="2"/>
              </a:rPr>
              <a:t>Calculate response matrices and extrapolation factors to see that there are no discrepancies in the </a:t>
            </a:r>
            <a:r>
              <a:rPr lang="en-US" sz="1400" dirty="0" err="1" smtClean="0">
                <a:sym typeface="Wingdings" panose="05000000000000000000" pitchFamily="2" charset="2"/>
              </a:rPr>
              <a:t>mtt</a:t>
            </a:r>
            <a:r>
              <a:rPr lang="en-US" sz="1400" dirty="0" smtClean="0">
                <a:sym typeface="Wingdings" panose="05000000000000000000" pitchFamily="2" charset="2"/>
              </a:rPr>
              <a:t> samples with the nominal sample that was used in the analysis</a:t>
            </a:r>
            <a:endParaRPr lang="en-US" sz="1400" dirty="0">
              <a:sym typeface="Wingdings" panose="05000000000000000000" pitchFamily="2" charset="2"/>
            </a:endParaRPr>
          </a:p>
          <a:p>
            <a:pPr marL="137160" indent="0">
              <a:buNone/>
            </a:pPr>
            <a:r>
              <a:rPr lang="en-US" sz="2200" dirty="0" smtClean="0"/>
              <a:t>	</a:t>
            </a:r>
            <a:endParaRPr lang="en-US" sz="2200" dirty="0"/>
          </a:p>
          <a:p>
            <a:pPr marL="630936" lvl="2" indent="0">
              <a:buNone/>
            </a:pPr>
            <a:endParaRPr lang="en-US" sz="1600" dirty="0">
              <a:sym typeface="Wingdings" panose="05000000000000000000" pitchFamily="2" charset="2"/>
            </a:endParaRPr>
          </a:p>
          <a:p>
            <a:pPr marL="630936" lvl="2" indent="0">
              <a:buNone/>
            </a:pPr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6/3/2019</a:t>
            </a:r>
            <a:endParaRPr lang="el-G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337527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1372</TotalTime>
  <Words>259</Words>
  <Application>Microsoft Office PowerPoint</Application>
  <PresentationFormat>On-screen Show (4:3)</PresentationFormat>
  <Paragraphs>49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Calibri</vt:lpstr>
      <vt:lpstr>Lucida Sans Unicode</vt:lpstr>
      <vt:lpstr>Verdana</vt:lpstr>
      <vt:lpstr>Wingdings</vt:lpstr>
      <vt:lpstr>Wingdings 2</vt:lpstr>
      <vt:lpstr>Wingdings 3</vt:lpstr>
      <vt:lpstr>Concourse</vt:lpstr>
      <vt:lpstr>HEP Weekly Report</vt:lpstr>
      <vt:lpstr>Progress Report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HEP Meeting</dc:title>
  <dc:creator>George</dc:creator>
  <cp:lastModifiedBy>Georgios Bakas</cp:lastModifiedBy>
  <cp:revision>458</cp:revision>
  <dcterms:created xsi:type="dcterms:W3CDTF">2016-12-20T21:43:44Z</dcterms:created>
  <dcterms:modified xsi:type="dcterms:W3CDTF">2019-03-05T14:10:22Z</dcterms:modified>
</cp:coreProperties>
</file>