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6" r:id="rId3"/>
    <p:sldId id="449" r:id="rId4"/>
    <p:sldId id="438" r:id="rId5"/>
    <p:sldId id="414" r:id="rId6"/>
    <p:sldId id="450" r:id="rId7"/>
    <p:sldId id="451" r:id="rId8"/>
    <p:sldId id="452" r:id="rId9"/>
    <p:sldId id="453" r:id="rId10"/>
    <p:sldId id="45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A3570-B70D-4A9F-9B63-1659E97590CB}" type="datetime1">
              <a:rPr lang="en-GB" smtClean="0"/>
              <a:t>24/10/2019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1338F-B435-4DF6-9AE3-7F65274EBD0A}" type="datetime1">
              <a:rPr lang="en-GB" smtClean="0"/>
              <a:t>24/10/2019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7E851C-70F9-4D76-BF3E-4E54C77E096E}" type="datetime1">
              <a:rPr lang="en-GB" smtClean="0"/>
              <a:t>24/10/2019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CC3F-F4F0-46BB-A868-7CB1CC7F36E9}" type="datetime1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4137-F447-45C5-ADDB-1DEE88B977EB}" type="datetime1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2AD9-823E-445A-8840-DE1BA1407B0F}" type="datetime1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335A-3586-434F-9D39-96B67E9D14E2}" type="datetime1">
              <a:rPr lang="en-US" smtClean="0"/>
              <a:t>10/24/19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CDD1-24B3-4A83-94EC-BCABDEEF598E}" type="datetime1">
              <a:rPr lang="en-US" smtClean="0"/>
              <a:t>10/24/19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D5C6-59D9-4809-8643-02288EDFD862}" type="datetime1">
              <a:rPr lang="en-US" smtClean="0"/>
              <a:t>10/24/19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333-08CE-4959-8B20-6FFDB2AD2CE3}" type="datetime1">
              <a:rPr lang="en-US" smtClean="0"/>
              <a:t>10/24/19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4BB5-59A9-43D2-B40B-9C4DD1D9E810}" type="datetime1">
              <a:rPr lang="en-US" smtClean="0"/>
              <a:t>10/24/19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7BD1-B5E6-431A-949E-151D673733DD}" type="datetime1">
              <a:rPr lang="en-US" smtClean="0"/>
              <a:t>10/24/19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ACC-B893-415F-8470-0AF677E741A8}" type="datetime1">
              <a:rPr lang="en-US" smtClean="0"/>
              <a:t>10/24/19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EBAD-8585-4EAE-9D47-B8800D8018AA}" type="datetime1">
              <a:rPr lang="en-US" smtClean="0"/>
              <a:t>10/24/19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FAE3-A6AC-47F4-9F09-6BE9C0C0FB13}" type="datetime1">
              <a:rPr lang="en-US" smtClean="0"/>
              <a:t>10/24/19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BFAD-599D-4F86-B35F-B5DD90EE8D1C}" type="datetime1">
              <a:rPr lang="en-US" smtClean="0"/>
              <a:t>10/24/19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C386-343A-4915-B90D-A61E2789050B}" type="datetime1">
              <a:rPr lang="en-US" smtClean="0"/>
              <a:t>10/24/19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3DEC-0070-4E4F-9FB5-5650E1E5BE04}" type="datetime1">
              <a:rPr lang="en-US" smtClean="0"/>
              <a:t>10/24/19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EB96-F060-4BD0-A319-7DDBAD2330C7}" type="datetime1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C976-2A06-42F2-83D5-727A07C4432D}" type="datetime1">
              <a:rPr lang="en-US" smtClean="0"/>
              <a:t>10/24/19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9BAF-3515-4BA9-8721-0FD7C068E6CE}" type="datetime1">
              <a:rPr lang="en-US" smtClean="0"/>
              <a:t>10/24/19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019-E4B6-436B-9882-A2B77EE70AF1}" type="datetime1">
              <a:rPr lang="en-US" smtClean="0"/>
              <a:t>10/24/19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073-E7C2-4887-95DE-832592E46858}" type="datetime1">
              <a:rPr lang="en-US" smtClean="0"/>
              <a:t>10/24/19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392B4E-FEAF-42BF-8CB0-15FC260E7913}" type="datetime1">
              <a:rPr lang="en-US" smtClean="0"/>
              <a:t>10/24/19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CF8B-3E8E-431D-82BE-9E44782EED80}" type="datetime1">
              <a:rPr lang="en-US" smtClean="0"/>
              <a:t>10/24/19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6859CF-2FA5-4ECD-B70A-458D3733E031}" type="datetime1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0037-87E8-4271-BAB8-7377F3CDBABC}" type="datetime1">
              <a:rPr lang="en-US" smtClean="0"/>
              <a:t>10/24/19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Mass Fit results and </a:t>
            </a:r>
            <a:r>
              <a:rPr lang="en-US" sz="4400" dirty="0" err="1"/>
              <a:t>btagging</a:t>
            </a:r>
            <a:r>
              <a:rPr lang="en-US" sz="4400" dirty="0"/>
              <a:t> efficiency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Bakas, </a:t>
            </a:r>
            <a:r>
              <a:rPr lang="en-US" dirty="0" err="1"/>
              <a:t>Ioannis</a:t>
            </a:r>
            <a:r>
              <a:rPr lang="en-US" dirty="0"/>
              <a:t> </a:t>
            </a:r>
            <a:r>
              <a:rPr lang="en-US" dirty="0" err="1"/>
              <a:t>Papakrivopoulos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Fit in 3 regions</a:t>
            </a:r>
          </a:p>
          <a:p>
            <a:endParaRPr lang="en-US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1281" y="779868"/>
                <a:ext cx="11533733" cy="6441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 decided the previous week </a:t>
                </a:r>
                <a:r>
                  <a:rPr lang="en-US" dirty="0">
                    <a:sym typeface="Wingdings" pitchFamily="2" charset="2"/>
                  </a:rPr>
                  <a:t> Simultaneous fit in 3 regions (2btag, 1btag and 0btag)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𝑘𝑀𝑎𝑠𝑠𝑆𝑐𝑎𝑙𝑒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𝑘𝑀𝑎𝑠𝑠𝑅𝑒𝑠𝑜𝑙𝑢𝑡𝑖𝑜𝑛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dirty="0">
                  <a:sym typeface="Wingdings" pitchFamily="2" charset="2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𝑘𝑀𝑎𝑠𝑠𝑆𝑐𝑎𝑙𝑒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𝑘𝑀𝑎𝑠𝑠𝑅𝑒𝑠𝑜𝑙𝑢𝑡𝑖𝑜𝑛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GB" b="1" dirty="0">
                  <a:sym typeface="Wingdings" pitchFamily="2" charset="2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(1)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(1)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𝑘𝑀𝑎𝑠𝑠𝑆𝑐𝑎𝑙𝑒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𝑘𝑀𝑎𝑠𝑠𝑅𝑒𝑠𝑜𝑙𝑢𝑡𝑖𝑜𝑛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(1)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(1)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𝑠𝑢𝑏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limited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0.9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𝑀𝐶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1.1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𝑀𝐶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We 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b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(2)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b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and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(1)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=2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</m:sSub>
                  </m:oMath>
                </a14:m>
                <a:r>
                  <a:rPr lang="en-GB" sz="1600" dirty="0">
                    <a:sym typeface="Wingdings" pitchFamily="2" charset="2"/>
                  </a:rPr>
                  <a:t> where e</a:t>
                </a:r>
                <a:r>
                  <a:rPr lang="en-GB" sz="1600" baseline="-25000" dirty="0">
                    <a:sym typeface="Wingdings" pitchFamily="2" charset="2"/>
                  </a:rPr>
                  <a:t>b</a:t>
                </a:r>
                <a:r>
                  <a:rPr lang="en-GB" sz="1600" dirty="0">
                    <a:sym typeface="Wingdings" pitchFamily="2" charset="2"/>
                  </a:rPr>
                  <a:t> is the b tagging efficiency and </a:t>
                </a:r>
                <a:r>
                  <a:rPr lang="en-GB" sz="1600" dirty="0" err="1">
                    <a:sym typeface="Wingdings" pitchFamily="2" charset="2"/>
                  </a:rPr>
                  <a:t>N</a:t>
                </a:r>
                <a:r>
                  <a:rPr lang="en-GB" sz="1600" baseline="-25000" dirty="0" err="1">
                    <a:sym typeface="Wingdings" pitchFamily="2" charset="2"/>
                  </a:rPr>
                  <a:t>tt</a:t>
                </a:r>
                <a:r>
                  <a:rPr lang="en-GB" sz="1600" dirty="0">
                    <a:sym typeface="Wingdings" pitchFamily="2" charset="2"/>
                  </a:rPr>
                  <a:t> is the total ttbar yield. </a:t>
                </a:r>
              </a:p>
              <a:p>
                <a:pPr lvl="1"/>
                <a:r>
                  <a:rPr lang="en-GB" sz="1600" dirty="0">
                    <a:sym typeface="Wingdings" pitchFamily="2" charset="2"/>
                  </a:rPr>
                  <a:t>We can either have 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e</a:t>
                </a:r>
                <a:r>
                  <a:rPr lang="en-GB" sz="1600" baseline="-25000" dirty="0">
                    <a:solidFill>
                      <a:srgbClr val="FF0000"/>
                    </a:solidFill>
                    <a:sym typeface="Wingdings" pitchFamily="2" charset="2"/>
                  </a:rPr>
                  <a:t>b 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and </a:t>
                </a:r>
                <a:r>
                  <a:rPr lang="en-GB" sz="1600" dirty="0" err="1">
                    <a:solidFill>
                      <a:srgbClr val="FF0000"/>
                    </a:solidFill>
                    <a:sym typeface="Wingdings" pitchFamily="2" charset="2"/>
                  </a:rPr>
                  <a:t>N</a:t>
                </a:r>
                <a:r>
                  <a:rPr lang="en-GB" sz="1600" baseline="-25000" dirty="0" err="1">
                    <a:solidFill>
                      <a:srgbClr val="FF0000"/>
                    </a:solidFill>
                    <a:sym typeface="Wingdings" pitchFamily="2" charset="2"/>
                  </a:rPr>
                  <a:t>tt</a:t>
                </a:r>
                <a:r>
                  <a:rPr lang="en-GB" sz="1600" baseline="-250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GB" sz="1600" dirty="0">
                    <a:sym typeface="Wingdings" pitchFamily="2" charset="2"/>
                  </a:rPr>
                  <a:t>as free parameters in the fit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bSup>
                      <m:sSub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(1)</m:t>
                        </m:r>
                      </m:sup>
                    </m:sSub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bSup>
                      <m:sSub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(2)</m:t>
                        </m:r>
                      </m:sup>
                    </m:sSubSup>
                  </m:oMath>
                </a14:m>
                <a:endParaRPr lang="en-GB" sz="1600" dirty="0">
                  <a:sym typeface="Wingdings" pitchFamily="2" charset="2"/>
                </a:endParaRPr>
              </a:p>
              <a:p>
                <a:pPr lvl="1"/>
                <a:endParaRPr lang="en-GB" sz="1600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We found out the the </a:t>
                </a:r>
                <a:r>
                  <a:rPr lang="en-GB" sz="1600" dirty="0" err="1">
                    <a:sym typeface="Wingdings" pitchFamily="2" charset="2"/>
                  </a:rPr>
                  <a:t>btagging</a:t>
                </a:r>
                <a:r>
                  <a:rPr lang="en-GB" sz="1600" dirty="0">
                    <a:sym typeface="Wingdings" pitchFamily="2" charset="2"/>
                  </a:rPr>
                  <a:t> efficiency and the total </a:t>
                </a:r>
                <a:r>
                  <a:rPr lang="en-GB" sz="1600" dirty="0" err="1">
                    <a:sym typeface="Wingdings" pitchFamily="2" charset="2"/>
                  </a:rPr>
                  <a:t>Ntt</a:t>
                </a:r>
                <a:r>
                  <a:rPr lang="en-GB" sz="1600" dirty="0">
                    <a:sym typeface="Wingdings" pitchFamily="2" charset="2"/>
                  </a:rPr>
                  <a:t> yield are highly correlated.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We decided to try and fix the </a:t>
                </a:r>
                <a:r>
                  <a:rPr lang="en-GB" sz="1600" dirty="0" err="1">
                    <a:sym typeface="Wingdings" pitchFamily="2" charset="2"/>
                  </a:rPr>
                  <a:t>btagging</a:t>
                </a:r>
                <a:r>
                  <a:rPr lang="en-GB" sz="1600" dirty="0">
                    <a:sym typeface="Wingdings" pitchFamily="2" charset="2"/>
                  </a:rPr>
                  <a:t> parameter by measuring it ourselves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For the </a:t>
                </a:r>
                <a:r>
                  <a:rPr lang="en-GB" sz="1600" dirty="0" err="1">
                    <a:sym typeface="Wingdings" pitchFamily="2" charset="2"/>
                  </a:rPr>
                  <a:t>btagging</a:t>
                </a:r>
                <a:r>
                  <a:rPr lang="en-GB" sz="1600" dirty="0">
                    <a:sym typeface="Wingdings" pitchFamily="2" charset="2"/>
                  </a:rPr>
                  <a:t> efficiency calculation: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𝑠𝑢𝑏𝑗𝑒𝑡𝑠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𝑤𝑖𝑡h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𝑓𝑙𝑎𝑣𝑜𝑢𝑟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𝑟𝑒𝑞𝑢𝑖𝑟𝑒𝑚𝑒𝑛𝑡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𝑑𝑒𝑒𝑝𝐶𝑆𝑉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𝑏𝑡𝑎𝑔𝑔𝑒𝑑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𝑠𝑢𝑏𝑗𝑒𝑡𝑠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𝑤𝑖𝑡h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𝑓𝑙𝑎𝑣𝑜𝑢𝑟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𝑟𝑒𝑞𝑢𝑖𝑟𝑒𝑚𝑒𝑛𝑡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1600" dirty="0">
                    <a:sym typeface="Wingdings" pitchFamily="2" charset="2"/>
                  </a:rPr>
                  <a:t> where all selected events pass baseline + </a:t>
                </a:r>
                <a:r>
                  <a:rPr lang="en-GB" sz="1600" dirty="0" err="1">
                    <a:sym typeface="Wingdings" pitchFamily="2" charset="2"/>
                  </a:rPr>
                  <a:t>parton</a:t>
                </a:r>
                <a:r>
                  <a:rPr lang="en-GB" sz="1600" dirty="0">
                    <a:sym typeface="Wingdings" pitchFamily="2" charset="2"/>
                  </a:rPr>
                  <a:t> selection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1600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With mass restriction loose (50,300) GeV: 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e</a:t>
                </a:r>
                <a:r>
                  <a:rPr lang="en-GB" sz="1600" baseline="-25000" dirty="0">
                    <a:solidFill>
                      <a:srgbClr val="FF0000"/>
                    </a:solidFill>
                    <a:sym typeface="Wingdings" pitchFamily="2" charset="2"/>
                  </a:rPr>
                  <a:t>b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 = 0</a:t>
                </a:r>
                <a:r>
                  <a:rPr lang="el-GR" sz="1600" dirty="0">
                    <a:solidFill>
                      <a:srgbClr val="FF0000"/>
                    </a:solidFill>
                    <a:sym typeface="Wingdings" pitchFamily="2" charset="2"/>
                  </a:rPr>
                  <a:t>. 0.629909</a:t>
                </a:r>
                <a:endParaRPr lang="en-GB" sz="1600" dirty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With mass restriction tight (120,220) GeV e</a:t>
                </a:r>
                <a:r>
                  <a:rPr lang="en-GB" sz="1600" baseline="-25000" dirty="0">
                    <a:sym typeface="Wingdings" pitchFamily="2" charset="2"/>
                  </a:rPr>
                  <a:t>b</a:t>
                </a:r>
                <a:r>
                  <a:rPr lang="en-GB" sz="1600" dirty="0">
                    <a:sym typeface="Wingdings" pitchFamily="2" charset="2"/>
                  </a:rPr>
                  <a:t> = 0.656748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1600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81" y="779868"/>
                <a:ext cx="11533733" cy="6441700"/>
              </a:xfrm>
              <a:prstGeom prst="rect">
                <a:avLst/>
              </a:prstGeom>
              <a:blipFill>
                <a:blip r:embed="rId2"/>
                <a:stretch>
                  <a:fillRect l="-220" t="-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23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6543" y="1379375"/>
            <a:ext cx="6767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Extension of Signal Region </a:t>
            </a:r>
            <a:r>
              <a:rPr lang="en-US" dirty="0">
                <a:sym typeface="Wingdings" pitchFamily="2" charset="2"/>
              </a:rPr>
              <a:t> SR</a:t>
            </a:r>
            <a:r>
              <a:rPr lang="en-US" baseline="-25000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= SR – Mass Selection cuts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Jet 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partonPt</a:t>
            </a:r>
            <a:r>
              <a:rPr lang="en-US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partonEta</a:t>
            </a:r>
            <a:r>
              <a:rPr lang="en-US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mTTbarParton</a:t>
            </a:r>
            <a:r>
              <a:rPr lang="en-US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Overview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94643" y="2118038"/>
            <a:ext cx="78308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Reco</a:t>
            </a:r>
            <a:r>
              <a:rPr lang="en-US" dirty="0"/>
              <a:t>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nJets</a:t>
            </a:r>
            <a:r>
              <a:rPr lang="en-US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nLeptons</a:t>
            </a:r>
            <a:r>
              <a:rPr lang="en-US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mJJ</a:t>
            </a:r>
            <a:r>
              <a:rPr lang="en-US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jetPt</a:t>
            </a:r>
            <a:r>
              <a:rPr lang="en-US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jetEta</a:t>
            </a:r>
            <a:r>
              <a:rPr lang="en-US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bTagging</a:t>
            </a:r>
            <a:r>
              <a:rPr lang="en-US" dirty="0"/>
              <a:t> cut (</a:t>
            </a:r>
            <a:r>
              <a:rPr lang="en-US" dirty="0" err="1"/>
              <a:t>mediugm</a:t>
            </a:r>
            <a:r>
              <a:rPr lang="en-US" dirty="0"/>
              <a:t> WP </a:t>
            </a:r>
            <a:r>
              <a:rPr lang="en-US" b="1" dirty="0" err="1">
                <a:solidFill>
                  <a:srgbClr val="FF0000"/>
                </a:solidFill>
              </a:rPr>
              <a:t>deepCSV</a:t>
            </a:r>
            <a:r>
              <a:rPr lang="en-US" dirty="0"/>
              <a:t>) (2016: 0.6321, 2017: 0.4941, 2018: 0.4184)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Tagger cut (</a:t>
            </a:r>
            <a:r>
              <a:rPr lang="en-US" b="1" dirty="0">
                <a:solidFill>
                  <a:srgbClr val="FF0000"/>
                </a:solidFill>
              </a:rPr>
              <a:t>top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Tagger</a:t>
            </a:r>
            <a:r>
              <a:rPr lang="en-US" dirty="0"/>
              <a:t>) (2016: 0.2, 2017:0.0, 2018: 0.1)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TriggerBit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78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5610" y="1036179"/>
            <a:ext cx="106743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the fit result in two ways: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Fix the e</a:t>
            </a:r>
            <a:r>
              <a:rPr lang="en-US" baseline="-25000" dirty="0"/>
              <a:t>b </a:t>
            </a:r>
            <a:r>
              <a:rPr lang="en-US" dirty="0"/>
              <a:t>parameter at a certain value </a:t>
            </a:r>
            <a:r>
              <a:rPr lang="en-US" dirty="0">
                <a:sym typeface="Wingdings" pitchFamily="2" charset="2"/>
              </a:rPr>
              <a:t> This will be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Method A</a:t>
            </a:r>
            <a:endParaRPr lang="en-US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Let the e</a:t>
            </a:r>
            <a:r>
              <a:rPr lang="en-US" baseline="-25000" dirty="0"/>
              <a:t>b </a:t>
            </a:r>
            <a:r>
              <a:rPr lang="en-US" dirty="0"/>
              <a:t>parameter run on a very tight interval [0.</a:t>
            </a:r>
            <a:r>
              <a:rPr lang="el-GR" dirty="0"/>
              <a:t>5</a:t>
            </a:r>
            <a:r>
              <a:rPr lang="en-US" dirty="0"/>
              <a:t>,0.</a:t>
            </a:r>
            <a:r>
              <a:rPr lang="el-GR" dirty="0"/>
              <a:t>8</a:t>
            </a:r>
            <a:r>
              <a:rPr lang="en-US" dirty="0"/>
              <a:t>] </a:t>
            </a:r>
            <a:r>
              <a:rPr lang="en-US" dirty="0">
                <a:sym typeface="Wingdings" pitchFamily="2" charset="2"/>
              </a:rPr>
              <a:t> This will be 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Method B</a:t>
            </a:r>
          </a:p>
          <a:p>
            <a:pPr lvl="1"/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Results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Method A</a:t>
            </a:r>
            <a:r>
              <a:rPr lang="en-US" dirty="0">
                <a:sym typeface="Wingdings" pitchFamily="2" charset="2"/>
              </a:rPr>
              <a:t>: r =</a:t>
            </a:r>
            <a:r>
              <a:rPr lang="el-GR" dirty="0">
                <a:sym typeface="Wingdings" pitchFamily="2" charset="2"/>
              </a:rPr>
              <a:t> </a:t>
            </a:r>
            <a:r>
              <a:rPr lang="en-US" dirty="0"/>
              <a:t>0.85347 </a:t>
            </a:r>
            <a:r>
              <a:rPr lang="en-US" dirty="0">
                <a:sym typeface="Wingdings" pitchFamily="2" charset="2"/>
              </a:rPr>
              <a:t>with </a:t>
            </a:r>
            <a:r>
              <a:rPr lang="en-US" dirty="0" err="1">
                <a:sym typeface="Wingdings" pitchFamily="2" charset="2"/>
              </a:rPr>
              <a:t>Ntt</a:t>
            </a:r>
            <a:r>
              <a:rPr lang="en-US" dirty="0">
                <a:sym typeface="Wingdings" pitchFamily="2" charset="2"/>
              </a:rPr>
              <a:t> expected = </a:t>
            </a:r>
            <a:r>
              <a:rPr lang="en-US" dirty="0"/>
              <a:t>16351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dirty="0" err="1">
                <a:sym typeface="Wingdings" pitchFamily="2" charset="2"/>
              </a:rPr>
              <a:t>Ntt</a:t>
            </a:r>
            <a:r>
              <a:rPr lang="en-US" dirty="0">
                <a:sym typeface="Wingdings" pitchFamily="2" charset="2"/>
              </a:rPr>
              <a:t> observed = </a:t>
            </a:r>
            <a:r>
              <a:rPr lang="en-US" dirty="0"/>
              <a:t>13955</a:t>
            </a:r>
            <a:endParaRPr lang="en-US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Method B</a:t>
            </a:r>
            <a:r>
              <a:rPr lang="en-US" dirty="0"/>
              <a:t>: r = 1.02045 with </a:t>
            </a:r>
            <a:r>
              <a:rPr lang="en-US" dirty="0" err="1"/>
              <a:t>Ntt</a:t>
            </a:r>
            <a:r>
              <a:rPr lang="en-US" dirty="0"/>
              <a:t> expected = 16351 and </a:t>
            </a:r>
            <a:r>
              <a:rPr lang="en-US" dirty="0" err="1"/>
              <a:t>Ntt</a:t>
            </a:r>
            <a:r>
              <a:rPr lang="en-US" dirty="0"/>
              <a:t> observed = 16686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Purpose of this presentation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CBC17C-5D97-1C4F-8ADA-5CC9D3FBFB5B}"/>
              </a:ext>
            </a:extLst>
          </p:cNvPr>
          <p:cNvSpPr/>
          <p:nvPr/>
        </p:nvSpPr>
        <p:spPr>
          <a:xfrm>
            <a:off x="869372" y="3639477"/>
            <a:ext cx="4963392" cy="25152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E39F9A-39A8-1B48-BD3C-BD4D8713DC37}"/>
              </a:ext>
            </a:extLst>
          </p:cNvPr>
          <p:cNvSpPr/>
          <p:nvPr/>
        </p:nvSpPr>
        <p:spPr>
          <a:xfrm>
            <a:off x="6234547" y="3498391"/>
            <a:ext cx="4963392" cy="268611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36729D-0420-2B4A-9412-6BC8A781D632}"/>
              </a:ext>
            </a:extLst>
          </p:cNvPr>
          <p:cNvSpPr/>
          <p:nvPr/>
        </p:nvSpPr>
        <p:spPr>
          <a:xfrm>
            <a:off x="704193" y="3661715"/>
            <a:ext cx="496339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9.2150e-01 +/-  2.07e-02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1.0023e+00 +/-  1.60e-03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kQCD_1b    6.3680e-03 +/-  4.58e-04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5.9385e-02 +/-  3.48e-02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4.5269e+03 +/-  4.25e+01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nFitBkg_1b    2.3356e+03 +/-  2.73e+02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2.0703e+02 +/-  2.32e+01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8.8323e+04 +/-  3.13e+02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nFitQCD_1b    3.0542e+04 +/-  2.62e+02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2.8400e+03 +/-  1.55e+02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1.3955e+04 +/-  3.69e+02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D8EA75-F042-6D4F-B2EF-508BA46931D7}"/>
              </a:ext>
            </a:extLst>
          </p:cNvPr>
          <p:cNvSpPr/>
          <p:nvPr/>
        </p:nvSpPr>
        <p:spPr>
          <a:xfrm>
            <a:off x="5997943" y="349839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btagEff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5.6029e-01 +/-  1.17e-02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9.6557e-01 +/-  2.29e-02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1.0020e+00 +/-  1.60e-03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kQCD_1b    5.8296e-03 +/-  4.50e-04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7.7313e-02 +/-  4.98e-02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4.5269e+03 +/-  5.63e+01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nFitBkg_1b    2.3159e+03 +/-  4.02e+02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2.3726e+02 +/-  4.25e+01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8.7019e+04 +/-  4.15e+02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nFitQCD_1b    2.8973e+04 +/-  3.93e+02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2.9980e+03 +/-  1.43e+02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1.6686e+04 +/-  6.56e+02</a:t>
            </a:r>
          </a:p>
        </p:txBody>
      </p:sp>
    </p:spTree>
    <p:extLst>
      <p:ext uri="{BB962C8B-B14F-4D97-AF65-F5344CB8AC3E}">
        <p14:creationId xmlns:p14="http://schemas.microsoft.com/office/powerpoint/2010/main" val="333422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Fit in 3 regions Method A</a:t>
            </a:r>
          </a:p>
          <a:p>
            <a:endParaRPr lang="en-US" sz="28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27163F-CDCF-FB4D-AE24-DA5CF36F1562}"/>
              </a:ext>
            </a:extLst>
          </p:cNvPr>
          <p:cNvSpPr txBox="1"/>
          <p:nvPr/>
        </p:nvSpPr>
        <p:spPr>
          <a:xfrm>
            <a:off x="1941030" y="848859"/>
            <a:ext cx="223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Region (2btag)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A64FB-03FE-2441-91CC-ED5816F2D2BD}"/>
              </a:ext>
            </a:extLst>
          </p:cNvPr>
          <p:cNvSpPr txBox="1"/>
          <p:nvPr/>
        </p:nvSpPr>
        <p:spPr>
          <a:xfrm>
            <a:off x="8040852" y="848859"/>
            <a:ext cx="245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Region (0btag)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4110C-7355-4640-B0D2-0F1DCCB2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3055" y="368616"/>
            <a:ext cx="3918585" cy="6120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B8FD04-F11D-7F47-98D6-240C8D67B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04579" y="368617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3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Fit in 3 regions Method B</a:t>
            </a:r>
          </a:p>
          <a:p>
            <a:endParaRPr lang="en-US" sz="28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184D7-AF9B-2341-B6AF-705848B30236}"/>
              </a:ext>
            </a:extLst>
          </p:cNvPr>
          <p:cNvSpPr txBox="1"/>
          <p:nvPr/>
        </p:nvSpPr>
        <p:spPr>
          <a:xfrm>
            <a:off x="1941030" y="848859"/>
            <a:ext cx="223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Region (2btag)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AA78C-6910-FB41-8BD3-290B831A4712}"/>
              </a:ext>
            </a:extLst>
          </p:cNvPr>
          <p:cNvSpPr txBox="1"/>
          <p:nvPr/>
        </p:nvSpPr>
        <p:spPr>
          <a:xfrm>
            <a:off x="8040852" y="848859"/>
            <a:ext cx="245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Region (0btag)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6FA48-7D7D-4B4D-A6C0-19C0C2826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47765" y="627490"/>
            <a:ext cx="3918585" cy="6120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C32B46-A453-B946-A86C-BF65C89F5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229477" y="627490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8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4" y="110929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Fit in 3 regions (1btag Region)</a:t>
            </a:r>
          </a:p>
          <a:p>
            <a:endParaRPr lang="en-US" sz="28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25ADD-763F-1347-84D9-FA823D90C9D2}"/>
              </a:ext>
            </a:extLst>
          </p:cNvPr>
          <p:cNvSpPr txBox="1"/>
          <p:nvPr/>
        </p:nvSpPr>
        <p:spPr>
          <a:xfrm>
            <a:off x="1896600" y="1012991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Method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A841C-1E17-4241-B5CB-B6F369411C3B}"/>
              </a:ext>
            </a:extLst>
          </p:cNvPr>
          <p:cNvSpPr txBox="1"/>
          <p:nvPr/>
        </p:nvSpPr>
        <p:spPr>
          <a:xfrm>
            <a:off x="7900089" y="1003092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Method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85D8D-4993-2C42-BC31-B860832D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104578" y="455160"/>
            <a:ext cx="3918585" cy="6120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1ECD0D-B13F-BB43-B048-9EC50F71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3054" y="455160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6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1255993"/>
            <a:ext cx="2664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b-tagging </a:t>
            </a:r>
          </a:p>
          <a:p>
            <a:r>
              <a:rPr lang="en-US" sz="2800" u="sng" dirty="0"/>
              <a:t>Efficiency</a:t>
            </a:r>
          </a:p>
          <a:p>
            <a:endParaRPr lang="en-US" sz="28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9375C-D602-2749-90A1-42544CA0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081972" y="-632079"/>
            <a:ext cx="3272409" cy="45365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BCEC0E-8A15-BE4B-9C89-C3D144EE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05902" y="-475488"/>
            <a:ext cx="3272409" cy="45365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EFDDA-C3CC-7A4C-B757-77EE239F9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05902" y="2640330"/>
            <a:ext cx="3272409" cy="45365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362B00-3C6F-234D-8A0F-A81DABB65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081971" y="2640329"/>
            <a:ext cx="3272409" cy="45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6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1255993"/>
            <a:ext cx="2664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b-tagging Purity</a:t>
            </a:r>
          </a:p>
          <a:p>
            <a:endParaRPr lang="en-US" sz="28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5B5F9-11C4-9D4C-A73C-3212AC975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845675" y="-1019856"/>
            <a:ext cx="6117043" cy="848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901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8387</TotalTime>
  <Words>1030</Words>
  <Application>Microsoft Macintosh PowerPoint</Application>
  <PresentationFormat>Widescreen</PresentationFormat>
  <Paragraphs>96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  Mass Fit results and btagging efficiency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Microsoft Office User</cp:lastModifiedBy>
  <cp:revision>3048</cp:revision>
  <dcterms:created xsi:type="dcterms:W3CDTF">2016-11-01T14:45:08Z</dcterms:created>
  <dcterms:modified xsi:type="dcterms:W3CDTF">2019-10-24T10:32:35Z</dcterms:modified>
</cp:coreProperties>
</file>