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449" r:id="rId4"/>
    <p:sldId id="438" r:id="rId5"/>
    <p:sldId id="414" r:id="rId6"/>
    <p:sldId id="450" r:id="rId7"/>
    <p:sldId id="451" r:id="rId8"/>
    <p:sldId id="452" r:id="rId9"/>
    <p:sldId id="455" r:id="rId10"/>
    <p:sldId id="45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25/10/2019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10/25/19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10/25/19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10/25/19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10/25/19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10/25/19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10/25/19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Mass Fit results and </a:t>
            </a:r>
            <a:r>
              <a:rPr lang="en-US" sz="4400" dirty="0" err="1"/>
              <a:t>btagging</a:t>
            </a:r>
            <a:r>
              <a:rPr lang="en-US" sz="4400" dirty="0"/>
              <a:t> efficiency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</a:t>
            </a:r>
          </a:p>
          <a:p>
            <a:endParaRPr lang="en-US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1281" y="779868"/>
                <a:ext cx="11533733" cy="538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decided the previous week </a:t>
                </a:r>
                <a:r>
                  <a:rPr lang="en-US" dirty="0">
                    <a:sym typeface="Wingdings" pitchFamily="2" charset="2"/>
                  </a:rPr>
                  <a:t> Simultaneous fit in 3 regions (2btag, 1btag and 0btag)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b="1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limited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1.1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  <a:p>
                <a:pPr lvl="1"/>
                <a:r>
                  <a:rPr lang="en-GB" sz="1600" dirty="0">
                    <a:sym typeface="Wingdings" pitchFamily="2" charset="2"/>
                  </a:rPr>
                  <a:t>We can either have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and </a:t>
                </a:r>
                <a:r>
                  <a:rPr lang="en-GB" sz="1600" dirty="0" err="1">
                    <a:solidFill>
                      <a:srgbClr val="FF0000"/>
                    </a:solidFill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olidFill>
                      <a:srgbClr val="FF0000"/>
                    </a:solidFill>
                    <a:sym typeface="Wingdings" pitchFamily="2" charset="2"/>
                  </a:rPr>
                  <a:t>tt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ym typeface="Wingdings" pitchFamily="2" charset="2"/>
                  </a:rPr>
                  <a:t>as free parameters in the fit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en-GB" sz="1600" dirty="0">
                  <a:sym typeface="Wingdings" pitchFamily="2" charset="2"/>
                </a:endParaRP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found out the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and the </a:t>
                </a:r>
                <a:r>
                  <a:rPr lang="en-GB" sz="1600" dirty="0" err="1">
                    <a:sym typeface="Wingdings" pitchFamily="2" charset="2"/>
                  </a:rPr>
                  <a:t>Ntt</a:t>
                </a:r>
                <a:r>
                  <a:rPr lang="en-GB" sz="1600" dirty="0">
                    <a:sym typeface="Wingdings" pitchFamily="2" charset="2"/>
                  </a:rPr>
                  <a:t> yield are highly correlated.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decided to try and fix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parameter by measuring it ourselves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For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calculation:</a:t>
                </a: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𝑑𝑒𝑒𝑝𝐶𝑆𝑉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𝑏𝑡𝑎𝑔𝑔𝑒𝑑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600" dirty="0">
                    <a:sym typeface="Wingdings" pitchFamily="2" charset="2"/>
                  </a:rPr>
                  <a:t> , where all selected events pass baseline + </a:t>
                </a:r>
                <a:r>
                  <a:rPr lang="en-GB" sz="1600" dirty="0" err="1">
                    <a:sym typeface="Wingdings" pitchFamily="2" charset="2"/>
                  </a:rPr>
                  <a:t>parton</a:t>
                </a:r>
                <a:r>
                  <a:rPr lang="en-GB" sz="1600" dirty="0">
                    <a:sym typeface="Wingdings" pitchFamily="2" charset="2"/>
                  </a:rPr>
                  <a:t> selection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With mass restriction loose (50,300) GeV: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= 0</a:t>
                </a:r>
                <a:r>
                  <a:rPr lang="el-GR" sz="1600" dirty="0">
                    <a:solidFill>
                      <a:srgbClr val="FF0000"/>
                    </a:solidFill>
                    <a:sym typeface="Wingdings" pitchFamily="2" charset="2"/>
                  </a:rPr>
                  <a:t>. 0.629909</a:t>
                </a:r>
                <a:endParaRPr lang="en-GB" sz="1600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With mass restriction tight (120,220) GeV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= 0.656748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1" y="779868"/>
                <a:ext cx="11533733" cy="5385705"/>
              </a:xfrm>
              <a:prstGeom prst="rect">
                <a:avLst/>
              </a:prstGeom>
              <a:blipFill>
                <a:blip r:embed="rId2"/>
                <a:stretch>
                  <a:fillRect l="-220" t="-235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6543" y="1379375"/>
            <a:ext cx="676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of Signal Region </a:t>
            </a:r>
            <a:r>
              <a:rPr lang="en-US" dirty="0">
                <a:sym typeface="Wingdings" pitchFamily="2" charset="2"/>
              </a:rPr>
              <a:t> SR</a:t>
            </a:r>
            <a:r>
              <a:rPr lang="en-US" baseline="-25000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= SR – Mass Selection cuts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partonPt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partonEta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mTTbarParton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 of SR</a:t>
            </a:r>
            <a:r>
              <a:rPr lang="en-GB" sz="4000" baseline="-25000" dirty="0"/>
              <a:t>A</a:t>
            </a:r>
            <a:r>
              <a:rPr lang="en-GB" sz="4000" dirty="0"/>
              <a:t> region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4643" y="2118038"/>
            <a:ext cx="783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Reco</a:t>
            </a:r>
            <a:r>
              <a:rPr lang="en-US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nJets</a:t>
            </a:r>
            <a:r>
              <a:rPr lang="en-US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nLeptons</a:t>
            </a:r>
            <a:r>
              <a:rPr lang="en-US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mJJ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jetPt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jetEta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bTagging</a:t>
            </a:r>
            <a:r>
              <a:rPr lang="en-US" dirty="0"/>
              <a:t> cut (</a:t>
            </a:r>
            <a:r>
              <a:rPr lang="en-US" dirty="0" err="1"/>
              <a:t>mediugm</a:t>
            </a:r>
            <a:r>
              <a:rPr lang="en-US" dirty="0"/>
              <a:t> WP </a:t>
            </a:r>
            <a:r>
              <a:rPr lang="en-US" b="1" dirty="0" err="1">
                <a:solidFill>
                  <a:srgbClr val="FF0000"/>
                </a:solidFill>
              </a:rPr>
              <a:t>deepCSV</a:t>
            </a:r>
            <a:r>
              <a:rPr lang="en-US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Tagger cut (</a:t>
            </a:r>
            <a:r>
              <a:rPr lang="en-US" b="1" dirty="0">
                <a:solidFill>
                  <a:srgbClr val="FF0000"/>
                </a:solidFill>
              </a:rPr>
              <a:t>top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Tagger</a:t>
            </a:r>
            <a:r>
              <a:rPr lang="en-US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TriggerBit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5610" y="1036179"/>
            <a:ext cx="10674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 and present the fit result in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the e</a:t>
            </a:r>
            <a:r>
              <a:rPr lang="en-US" baseline="-25000" dirty="0"/>
              <a:t>b </a:t>
            </a:r>
            <a:r>
              <a:rPr lang="en-US" dirty="0"/>
              <a:t>parameter at a certain value </a:t>
            </a:r>
            <a:r>
              <a:rPr lang="en-US" dirty="0">
                <a:sym typeface="Wingdings" pitchFamily="2" charset="2"/>
              </a:rPr>
              <a:t> This will be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Method A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e</a:t>
            </a:r>
            <a:r>
              <a:rPr lang="en-US" baseline="-25000" dirty="0"/>
              <a:t>b </a:t>
            </a:r>
            <a:r>
              <a:rPr lang="en-US" dirty="0"/>
              <a:t>parameter free on the interval [0.</a:t>
            </a:r>
            <a:r>
              <a:rPr lang="el-GR" dirty="0"/>
              <a:t>5</a:t>
            </a:r>
            <a:r>
              <a:rPr lang="en-US" dirty="0"/>
              <a:t>,0.</a:t>
            </a:r>
            <a:r>
              <a:rPr lang="el-GR" dirty="0"/>
              <a:t>8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 This will be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Method B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Results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Method A</a:t>
            </a:r>
            <a:r>
              <a:rPr lang="en-US" dirty="0">
                <a:sym typeface="Wingdings" pitchFamily="2" charset="2"/>
              </a:rPr>
              <a:t>: r =</a:t>
            </a:r>
            <a:r>
              <a:rPr lang="el-GR" dirty="0">
                <a:sym typeface="Wingdings" pitchFamily="2" charset="2"/>
              </a:rPr>
              <a:t> </a:t>
            </a:r>
            <a:r>
              <a:rPr lang="en-US" dirty="0"/>
              <a:t>0.85347 </a:t>
            </a:r>
            <a:r>
              <a:rPr lang="en-US" dirty="0">
                <a:sym typeface="Wingdings" pitchFamily="2" charset="2"/>
              </a:rPr>
              <a:t>with </a:t>
            </a:r>
            <a:r>
              <a:rPr lang="en-US" dirty="0" err="1">
                <a:sym typeface="Wingdings" pitchFamily="2" charset="2"/>
              </a:rPr>
              <a:t>Ntt</a:t>
            </a:r>
            <a:r>
              <a:rPr lang="en-US" dirty="0">
                <a:sym typeface="Wingdings" pitchFamily="2" charset="2"/>
              </a:rPr>
              <a:t> expected (MC) = </a:t>
            </a:r>
            <a:r>
              <a:rPr lang="en-US" dirty="0"/>
              <a:t>16351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Ntt</a:t>
            </a:r>
            <a:r>
              <a:rPr lang="en-US" dirty="0">
                <a:sym typeface="Wingdings" pitchFamily="2" charset="2"/>
              </a:rPr>
              <a:t> observed = </a:t>
            </a:r>
            <a:r>
              <a:rPr lang="en-US" dirty="0"/>
              <a:t>13955</a:t>
            </a: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Method B</a:t>
            </a:r>
            <a:r>
              <a:rPr lang="en-US" dirty="0"/>
              <a:t>: r = 1.02045 with </a:t>
            </a:r>
            <a:r>
              <a:rPr lang="en-US" dirty="0" err="1"/>
              <a:t>Ntt</a:t>
            </a:r>
            <a:r>
              <a:rPr lang="en-US" dirty="0"/>
              <a:t> expected (MC) = 16351 and </a:t>
            </a:r>
            <a:r>
              <a:rPr lang="en-US" dirty="0" err="1"/>
              <a:t>Ntt</a:t>
            </a:r>
            <a:r>
              <a:rPr lang="en-US" dirty="0"/>
              <a:t> observed = 16686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BC17C-5D97-1C4F-8ADA-5CC9D3FBFB5B}"/>
              </a:ext>
            </a:extLst>
          </p:cNvPr>
          <p:cNvSpPr/>
          <p:nvPr/>
        </p:nvSpPr>
        <p:spPr>
          <a:xfrm>
            <a:off x="869372" y="3639477"/>
            <a:ext cx="4963392" cy="251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39F9A-39A8-1B48-BD3C-BD4D8713DC37}"/>
              </a:ext>
            </a:extLst>
          </p:cNvPr>
          <p:cNvSpPr/>
          <p:nvPr/>
        </p:nvSpPr>
        <p:spPr>
          <a:xfrm>
            <a:off x="6234547" y="3498391"/>
            <a:ext cx="4963392" cy="26861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6729D-0420-2B4A-9412-6BC8A781D632}"/>
              </a:ext>
            </a:extLst>
          </p:cNvPr>
          <p:cNvSpPr/>
          <p:nvPr/>
        </p:nvSpPr>
        <p:spPr>
          <a:xfrm>
            <a:off x="704193" y="3661715"/>
            <a:ext cx="49633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9.2150e-01 +/-  2.07e-02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1.0023e+00 +/-  1.60e-03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kQCD_1b    6.3680e-03 +/-  4.58e-04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5.9385e-02 +/-  3.48e-02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4.5269e+03 +/-  4.25e+01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nFitBkg_1b    2.3356e+03 +/-  2.73e+02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2.0703e+02 +/-  2.32e+01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8.8323e+04 +/-  3.13e+02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nFitQCD_1b    3.0542e+04 +/-  2.62e+02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2.8400e+03 +/-  1.55e+02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1.3955e+04 +/-  3.69e+02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8EA75-F042-6D4F-B2EF-508BA46931D7}"/>
              </a:ext>
            </a:extLst>
          </p:cNvPr>
          <p:cNvSpPr/>
          <p:nvPr/>
        </p:nvSpPr>
        <p:spPr>
          <a:xfrm>
            <a:off x="5997943" y="34983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5.6029e-01 +/-  1.17e-02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9.6557e-01 +/-  2.29e-02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1.0020e+00 +/-  1.60e-03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kQCD_1b    5.8296e-03 +/-  4.50e-04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7.7313e-02 +/-  4.98e-02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4.5269e+03 +/-  5.63e+01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nFitBkg_1b    2.3159e+03 +/-  4.02e+02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2.3726e+02 +/-  4.25e+01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8.7019e+04 +/-  4.15e+02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nFitQCD_1b    2.8973e+04 +/-  3.93e+02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2.9980e+03 +/-  1.43e+02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1.6686e+04 +/-  6.56e+02</a:t>
            </a:r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</a:t>
            </a:r>
            <a:r>
              <a:rPr lang="en-US" sz="2800" u="sng" dirty="0">
                <a:solidFill>
                  <a:srgbClr val="FF0000"/>
                </a:solidFill>
              </a:rPr>
              <a:t>Method A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7163F-CDCF-FB4D-AE24-DA5CF36F1562}"/>
              </a:ext>
            </a:extLst>
          </p:cNvPr>
          <p:cNvSpPr txBox="1"/>
          <p:nvPr/>
        </p:nvSpPr>
        <p:spPr>
          <a:xfrm>
            <a:off x="1941030" y="848859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A64FB-03FE-2441-91CC-ED5816F2D2BD}"/>
              </a:ext>
            </a:extLst>
          </p:cNvPr>
          <p:cNvSpPr txBox="1"/>
          <p:nvPr/>
        </p:nvSpPr>
        <p:spPr>
          <a:xfrm>
            <a:off x="8040852" y="848859"/>
            <a:ext cx="24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4110C-7355-4640-B0D2-0F1DCC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3055" y="137393"/>
            <a:ext cx="3918585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8FD04-F11D-7F47-98D6-240C8D67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04579" y="137394"/>
            <a:ext cx="3918585" cy="6120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0C4D7-A775-1749-B05F-31708865C654}"/>
              </a:ext>
            </a:extLst>
          </p:cNvPr>
          <p:cNvSpPr txBox="1"/>
          <p:nvPr/>
        </p:nvSpPr>
        <p:spPr>
          <a:xfrm>
            <a:off x="451945" y="5157068"/>
            <a:ext cx="11056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 of the template fit on data in SR and CR. The red line shows the </a:t>
            </a:r>
            <a:r>
              <a:rPr lang="en-US" sz="1400" dirty="0" err="1"/>
              <a:t>tt</a:t>
            </a:r>
            <a:r>
              <a:rPr lang="en-US" sz="1400" dirty="0"/>
              <a:t> contribution, the green line shows the QCD, and the brown line shows the subdominant backgrounds </a:t>
            </a:r>
          </a:p>
        </p:txBody>
      </p:sp>
    </p:spTree>
    <p:extLst>
      <p:ext uri="{BB962C8B-B14F-4D97-AF65-F5344CB8AC3E}">
        <p14:creationId xmlns:p14="http://schemas.microsoft.com/office/powerpoint/2010/main" val="228853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</a:t>
            </a:r>
            <a:r>
              <a:rPr lang="en-US" sz="2800" u="sng" dirty="0">
                <a:solidFill>
                  <a:srgbClr val="0070C0"/>
                </a:solidFill>
              </a:rPr>
              <a:t>Method B</a:t>
            </a:r>
          </a:p>
          <a:p>
            <a:endParaRPr 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184D7-AF9B-2341-B6AF-705848B30236}"/>
              </a:ext>
            </a:extLst>
          </p:cNvPr>
          <p:cNvSpPr txBox="1"/>
          <p:nvPr/>
        </p:nvSpPr>
        <p:spPr>
          <a:xfrm>
            <a:off x="1941030" y="848859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AA78C-6910-FB41-8BD3-290B831A4712}"/>
              </a:ext>
            </a:extLst>
          </p:cNvPr>
          <p:cNvSpPr txBox="1"/>
          <p:nvPr/>
        </p:nvSpPr>
        <p:spPr>
          <a:xfrm>
            <a:off x="8040852" y="848859"/>
            <a:ext cx="24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6FA48-7D7D-4B4D-A6C0-19C0C282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7765" y="280652"/>
            <a:ext cx="3918585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32B46-A453-B946-A86C-BF65C89F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29477" y="280652"/>
            <a:ext cx="3918585" cy="6120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54C15-C96D-4442-8C48-8E69D9266D1D}"/>
              </a:ext>
            </a:extLst>
          </p:cNvPr>
          <p:cNvSpPr txBox="1"/>
          <p:nvPr/>
        </p:nvSpPr>
        <p:spPr>
          <a:xfrm>
            <a:off x="451945" y="5220128"/>
            <a:ext cx="11056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 of the template fit on data in SR and CR. The red line shows the </a:t>
            </a:r>
            <a:r>
              <a:rPr lang="en-US" sz="1400" dirty="0" err="1"/>
              <a:t>tt</a:t>
            </a:r>
            <a:r>
              <a:rPr lang="en-US" sz="1400" dirty="0"/>
              <a:t> contribution, the green line shows the QCD, and the brown line shows the subdominant backgrounds </a:t>
            </a:r>
          </a:p>
        </p:txBody>
      </p:sp>
    </p:spTree>
    <p:extLst>
      <p:ext uri="{BB962C8B-B14F-4D97-AF65-F5344CB8AC3E}">
        <p14:creationId xmlns:p14="http://schemas.microsoft.com/office/powerpoint/2010/main" val="35999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110929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(1btag Region)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25ADD-763F-1347-84D9-FA823D90C9D2}"/>
              </a:ext>
            </a:extLst>
          </p:cNvPr>
          <p:cNvSpPr txBox="1"/>
          <p:nvPr/>
        </p:nvSpPr>
        <p:spPr>
          <a:xfrm>
            <a:off x="1896600" y="101299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841C-1E17-4241-B5CB-B6F369411C3B}"/>
              </a:ext>
            </a:extLst>
          </p:cNvPr>
          <p:cNvSpPr txBox="1"/>
          <p:nvPr/>
        </p:nvSpPr>
        <p:spPr>
          <a:xfrm>
            <a:off x="7900089" y="100309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Method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85D8D-4993-2C42-BC31-B860832D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04578" y="455160"/>
            <a:ext cx="3918585" cy="6120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ECD0D-B13F-BB43-B048-9EC50F71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3054" y="45516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305579"/>
            <a:ext cx="266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b-tagging Purity</a:t>
            </a:r>
          </a:p>
          <a:p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B5F9-11C4-9D4C-A73C-3212AC97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02819" y="-1019856"/>
            <a:ext cx="6117043" cy="84801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28C6C9-C603-5E49-8BB2-2BF0754B8E5B}"/>
              </a:ext>
            </a:extLst>
          </p:cNvPr>
          <p:cNvSpPr/>
          <p:nvPr/>
        </p:nvSpPr>
        <p:spPr>
          <a:xfrm>
            <a:off x="5821911" y="33090"/>
            <a:ext cx="2017986" cy="5449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3C983-3101-6D4E-8D19-7AD0298379D0}"/>
              </a:ext>
            </a:extLst>
          </p:cNvPr>
          <p:cNvSpPr txBox="1"/>
          <p:nvPr/>
        </p:nvSpPr>
        <p:spPr>
          <a:xfrm>
            <a:off x="0" y="1259686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the </a:t>
            </a:r>
            <a:r>
              <a:rPr lang="en-US" dirty="0" err="1"/>
              <a:t>parton</a:t>
            </a:r>
            <a:r>
              <a:rPr lang="en-US" dirty="0"/>
              <a:t> flavor for each b tagged </a:t>
            </a:r>
            <a:r>
              <a:rPr lang="en-US" dirty="0" err="1"/>
              <a:t>subjet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9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255993"/>
            <a:ext cx="2664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b-tagging </a:t>
            </a:r>
          </a:p>
          <a:p>
            <a:r>
              <a:rPr lang="en-US" sz="2800" u="sng" dirty="0"/>
              <a:t>Efficiency</a:t>
            </a:r>
          </a:p>
          <a:p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375C-D602-2749-90A1-42544CA0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81972" y="-632079"/>
            <a:ext cx="3272409" cy="4536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CEC0E-8A15-BE4B-9C89-C3D144EE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5902" y="-475488"/>
            <a:ext cx="3272409" cy="4536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EFDDA-C3CC-7A4C-B757-77EE239F9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05902" y="2640330"/>
            <a:ext cx="3272409" cy="4536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362B00-3C6F-234D-8A0F-A81DABB6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081971" y="2640329"/>
            <a:ext cx="3272409" cy="4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1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8410</TotalTime>
  <Words>1121</Words>
  <Application>Microsoft Macintosh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 Mass Fit results and btagging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3064</cp:revision>
  <dcterms:created xsi:type="dcterms:W3CDTF">2016-11-01T14:45:08Z</dcterms:created>
  <dcterms:modified xsi:type="dcterms:W3CDTF">2019-10-25T07:20:30Z</dcterms:modified>
</cp:coreProperties>
</file>