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9"/>
  </p:notesMasterIdLst>
  <p:handoutMasterIdLst>
    <p:handoutMasterId r:id="rId20"/>
  </p:handoutMasterIdLst>
  <p:sldIdLst>
    <p:sldId id="256" r:id="rId3"/>
    <p:sldId id="568" r:id="rId4"/>
    <p:sldId id="594" r:id="rId5"/>
    <p:sldId id="605" r:id="rId6"/>
    <p:sldId id="606" r:id="rId7"/>
    <p:sldId id="610" r:id="rId8"/>
    <p:sldId id="611" r:id="rId9"/>
    <p:sldId id="607" r:id="rId10"/>
    <p:sldId id="608" r:id="rId11"/>
    <p:sldId id="609" r:id="rId12"/>
    <p:sldId id="596" r:id="rId13"/>
    <p:sldId id="612" r:id="rId14"/>
    <p:sldId id="613" r:id="rId15"/>
    <p:sldId id="588" r:id="rId16"/>
    <p:sldId id="507" r:id="rId17"/>
    <p:sldId id="5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autoAdjust="0"/>
    <p:restoredTop sz="95084"/>
  </p:normalViewPr>
  <p:slideViewPr>
    <p:cSldViewPr snapToGrid="0">
      <p:cViewPr varScale="1">
        <p:scale>
          <a:sx n="117" d="100"/>
          <a:sy n="117" d="100"/>
        </p:scale>
        <p:origin x="192" y="240"/>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3/24/21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3/24/21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3/24/21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3/24/21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3/24/21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3/24/21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3/24/21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3/24/21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3/24/21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3/24/21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3/24/21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3/24/21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3/24/21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3/24/21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3/24/21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3/24/21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3/24/21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3/24/21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3/24/21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3/24/21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3/24/21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3/24/21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3/24/21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3/24/21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3/24/21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3/24/21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3/24/21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 Id="rId5" Type="http://schemas.openxmlformats.org/officeDocument/2006/relationships/image" Target="../media/image25.emf"/><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 Id="rId5" Type="http://schemas.openxmlformats.org/officeDocument/2006/relationships/image" Target="../media/image29.emf"/><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dirty="0"/>
            </a:br>
            <a:r>
              <a:rPr lang="en-US" sz="4400" dirty="0"/>
              <a:t>24/3/2021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solidFill>
                  <a:schemeClr val="tx1">
                    <a:lumMod val="95000"/>
                    <a:lumOff val="5000"/>
                  </a:schemeClr>
                </a:solidFill>
              </a:rPr>
              <a:t>Chi (</a:t>
            </a:r>
            <a:r>
              <a:rPr lang="el-GR" sz="2800" u="sng" dirty="0">
                <a:solidFill>
                  <a:schemeClr val="tx1">
                    <a:lumMod val="95000"/>
                    <a:lumOff val="5000"/>
                  </a:schemeClr>
                </a:solidFill>
              </a:rPr>
              <a:t>χ</a:t>
            </a:r>
            <a:r>
              <a:rPr lang="en-GB" sz="2800" u="sng" dirty="0">
                <a:solidFill>
                  <a:schemeClr val="tx1">
                    <a:lumMod val="95000"/>
                    <a:lumOff val="5000"/>
                  </a:schemeClr>
                </a:solidFill>
              </a:rPr>
              <a:t>) sensitivity</a:t>
            </a: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5" name="Picture 4">
            <a:extLst>
              <a:ext uri="{FF2B5EF4-FFF2-40B4-BE49-F238E27FC236}">
                <a16:creationId xmlns:a16="http://schemas.microsoft.com/office/drawing/2014/main" id="{CB8DA095-1BF8-2049-AC42-3962730D2D0B}"/>
              </a:ext>
            </a:extLst>
          </p:cNvPr>
          <p:cNvPicPr>
            <a:picLocks noChangeAspect="1"/>
          </p:cNvPicPr>
          <p:nvPr/>
        </p:nvPicPr>
        <p:blipFill>
          <a:blip r:embed="rId2"/>
          <a:stretch>
            <a:fillRect/>
          </a:stretch>
        </p:blipFill>
        <p:spPr>
          <a:xfrm rot="5400000">
            <a:off x="2382757" y="358019"/>
            <a:ext cx="3101340" cy="4320540"/>
          </a:xfrm>
          <a:prstGeom prst="rect">
            <a:avLst/>
          </a:prstGeom>
        </p:spPr>
      </p:pic>
      <p:pic>
        <p:nvPicPr>
          <p:cNvPr id="10" name="Picture 9">
            <a:extLst>
              <a:ext uri="{FF2B5EF4-FFF2-40B4-BE49-F238E27FC236}">
                <a16:creationId xmlns:a16="http://schemas.microsoft.com/office/drawing/2014/main" id="{88C25B06-A67F-E440-B0F9-0FFB39D4D010}"/>
              </a:ext>
            </a:extLst>
          </p:cNvPr>
          <p:cNvPicPr>
            <a:picLocks noChangeAspect="1"/>
          </p:cNvPicPr>
          <p:nvPr/>
        </p:nvPicPr>
        <p:blipFill>
          <a:blip r:embed="rId3"/>
          <a:stretch>
            <a:fillRect/>
          </a:stretch>
        </p:blipFill>
        <p:spPr>
          <a:xfrm rot="5400000">
            <a:off x="6625313" y="358019"/>
            <a:ext cx="3101340" cy="4320540"/>
          </a:xfrm>
          <a:prstGeom prst="rect">
            <a:avLst/>
          </a:prstGeom>
        </p:spPr>
      </p:pic>
    </p:spTree>
    <p:extLst>
      <p:ext uri="{BB962C8B-B14F-4D97-AF65-F5344CB8AC3E}">
        <p14:creationId xmlns:p14="http://schemas.microsoft.com/office/powerpoint/2010/main" val="346665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pic>
        <p:nvPicPr>
          <p:cNvPr id="4" name="Picture 3" descr="Chart&#10;&#10;Description automatically generated">
            <a:extLst>
              <a:ext uri="{FF2B5EF4-FFF2-40B4-BE49-F238E27FC236}">
                <a16:creationId xmlns:a16="http://schemas.microsoft.com/office/drawing/2014/main" id="{AE71105B-177B-8240-A87D-692E434EDF5C}"/>
              </a:ext>
            </a:extLst>
          </p:cNvPr>
          <p:cNvPicPr>
            <a:picLocks noChangeAspect="1"/>
          </p:cNvPicPr>
          <p:nvPr/>
        </p:nvPicPr>
        <p:blipFill>
          <a:blip r:embed="rId2"/>
          <a:stretch>
            <a:fillRect/>
          </a:stretch>
        </p:blipFill>
        <p:spPr>
          <a:xfrm>
            <a:off x="345815" y="1807772"/>
            <a:ext cx="5560060" cy="3995420"/>
          </a:xfrm>
          <a:prstGeom prst="rect">
            <a:avLst/>
          </a:prstGeom>
        </p:spPr>
      </p:pic>
      <p:pic>
        <p:nvPicPr>
          <p:cNvPr id="9" name="Picture 8" descr="Chart&#10;&#10;Description automatically generated">
            <a:extLst>
              <a:ext uri="{FF2B5EF4-FFF2-40B4-BE49-F238E27FC236}">
                <a16:creationId xmlns:a16="http://schemas.microsoft.com/office/drawing/2014/main" id="{A3283BB2-6EC2-F24B-BBAC-3D1A61E1662C}"/>
              </a:ext>
            </a:extLst>
          </p:cNvPr>
          <p:cNvPicPr>
            <a:picLocks noChangeAspect="1"/>
          </p:cNvPicPr>
          <p:nvPr/>
        </p:nvPicPr>
        <p:blipFill>
          <a:blip r:embed="rId3"/>
          <a:stretch>
            <a:fillRect/>
          </a:stretch>
        </p:blipFill>
        <p:spPr>
          <a:xfrm>
            <a:off x="5981689" y="1807772"/>
            <a:ext cx="5560060" cy="3995420"/>
          </a:xfrm>
          <a:prstGeom prst="rect">
            <a:avLst/>
          </a:prstGeom>
        </p:spPr>
      </p:pic>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717786" y="1438440"/>
            <a:ext cx="652743" cy="369332"/>
          </a:xfrm>
          <a:prstGeom prst="rect">
            <a:avLst/>
          </a:prstGeom>
        </p:spPr>
        <p:txBody>
          <a:bodyPr wrap="none">
            <a:spAutoFit/>
          </a:bodyPr>
          <a:lstStyle/>
          <a:p>
            <a:r>
              <a:rPr lang="en-GR" dirty="0"/>
              <a:t>2018</a:t>
            </a:r>
          </a:p>
        </p:txBody>
      </p:sp>
    </p:spTree>
    <p:extLst>
      <p:ext uri="{BB962C8B-B14F-4D97-AF65-F5344CB8AC3E}">
        <p14:creationId xmlns:p14="http://schemas.microsoft.com/office/powerpoint/2010/main" val="39136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5" name="Picture 4" descr="Chart&#10;&#10;Description automatically generated">
            <a:extLst>
              <a:ext uri="{FF2B5EF4-FFF2-40B4-BE49-F238E27FC236}">
                <a16:creationId xmlns:a16="http://schemas.microsoft.com/office/drawing/2014/main" id="{3F4EC84A-C05C-1749-9A9E-02B1AD4DD8AC}"/>
              </a:ext>
            </a:extLst>
          </p:cNvPr>
          <p:cNvPicPr>
            <a:picLocks noChangeAspect="1"/>
          </p:cNvPicPr>
          <p:nvPr/>
        </p:nvPicPr>
        <p:blipFill>
          <a:blip r:embed="rId2"/>
          <a:stretch>
            <a:fillRect/>
          </a:stretch>
        </p:blipFill>
        <p:spPr>
          <a:xfrm>
            <a:off x="617038" y="2089693"/>
            <a:ext cx="5054600" cy="36322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3"/>
          <a:stretch>
            <a:fillRect/>
          </a:stretch>
        </p:blipFill>
        <p:spPr>
          <a:xfrm>
            <a:off x="6093697" y="2089693"/>
            <a:ext cx="5054600" cy="3632200"/>
          </a:xfrm>
          <a:prstGeom prst="rect">
            <a:avLst/>
          </a:prstGeom>
        </p:spPr>
      </p:pic>
    </p:spTree>
    <p:extLst>
      <p:ext uri="{BB962C8B-B14F-4D97-AF65-F5344CB8AC3E}">
        <p14:creationId xmlns:p14="http://schemas.microsoft.com/office/powerpoint/2010/main" val="20974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2018</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2"/>
          <a:stretch>
            <a:fillRect/>
          </a:stretch>
        </p:blipFill>
        <p:spPr>
          <a:xfrm>
            <a:off x="6093697" y="2089693"/>
            <a:ext cx="5054600" cy="3632200"/>
          </a:xfrm>
          <a:prstGeom prst="rect">
            <a:avLst/>
          </a:prstGeom>
        </p:spPr>
      </p:pic>
      <p:pic>
        <p:nvPicPr>
          <p:cNvPr id="4" name="Picture 3" descr="Chart&#10;&#10;Description automatically generated">
            <a:extLst>
              <a:ext uri="{FF2B5EF4-FFF2-40B4-BE49-F238E27FC236}">
                <a16:creationId xmlns:a16="http://schemas.microsoft.com/office/drawing/2014/main" id="{B07E97FA-7CAA-A849-BDA0-45BF624458AA}"/>
              </a:ext>
            </a:extLst>
          </p:cNvPr>
          <p:cNvPicPr>
            <a:picLocks noChangeAspect="1"/>
          </p:cNvPicPr>
          <p:nvPr/>
        </p:nvPicPr>
        <p:blipFill>
          <a:blip r:embed="rId3"/>
          <a:stretch>
            <a:fillRect/>
          </a:stretch>
        </p:blipFill>
        <p:spPr>
          <a:xfrm>
            <a:off x="617038" y="2007779"/>
            <a:ext cx="5054600" cy="3632200"/>
          </a:xfrm>
          <a:prstGeom prst="rect">
            <a:avLst/>
          </a:prstGeom>
        </p:spPr>
      </p:pic>
    </p:spTree>
    <p:extLst>
      <p:ext uri="{BB962C8B-B14F-4D97-AF65-F5344CB8AC3E}">
        <p14:creationId xmlns:p14="http://schemas.microsoft.com/office/powerpoint/2010/main" val="421331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3/24/21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16</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Wingdings" pitchFamily="2" charset="2"/>
              </a:rPr>
              <a:t>Signal Region is now the same with </a:t>
            </a:r>
            <a:r>
              <a:rPr lang="en-US" sz="2400" dirty="0" err="1">
                <a:sym typeface="Wingdings" pitchFamily="2" charset="2"/>
              </a:rPr>
              <a:t>ttX</a:t>
            </a:r>
            <a:r>
              <a:rPr lang="en-US" sz="2400" dirty="0">
                <a:sym typeface="Wingdings" pitchFamily="2" charset="2"/>
              </a:rPr>
              <a:t> analysis:</a:t>
            </a:r>
          </a:p>
          <a:p>
            <a:pPr marL="800100" lvl="1" indent="-342900">
              <a:buFont typeface="Arial" panose="020B0604020202020204" pitchFamily="34" charset="0"/>
              <a:buChar char="•"/>
            </a:pPr>
            <a:r>
              <a:rPr lang="en-US" sz="2400" dirty="0" err="1">
                <a:sym typeface="Wingdings" pitchFamily="2" charset="2"/>
              </a:rPr>
              <a:t>mJJ</a:t>
            </a:r>
            <a:r>
              <a:rPr lang="en-US" sz="2400" dirty="0">
                <a:sym typeface="Wingdings" pitchFamily="2" charset="2"/>
              </a:rPr>
              <a:t> &gt; 1000 GeV</a:t>
            </a:r>
          </a:p>
          <a:p>
            <a:pPr marL="800100" lvl="1" indent="-342900">
              <a:buFont typeface="Arial" panose="020B0604020202020204" pitchFamily="34" charset="0"/>
              <a:buChar char="•"/>
            </a:pPr>
            <a:r>
              <a:rPr lang="en-US" sz="2400" dirty="0">
                <a:sym typeface="Wingdings" pitchFamily="2" charset="2"/>
              </a:rPr>
              <a:t>Angular distribution integration</a:t>
            </a:r>
          </a:p>
          <a:p>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Stack histograms: (</a:t>
            </a:r>
            <a:r>
              <a:rPr lang="en-US" sz="2400" dirty="0" err="1">
                <a:sym typeface="Wingdings" pitchFamily="2" charset="2"/>
              </a:rPr>
              <a:t>m</a:t>
            </a:r>
            <a:r>
              <a:rPr lang="en-US" sz="2400" baseline="-25000" dirty="0" err="1">
                <a:sym typeface="Wingdings" pitchFamily="2" charset="2"/>
              </a:rPr>
              <a:t>Z</a:t>
            </a:r>
            <a:r>
              <a:rPr lang="en-US" sz="2400" baseline="-25000" dirty="0">
                <a:sym typeface="Wingdings" pitchFamily="2" charset="2"/>
              </a:rPr>
              <a:t>’</a:t>
            </a:r>
            <a:r>
              <a:rPr lang="en-US" sz="2400" dirty="0">
                <a:sym typeface="Wingdings" pitchFamily="2" charset="2"/>
              </a:rPr>
              <a:t>: 1.2, 1.4, 1.6, 1.8, 2, 2.5, 3, 3.5, 4, 4.5 </a:t>
            </a:r>
            <a:r>
              <a:rPr lang="en-US" sz="2400" dirty="0" err="1">
                <a:sym typeface="Wingdings" pitchFamily="2" charset="2"/>
              </a:rPr>
              <a:t>TeV</a:t>
            </a:r>
            <a:r>
              <a:rPr lang="en-US" sz="2400" dirty="0">
                <a:sym typeface="Wingdings" pitchFamily="2" charset="2"/>
              </a:rPr>
              <a:t> width 1%)</a:t>
            </a:r>
          </a:p>
          <a:p>
            <a:pPr marL="800100" lvl="1" indent="-342900">
              <a:buFont typeface="Arial" panose="020B0604020202020204" pitchFamily="34" charset="0"/>
              <a:buChar char="•"/>
            </a:pPr>
            <a:r>
              <a:rPr lang="en-US" sz="2400" dirty="0">
                <a:sym typeface="Wingdings" pitchFamily="2" charset="2"/>
              </a:rPr>
              <a:t>Year 2017</a:t>
            </a:r>
          </a:p>
          <a:p>
            <a:pPr marL="800100" lvl="1" indent="-342900">
              <a:buFont typeface="Arial" panose="020B0604020202020204" pitchFamily="34" charset="0"/>
              <a:buChar char="•"/>
            </a:pPr>
            <a:r>
              <a:rPr lang="en-US" sz="2400" dirty="0">
                <a:sym typeface="Wingdings" pitchFamily="2" charset="2"/>
              </a:rPr>
              <a:t>Data vs MC (</a:t>
            </a:r>
            <a:r>
              <a:rPr lang="en-US" sz="2400" dirty="0" err="1">
                <a:sym typeface="Wingdings" pitchFamily="2" charset="2"/>
              </a:rPr>
              <a:t>qcd</a:t>
            </a:r>
            <a:r>
              <a:rPr lang="en-US" sz="2400" dirty="0">
                <a:sym typeface="Wingdings" pitchFamily="2" charset="2"/>
              </a:rPr>
              <a:t> scaled with k-factor to data)</a:t>
            </a:r>
          </a:p>
          <a:p>
            <a:pPr marL="800100" lvl="1" indent="-342900">
              <a:buFont typeface="Arial" panose="020B0604020202020204" pitchFamily="34" charset="0"/>
              <a:buChar char="•"/>
            </a:pPr>
            <a:r>
              <a:rPr lang="en-US" sz="2400" dirty="0" err="1">
                <a:sym typeface="Wingdings" pitchFamily="2" charset="2"/>
              </a:rPr>
              <a:t>TTbar</a:t>
            </a:r>
            <a:r>
              <a:rPr lang="en-US" sz="2400" dirty="0">
                <a:sym typeface="Wingdings" pitchFamily="2" charset="2"/>
              </a:rPr>
              <a:t> scaled with signal strength </a:t>
            </a:r>
          </a:p>
          <a:p>
            <a:pPr marL="800100" lvl="1" indent="-342900">
              <a:buFont typeface="Arial" panose="020B0604020202020204" pitchFamily="34" charset="0"/>
              <a:buChar char="•"/>
            </a:pPr>
            <a:r>
              <a:rPr lang="en-US" sz="2400" dirty="0" err="1">
                <a:sym typeface="Wingdings" pitchFamily="2" charset="2"/>
              </a:rPr>
              <a:t>mJJ</a:t>
            </a:r>
            <a:r>
              <a:rPr lang="en-US" sz="2400" dirty="0">
                <a:sym typeface="Wingdings" pitchFamily="2" charset="2"/>
              </a:rPr>
              <a:t> and chi </a:t>
            </a:r>
          </a:p>
          <a:p>
            <a:pPr marL="342900"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Asymptotic Limits (Brazilian plots) </a:t>
            </a:r>
          </a:p>
          <a:p>
            <a:pPr marL="800100" lvl="1" indent="-342900">
              <a:buFont typeface="Arial" panose="020B0604020202020204" pitchFamily="34" charset="0"/>
              <a:buChar char="•"/>
            </a:pPr>
            <a:r>
              <a:rPr lang="en-US" sz="2400" dirty="0">
                <a:sym typeface="Wingdings" pitchFamily="2" charset="2"/>
              </a:rPr>
              <a:t>2017 and 2018</a:t>
            </a:r>
          </a:p>
          <a:p>
            <a:pPr marL="800100" lvl="1"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a:sym typeface="Wingdings" pitchFamily="2" charset="2"/>
              </a:rPr>
              <a:t>Comparison with </a:t>
            </a:r>
            <a:r>
              <a:rPr lang="en-US" sz="2400" dirty="0">
                <a:sym typeface="Wingdings" pitchFamily="2" charset="2"/>
              </a:rPr>
              <a:t>the B2G-16-015 results </a:t>
            </a:r>
          </a:p>
          <a:p>
            <a:pPr marL="800100" lvl="1" indent="-342900">
              <a:buFont typeface="Arial" panose="020B0604020202020204" pitchFamily="34" charset="0"/>
              <a:buChar char="•"/>
            </a:pPr>
            <a:endParaRPr lang="en-US" sz="2400" dirty="0">
              <a:sym typeface="Wingdings" pitchFamily="2" charset="2"/>
            </a:endParaRPr>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a:t>
            </a:r>
            <a:r>
              <a:rPr lang="en-GB" sz="2800" u="sng" dirty="0" err="1"/>
              <a:t>mJJ</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14" name="Picture 13">
            <a:extLst>
              <a:ext uri="{FF2B5EF4-FFF2-40B4-BE49-F238E27FC236}">
                <a16:creationId xmlns:a16="http://schemas.microsoft.com/office/drawing/2014/main" id="{9BFE427B-AD49-1C43-8658-C30C76928CC6}"/>
              </a:ext>
            </a:extLst>
          </p:cNvPr>
          <p:cNvPicPr>
            <a:picLocks noChangeAspect="1"/>
          </p:cNvPicPr>
          <p:nvPr/>
        </p:nvPicPr>
        <p:blipFill>
          <a:blip r:embed="rId2"/>
          <a:stretch>
            <a:fillRect/>
          </a:stretch>
        </p:blipFill>
        <p:spPr>
          <a:xfrm rot="5400000">
            <a:off x="2398027" y="-9453"/>
            <a:ext cx="3049651" cy="4248531"/>
          </a:xfrm>
          <a:prstGeom prst="rect">
            <a:avLst/>
          </a:prstGeom>
        </p:spPr>
      </p:pic>
      <p:pic>
        <p:nvPicPr>
          <p:cNvPr id="16" name="Picture 15">
            <a:extLst>
              <a:ext uri="{FF2B5EF4-FFF2-40B4-BE49-F238E27FC236}">
                <a16:creationId xmlns:a16="http://schemas.microsoft.com/office/drawing/2014/main" id="{58FCF846-A490-4445-9AE5-7D12C010FFC4}"/>
              </a:ext>
            </a:extLst>
          </p:cNvPr>
          <p:cNvPicPr>
            <a:picLocks noChangeAspect="1"/>
          </p:cNvPicPr>
          <p:nvPr/>
        </p:nvPicPr>
        <p:blipFill>
          <a:blip r:embed="rId3"/>
          <a:stretch>
            <a:fillRect/>
          </a:stretch>
        </p:blipFill>
        <p:spPr>
          <a:xfrm rot="5400000">
            <a:off x="2398028" y="3175819"/>
            <a:ext cx="3049651" cy="4248531"/>
          </a:xfrm>
          <a:prstGeom prst="rect">
            <a:avLst/>
          </a:prstGeom>
        </p:spPr>
      </p:pic>
      <p:pic>
        <p:nvPicPr>
          <p:cNvPr id="18" name="Picture 17">
            <a:extLst>
              <a:ext uri="{FF2B5EF4-FFF2-40B4-BE49-F238E27FC236}">
                <a16:creationId xmlns:a16="http://schemas.microsoft.com/office/drawing/2014/main" id="{AD4E9C43-208C-DE4C-9088-FA2987FBADAD}"/>
              </a:ext>
            </a:extLst>
          </p:cNvPr>
          <p:cNvPicPr>
            <a:picLocks noChangeAspect="1"/>
          </p:cNvPicPr>
          <p:nvPr/>
        </p:nvPicPr>
        <p:blipFill>
          <a:blip r:embed="rId4"/>
          <a:stretch>
            <a:fillRect/>
          </a:stretch>
        </p:blipFill>
        <p:spPr>
          <a:xfrm rot="5400000">
            <a:off x="6646558" y="-9453"/>
            <a:ext cx="3049651" cy="4248531"/>
          </a:xfrm>
          <a:prstGeom prst="rect">
            <a:avLst/>
          </a:prstGeom>
        </p:spPr>
      </p:pic>
      <p:pic>
        <p:nvPicPr>
          <p:cNvPr id="20" name="Picture 19">
            <a:extLst>
              <a:ext uri="{FF2B5EF4-FFF2-40B4-BE49-F238E27FC236}">
                <a16:creationId xmlns:a16="http://schemas.microsoft.com/office/drawing/2014/main" id="{4C03EB79-13F4-AA49-B400-11F4FFDB2824}"/>
              </a:ext>
            </a:extLst>
          </p:cNvPr>
          <p:cNvPicPr>
            <a:picLocks noChangeAspect="1"/>
          </p:cNvPicPr>
          <p:nvPr/>
        </p:nvPicPr>
        <p:blipFill>
          <a:blip r:embed="rId5"/>
          <a:stretch>
            <a:fillRect/>
          </a:stretch>
        </p:blipFill>
        <p:spPr>
          <a:xfrm rot="5400000">
            <a:off x="6627868" y="3157371"/>
            <a:ext cx="3049651" cy="4248531"/>
          </a:xfrm>
          <a:prstGeom prst="rect">
            <a:avLst/>
          </a:prstGeom>
        </p:spPr>
      </p:pic>
    </p:spTree>
    <p:extLst>
      <p:ext uri="{BB962C8B-B14F-4D97-AF65-F5344CB8AC3E}">
        <p14:creationId xmlns:p14="http://schemas.microsoft.com/office/powerpoint/2010/main" val="408333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a:t>
            </a:r>
            <a:r>
              <a:rPr lang="en-GB" sz="2800" u="sng" dirty="0" err="1"/>
              <a:t>mJJ</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14" name="Picture 13">
            <a:extLst>
              <a:ext uri="{FF2B5EF4-FFF2-40B4-BE49-F238E27FC236}">
                <a16:creationId xmlns:a16="http://schemas.microsoft.com/office/drawing/2014/main" id="{CBCA4DFD-E590-4F4D-8E1A-B2417DC6CCB4}"/>
              </a:ext>
            </a:extLst>
          </p:cNvPr>
          <p:cNvPicPr>
            <a:picLocks noChangeAspect="1"/>
          </p:cNvPicPr>
          <p:nvPr/>
        </p:nvPicPr>
        <p:blipFill>
          <a:blip r:embed="rId2"/>
          <a:stretch>
            <a:fillRect/>
          </a:stretch>
        </p:blipFill>
        <p:spPr>
          <a:xfrm rot="5400000">
            <a:off x="2461781" y="-64277"/>
            <a:ext cx="3049651" cy="4248531"/>
          </a:xfrm>
          <a:prstGeom prst="rect">
            <a:avLst/>
          </a:prstGeom>
        </p:spPr>
      </p:pic>
      <p:pic>
        <p:nvPicPr>
          <p:cNvPr id="16" name="Picture 15">
            <a:extLst>
              <a:ext uri="{FF2B5EF4-FFF2-40B4-BE49-F238E27FC236}">
                <a16:creationId xmlns:a16="http://schemas.microsoft.com/office/drawing/2014/main" id="{C4B755E1-0B4F-9C44-AF3D-BA7AA6AEFD53}"/>
              </a:ext>
            </a:extLst>
          </p:cNvPr>
          <p:cNvPicPr>
            <a:picLocks noChangeAspect="1"/>
          </p:cNvPicPr>
          <p:nvPr/>
        </p:nvPicPr>
        <p:blipFill>
          <a:blip r:embed="rId3"/>
          <a:stretch>
            <a:fillRect/>
          </a:stretch>
        </p:blipFill>
        <p:spPr>
          <a:xfrm rot="5400000">
            <a:off x="2461781" y="3043412"/>
            <a:ext cx="3049651" cy="4248531"/>
          </a:xfrm>
          <a:prstGeom prst="rect">
            <a:avLst/>
          </a:prstGeom>
        </p:spPr>
      </p:pic>
      <p:pic>
        <p:nvPicPr>
          <p:cNvPr id="18" name="Picture 17">
            <a:extLst>
              <a:ext uri="{FF2B5EF4-FFF2-40B4-BE49-F238E27FC236}">
                <a16:creationId xmlns:a16="http://schemas.microsoft.com/office/drawing/2014/main" id="{4A1358CF-C7FC-C543-9359-92052AE1EE67}"/>
              </a:ext>
            </a:extLst>
          </p:cNvPr>
          <p:cNvPicPr>
            <a:picLocks noChangeAspect="1"/>
          </p:cNvPicPr>
          <p:nvPr/>
        </p:nvPicPr>
        <p:blipFill>
          <a:blip r:embed="rId4"/>
          <a:stretch>
            <a:fillRect/>
          </a:stretch>
        </p:blipFill>
        <p:spPr>
          <a:xfrm rot="5400000">
            <a:off x="6665342" y="-57317"/>
            <a:ext cx="3049651" cy="4248531"/>
          </a:xfrm>
          <a:prstGeom prst="rect">
            <a:avLst/>
          </a:prstGeom>
        </p:spPr>
      </p:pic>
      <p:pic>
        <p:nvPicPr>
          <p:cNvPr id="20" name="Picture 19">
            <a:extLst>
              <a:ext uri="{FF2B5EF4-FFF2-40B4-BE49-F238E27FC236}">
                <a16:creationId xmlns:a16="http://schemas.microsoft.com/office/drawing/2014/main" id="{F8002169-80C5-6143-9D1F-A0B011E539FC}"/>
              </a:ext>
            </a:extLst>
          </p:cNvPr>
          <p:cNvPicPr>
            <a:picLocks noChangeAspect="1"/>
          </p:cNvPicPr>
          <p:nvPr/>
        </p:nvPicPr>
        <p:blipFill>
          <a:blip r:embed="rId5"/>
          <a:stretch>
            <a:fillRect/>
          </a:stretch>
        </p:blipFill>
        <p:spPr>
          <a:xfrm rot="5400000">
            <a:off x="6678147" y="3036451"/>
            <a:ext cx="3049651" cy="4248531"/>
          </a:xfrm>
          <a:prstGeom prst="rect">
            <a:avLst/>
          </a:prstGeom>
        </p:spPr>
      </p:pic>
    </p:spTree>
    <p:extLst>
      <p:ext uri="{BB962C8B-B14F-4D97-AF65-F5344CB8AC3E}">
        <p14:creationId xmlns:p14="http://schemas.microsoft.com/office/powerpoint/2010/main" val="94481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a:t>
            </a:r>
            <a:r>
              <a:rPr lang="en-GB" sz="2800" u="sng" dirty="0" err="1"/>
              <a:t>mJJ</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9" name="Picture 8">
            <a:extLst>
              <a:ext uri="{FF2B5EF4-FFF2-40B4-BE49-F238E27FC236}">
                <a16:creationId xmlns:a16="http://schemas.microsoft.com/office/drawing/2014/main" id="{54A6052F-D2B8-5B49-966A-52DD313A718B}"/>
              </a:ext>
            </a:extLst>
          </p:cNvPr>
          <p:cNvPicPr>
            <a:picLocks noChangeAspect="1"/>
          </p:cNvPicPr>
          <p:nvPr/>
        </p:nvPicPr>
        <p:blipFill>
          <a:blip r:embed="rId2"/>
          <a:stretch>
            <a:fillRect/>
          </a:stretch>
        </p:blipFill>
        <p:spPr>
          <a:xfrm rot="5400000">
            <a:off x="2226788" y="358019"/>
            <a:ext cx="3101340" cy="4320540"/>
          </a:xfrm>
          <a:prstGeom prst="rect">
            <a:avLst/>
          </a:prstGeom>
        </p:spPr>
      </p:pic>
      <p:pic>
        <p:nvPicPr>
          <p:cNvPr id="12" name="Picture 11">
            <a:extLst>
              <a:ext uri="{FF2B5EF4-FFF2-40B4-BE49-F238E27FC236}">
                <a16:creationId xmlns:a16="http://schemas.microsoft.com/office/drawing/2014/main" id="{C4D06886-792C-2B4B-B4C4-0EBE618945F1}"/>
              </a:ext>
            </a:extLst>
          </p:cNvPr>
          <p:cNvPicPr>
            <a:picLocks noChangeAspect="1"/>
          </p:cNvPicPr>
          <p:nvPr/>
        </p:nvPicPr>
        <p:blipFill>
          <a:blip r:embed="rId3"/>
          <a:stretch>
            <a:fillRect/>
          </a:stretch>
        </p:blipFill>
        <p:spPr>
          <a:xfrm rot="5400000">
            <a:off x="6547328" y="358019"/>
            <a:ext cx="3101340" cy="4320540"/>
          </a:xfrm>
          <a:prstGeom prst="rect">
            <a:avLst/>
          </a:prstGeom>
        </p:spPr>
      </p:pic>
    </p:spTree>
    <p:extLst>
      <p:ext uri="{BB962C8B-B14F-4D97-AF65-F5344CB8AC3E}">
        <p14:creationId xmlns:p14="http://schemas.microsoft.com/office/powerpoint/2010/main" val="333658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chi</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1499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31822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30323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15" name="Picture 14">
            <a:extLst>
              <a:ext uri="{FF2B5EF4-FFF2-40B4-BE49-F238E27FC236}">
                <a16:creationId xmlns:a16="http://schemas.microsoft.com/office/drawing/2014/main" id="{BF8BD932-200E-C148-9162-7C88FA48E286}"/>
              </a:ext>
            </a:extLst>
          </p:cNvPr>
          <p:cNvPicPr>
            <a:picLocks noChangeAspect="1"/>
          </p:cNvPicPr>
          <p:nvPr/>
        </p:nvPicPr>
        <p:blipFill>
          <a:blip r:embed="rId2"/>
          <a:stretch>
            <a:fillRect/>
          </a:stretch>
        </p:blipFill>
        <p:spPr>
          <a:xfrm rot="5400000">
            <a:off x="2367767" y="-155232"/>
            <a:ext cx="3101340" cy="4320540"/>
          </a:xfrm>
          <a:prstGeom prst="rect">
            <a:avLst/>
          </a:prstGeom>
        </p:spPr>
      </p:pic>
      <p:pic>
        <p:nvPicPr>
          <p:cNvPr id="19" name="Picture 18">
            <a:extLst>
              <a:ext uri="{FF2B5EF4-FFF2-40B4-BE49-F238E27FC236}">
                <a16:creationId xmlns:a16="http://schemas.microsoft.com/office/drawing/2014/main" id="{21C81C88-572E-0B4C-9C6F-995E0734C525}"/>
              </a:ext>
            </a:extLst>
          </p:cNvPr>
          <p:cNvPicPr>
            <a:picLocks noChangeAspect="1"/>
          </p:cNvPicPr>
          <p:nvPr/>
        </p:nvPicPr>
        <p:blipFill>
          <a:blip r:embed="rId3"/>
          <a:stretch>
            <a:fillRect/>
          </a:stretch>
        </p:blipFill>
        <p:spPr>
          <a:xfrm rot="5400000">
            <a:off x="2367767" y="3004991"/>
            <a:ext cx="3101340" cy="4320540"/>
          </a:xfrm>
          <a:prstGeom prst="rect">
            <a:avLst/>
          </a:prstGeom>
        </p:spPr>
      </p:pic>
      <p:pic>
        <p:nvPicPr>
          <p:cNvPr id="26" name="Picture 25">
            <a:extLst>
              <a:ext uri="{FF2B5EF4-FFF2-40B4-BE49-F238E27FC236}">
                <a16:creationId xmlns:a16="http://schemas.microsoft.com/office/drawing/2014/main" id="{EF475F3F-AC9C-A74A-BFBE-33376C529199}"/>
              </a:ext>
            </a:extLst>
          </p:cNvPr>
          <p:cNvPicPr>
            <a:picLocks noChangeAspect="1"/>
          </p:cNvPicPr>
          <p:nvPr/>
        </p:nvPicPr>
        <p:blipFill>
          <a:blip r:embed="rId4"/>
          <a:stretch>
            <a:fillRect/>
          </a:stretch>
        </p:blipFill>
        <p:spPr>
          <a:xfrm rot="5400000">
            <a:off x="6688076" y="-96350"/>
            <a:ext cx="3101340" cy="4320540"/>
          </a:xfrm>
          <a:prstGeom prst="rect">
            <a:avLst/>
          </a:prstGeom>
        </p:spPr>
      </p:pic>
      <p:pic>
        <p:nvPicPr>
          <p:cNvPr id="28" name="Picture 27">
            <a:extLst>
              <a:ext uri="{FF2B5EF4-FFF2-40B4-BE49-F238E27FC236}">
                <a16:creationId xmlns:a16="http://schemas.microsoft.com/office/drawing/2014/main" id="{3E5A6DD8-FBD3-0341-B0B9-6E12CAC4E2E6}"/>
              </a:ext>
            </a:extLst>
          </p:cNvPr>
          <p:cNvPicPr>
            <a:picLocks noChangeAspect="1"/>
          </p:cNvPicPr>
          <p:nvPr/>
        </p:nvPicPr>
        <p:blipFill>
          <a:blip r:embed="rId5"/>
          <a:stretch>
            <a:fillRect/>
          </a:stretch>
        </p:blipFill>
        <p:spPr>
          <a:xfrm rot="5400000">
            <a:off x="6657862" y="3004990"/>
            <a:ext cx="3101340" cy="4320540"/>
          </a:xfrm>
          <a:prstGeom prst="rect">
            <a:avLst/>
          </a:prstGeom>
        </p:spPr>
      </p:pic>
    </p:spTree>
    <p:extLst>
      <p:ext uri="{BB962C8B-B14F-4D97-AF65-F5344CB8AC3E}">
        <p14:creationId xmlns:p14="http://schemas.microsoft.com/office/powerpoint/2010/main" val="397657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Stack Histograms chi</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36319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36319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15" name="Picture 14">
            <a:extLst>
              <a:ext uri="{FF2B5EF4-FFF2-40B4-BE49-F238E27FC236}">
                <a16:creationId xmlns:a16="http://schemas.microsoft.com/office/drawing/2014/main" id="{D56756D0-82AF-D44A-B2F2-80A3AF6E1A09}"/>
              </a:ext>
            </a:extLst>
          </p:cNvPr>
          <p:cNvPicPr>
            <a:picLocks noChangeAspect="1"/>
          </p:cNvPicPr>
          <p:nvPr/>
        </p:nvPicPr>
        <p:blipFill>
          <a:blip r:embed="rId2"/>
          <a:stretch>
            <a:fillRect/>
          </a:stretch>
        </p:blipFill>
        <p:spPr>
          <a:xfrm rot="5400000">
            <a:off x="2382757" y="-155232"/>
            <a:ext cx="3101340" cy="4320540"/>
          </a:xfrm>
          <a:prstGeom prst="rect">
            <a:avLst/>
          </a:prstGeom>
        </p:spPr>
      </p:pic>
      <p:pic>
        <p:nvPicPr>
          <p:cNvPr id="19" name="Picture 18">
            <a:extLst>
              <a:ext uri="{FF2B5EF4-FFF2-40B4-BE49-F238E27FC236}">
                <a16:creationId xmlns:a16="http://schemas.microsoft.com/office/drawing/2014/main" id="{955A82E3-C53C-4D4E-96D0-8EDD382C576D}"/>
              </a:ext>
            </a:extLst>
          </p:cNvPr>
          <p:cNvPicPr>
            <a:picLocks noChangeAspect="1"/>
          </p:cNvPicPr>
          <p:nvPr/>
        </p:nvPicPr>
        <p:blipFill>
          <a:blip r:embed="rId3"/>
          <a:stretch>
            <a:fillRect/>
          </a:stretch>
        </p:blipFill>
        <p:spPr>
          <a:xfrm rot="5400000">
            <a:off x="2382757" y="2961387"/>
            <a:ext cx="3101340" cy="4320540"/>
          </a:xfrm>
          <a:prstGeom prst="rect">
            <a:avLst/>
          </a:prstGeom>
        </p:spPr>
      </p:pic>
      <p:pic>
        <p:nvPicPr>
          <p:cNvPr id="26" name="Picture 25">
            <a:extLst>
              <a:ext uri="{FF2B5EF4-FFF2-40B4-BE49-F238E27FC236}">
                <a16:creationId xmlns:a16="http://schemas.microsoft.com/office/drawing/2014/main" id="{D0AE4EC2-2ECB-AD47-B3A5-700F4628F0E1}"/>
              </a:ext>
            </a:extLst>
          </p:cNvPr>
          <p:cNvPicPr>
            <a:picLocks noChangeAspect="1"/>
          </p:cNvPicPr>
          <p:nvPr/>
        </p:nvPicPr>
        <p:blipFill>
          <a:blip r:embed="rId4"/>
          <a:stretch>
            <a:fillRect/>
          </a:stretch>
        </p:blipFill>
        <p:spPr>
          <a:xfrm rot="5400000">
            <a:off x="6703297" y="-100281"/>
            <a:ext cx="3101340" cy="4320540"/>
          </a:xfrm>
          <a:prstGeom prst="rect">
            <a:avLst/>
          </a:prstGeom>
        </p:spPr>
      </p:pic>
      <p:pic>
        <p:nvPicPr>
          <p:cNvPr id="28" name="Picture 27">
            <a:extLst>
              <a:ext uri="{FF2B5EF4-FFF2-40B4-BE49-F238E27FC236}">
                <a16:creationId xmlns:a16="http://schemas.microsoft.com/office/drawing/2014/main" id="{97A26BDF-3079-994B-9531-F391DD562AE8}"/>
              </a:ext>
            </a:extLst>
          </p:cNvPr>
          <p:cNvPicPr>
            <a:picLocks noChangeAspect="1"/>
          </p:cNvPicPr>
          <p:nvPr/>
        </p:nvPicPr>
        <p:blipFill>
          <a:blip r:embed="rId5"/>
          <a:stretch>
            <a:fillRect/>
          </a:stretch>
        </p:blipFill>
        <p:spPr>
          <a:xfrm rot="5400000">
            <a:off x="6707903" y="2961386"/>
            <a:ext cx="3101340" cy="4320540"/>
          </a:xfrm>
          <a:prstGeom prst="rect">
            <a:avLst/>
          </a:prstGeom>
        </p:spPr>
      </p:pic>
    </p:spTree>
    <p:extLst>
      <p:ext uri="{BB962C8B-B14F-4D97-AF65-F5344CB8AC3E}">
        <p14:creationId xmlns:p14="http://schemas.microsoft.com/office/powerpoint/2010/main" val="334754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solidFill>
                  <a:schemeClr val="tx1">
                    <a:lumMod val="95000"/>
                    <a:lumOff val="5000"/>
                  </a:schemeClr>
                </a:solidFill>
              </a:rPr>
              <a:t>Chi (</a:t>
            </a:r>
            <a:r>
              <a:rPr lang="el-GR" sz="2800" u="sng" dirty="0">
                <a:solidFill>
                  <a:schemeClr val="tx1">
                    <a:lumMod val="95000"/>
                    <a:lumOff val="5000"/>
                  </a:schemeClr>
                </a:solidFill>
              </a:rPr>
              <a:t>χ</a:t>
            </a:r>
            <a:r>
              <a:rPr lang="en-GB" sz="2800" u="sng" dirty="0">
                <a:solidFill>
                  <a:schemeClr val="tx1">
                    <a:lumMod val="95000"/>
                    <a:lumOff val="5000"/>
                  </a:schemeClr>
                </a:solidFill>
              </a:rPr>
              <a:t>) sensitivity</a:t>
            </a:r>
          </a:p>
        </p:txBody>
      </p:sp>
      <p:pic>
        <p:nvPicPr>
          <p:cNvPr id="6" name="Picture 5">
            <a:extLst>
              <a:ext uri="{FF2B5EF4-FFF2-40B4-BE49-F238E27FC236}">
                <a16:creationId xmlns:a16="http://schemas.microsoft.com/office/drawing/2014/main" id="{678E6BB2-0F26-584F-A281-8536FFE42795}"/>
              </a:ext>
            </a:extLst>
          </p:cNvPr>
          <p:cNvPicPr>
            <a:picLocks noChangeAspect="1"/>
          </p:cNvPicPr>
          <p:nvPr/>
        </p:nvPicPr>
        <p:blipFill>
          <a:blip r:embed="rId2"/>
          <a:stretch>
            <a:fillRect/>
          </a:stretch>
        </p:blipFill>
        <p:spPr>
          <a:xfrm rot="5400000">
            <a:off x="2444605" y="6968"/>
            <a:ext cx="3049651" cy="4248531"/>
          </a:xfrm>
          <a:prstGeom prst="rect">
            <a:avLst/>
          </a:prstGeom>
        </p:spPr>
      </p:pic>
      <p:pic>
        <p:nvPicPr>
          <p:cNvPr id="10" name="Picture 9">
            <a:extLst>
              <a:ext uri="{FF2B5EF4-FFF2-40B4-BE49-F238E27FC236}">
                <a16:creationId xmlns:a16="http://schemas.microsoft.com/office/drawing/2014/main" id="{7E98B21D-47B3-434B-B199-50E5C1DEB3B4}"/>
              </a:ext>
            </a:extLst>
          </p:cNvPr>
          <p:cNvPicPr>
            <a:picLocks noChangeAspect="1"/>
          </p:cNvPicPr>
          <p:nvPr/>
        </p:nvPicPr>
        <p:blipFill>
          <a:blip r:embed="rId3"/>
          <a:stretch>
            <a:fillRect/>
          </a:stretch>
        </p:blipFill>
        <p:spPr>
          <a:xfrm rot="5400000">
            <a:off x="2444606" y="3034157"/>
            <a:ext cx="3049651" cy="4248531"/>
          </a:xfrm>
          <a:prstGeom prst="rect">
            <a:avLst/>
          </a:prstGeom>
        </p:spPr>
      </p:pic>
      <p:pic>
        <p:nvPicPr>
          <p:cNvPr id="14" name="Picture 13">
            <a:extLst>
              <a:ext uri="{FF2B5EF4-FFF2-40B4-BE49-F238E27FC236}">
                <a16:creationId xmlns:a16="http://schemas.microsoft.com/office/drawing/2014/main" id="{367EF4A2-2D85-7B48-9C19-9A6514D393EF}"/>
              </a:ext>
            </a:extLst>
          </p:cNvPr>
          <p:cNvPicPr>
            <a:picLocks noChangeAspect="1"/>
          </p:cNvPicPr>
          <p:nvPr/>
        </p:nvPicPr>
        <p:blipFill>
          <a:blip r:embed="rId4"/>
          <a:stretch>
            <a:fillRect/>
          </a:stretch>
        </p:blipFill>
        <p:spPr>
          <a:xfrm rot="5400000">
            <a:off x="6689441" y="6968"/>
            <a:ext cx="3049651" cy="4248531"/>
          </a:xfrm>
          <a:prstGeom prst="rect">
            <a:avLst/>
          </a:prstGeom>
        </p:spPr>
      </p:pic>
      <p:pic>
        <p:nvPicPr>
          <p:cNvPr id="16" name="Picture 15">
            <a:extLst>
              <a:ext uri="{FF2B5EF4-FFF2-40B4-BE49-F238E27FC236}">
                <a16:creationId xmlns:a16="http://schemas.microsoft.com/office/drawing/2014/main" id="{6B21B2D9-E573-6948-B66F-35052E374400}"/>
              </a:ext>
            </a:extLst>
          </p:cNvPr>
          <p:cNvPicPr>
            <a:picLocks noChangeAspect="1"/>
          </p:cNvPicPr>
          <p:nvPr/>
        </p:nvPicPr>
        <p:blipFill>
          <a:blip r:embed="rId5"/>
          <a:stretch>
            <a:fillRect/>
          </a:stretch>
        </p:blipFill>
        <p:spPr>
          <a:xfrm rot="5400000">
            <a:off x="6697743" y="2999232"/>
            <a:ext cx="3049651" cy="4248531"/>
          </a:xfrm>
          <a:prstGeom prst="rect">
            <a:avLst/>
          </a:prstGeom>
        </p:spPr>
      </p:pic>
      <p:sp>
        <p:nvSpPr>
          <p:cNvPr id="19" name="TextBox 18">
            <a:extLst>
              <a:ext uri="{FF2B5EF4-FFF2-40B4-BE49-F238E27FC236}">
                <a16:creationId xmlns:a16="http://schemas.microsoft.com/office/drawing/2014/main" id="{69ECDED8-1D9D-DA4F-904B-6708F4633AB2}"/>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0" name="TextBox 19">
            <a:extLst>
              <a:ext uri="{FF2B5EF4-FFF2-40B4-BE49-F238E27FC236}">
                <a16:creationId xmlns:a16="http://schemas.microsoft.com/office/drawing/2014/main" id="{8C7D61E5-3439-A040-B58D-60783B666E54}"/>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2" name="TextBox 21">
            <a:extLst>
              <a:ext uri="{FF2B5EF4-FFF2-40B4-BE49-F238E27FC236}">
                <a16:creationId xmlns:a16="http://schemas.microsoft.com/office/drawing/2014/main" id="{16979621-A252-6D4B-8D9B-C5BE2B7D1E77}"/>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0DC47450-53B8-5E4E-ACAC-EFC5DE800457}"/>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spTree>
    <p:extLst>
      <p:ext uri="{BB962C8B-B14F-4D97-AF65-F5344CB8AC3E}">
        <p14:creationId xmlns:p14="http://schemas.microsoft.com/office/powerpoint/2010/main" val="388435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solidFill>
                  <a:schemeClr val="tx1">
                    <a:lumMod val="95000"/>
                    <a:lumOff val="5000"/>
                  </a:schemeClr>
                </a:solidFill>
              </a:rPr>
              <a:t>Chi (</a:t>
            </a:r>
            <a:r>
              <a:rPr lang="el-GR" sz="2800" u="sng" dirty="0">
                <a:solidFill>
                  <a:schemeClr val="tx1">
                    <a:lumMod val="95000"/>
                    <a:lumOff val="5000"/>
                  </a:schemeClr>
                </a:solidFill>
              </a:rPr>
              <a:t>χ</a:t>
            </a:r>
            <a:r>
              <a:rPr lang="en-GB" sz="2800" u="sng" dirty="0">
                <a:solidFill>
                  <a:schemeClr val="tx1">
                    <a:lumMod val="95000"/>
                    <a:lumOff val="5000"/>
                  </a:schemeClr>
                </a:solidFill>
              </a:rPr>
              <a:t>) sensitivity</a:t>
            </a:r>
          </a:p>
        </p:txBody>
      </p:sp>
      <p:pic>
        <p:nvPicPr>
          <p:cNvPr id="4" name="Picture 3">
            <a:extLst>
              <a:ext uri="{FF2B5EF4-FFF2-40B4-BE49-F238E27FC236}">
                <a16:creationId xmlns:a16="http://schemas.microsoft.com/office/drawing/2014/main" id="{75AB7B78-F899-6244-B67D-D398DAC5AB4D}"/>
              </a:ext>
            </a:extLst>
          </p:cNvPr>
          <p:cNvPicPr>
            <a:picLocks noChangeAspect="1"/>
          </p:cNvPicPr>
          <p:nvPr/>
        </p:nvPicPr>
        <p:blipFill>
          <a:blip r:embed="rId2"/>
          <a:stretch>
            <a:fillRect/>
          </a:stretch>
        </p:blipFill>
        <p:spPr>
          <a:xfrm rot="5400000">
            <a:off x="2444605" y="22684"/>
            <a:ext cx="3049651" cy="4248531"/>
          </a:xfrm>
          <a:prstGeom prst="rect">
            <a:avLst/>
          </a:prstGeom>
        </p:spPr>
      </p:pic>
      <p:pic>
        <p:nvPicPr>
          <p:cNvPr id="6" name="Picture 5">
            <a:extLst>
              <a:ext uri="{FF2B5EF4-FFF2-40B4-BE49-F238E27FC236}">
                <a16:creationId xmlns:a16="http://schemas.microsoft.com/office/drawing/2014/main" id="{99638246-6149-F646-9B70-FFC4A35EC5F3}"/>
              </a:ext>
            </a:extLst>
          </p:cNvPr>
          <p:cNvPicPr>
            <a:picLocks noChangeAspect="1"/>
          </p:cNvPicPr>
          <p:nvPr/>
        </p:nvPicPr>
        <p:blipFill>
          <a:blip r:embed="rId3"/>
          <a:stretch>
            <a:fillRect/>
          </a:stretch>
        </p:blipFill>
        <p:spPr>
          <a:xfrm rot="5400000">
            <a:off x="2444606" y="3072336"/>
            <a:ext cx="3049651" cy="4248531"/>
          </a:xfrm>
          <a:prstGeom prst="rect">
            <a:avLst/>
          </a:prstGeom>
        </p:spPr>
      </p:pic>
      <p:pic>
        <p:nvPicPr>
          <p:cNvPr id="9" name="Picture 8">
            <a:extLst>
              <a:ext uri="{FF2B5EF4-FFF2-40B4-BE49-F238E27FC236}">
                <a16:creationId xmlns:a16="http://schemas.microsoft.com/office/drawing/2014/main" id="{54755736-0049-8246-9020-D60A8DC42E80}"/>
              </a:ext>
            </a:extLst>
          </p:cNvPr>
          <p:cNvPicPr>
            <a:picLocks noChangeAspect="1"/>
          </p:cNvPicPr>
          <p:nvPr/>
        </p:nvPicPr>
        <p:blipFill>
          <a:blip r:embed="rId4"/>
          <a:stretch>
            <a:fillRect/>
          </a:stretch>
        </p:blipFill>
        <p:spPr>
          <a:xfrm rot="5400000">
            <a:off x="6693136" y="22684"/>
            <a:ext cx="3049651" cy="4248531"/>
          </a:xfrm>
          <a:prstGeom prst="rect">
            <a:avLst/>
          </a:prstGeom>
        </p:spPr>
      </p:pic>
      <p:pic>
        <p:nvPicPr>
          <p:cNvPr id="12" name="Picture 11">
            <a:extLst>
              <a:ext uri="{FF2B5EF4-FFF2-40B4-BE49-F238E27FC236}">
                <a16:creationId xmlns:a16="http://schemas.microsoft.com/office/drawing/2014/main" id="{3AC04D67-9D4E-034B-BD05-A092EF491834}"/>
              </a:ext>
            </a:extLst>
          </p:cNvPr>
          <p:cNvPicPr>
            <a:picLocks noChangeAspect="1"/>
          </p:cNvPicPr>
          <p:nvPr/>
        </p:nvPicPr>
        <p:blipFill>
          <a:blip r:embed="rId5"/>
          <a:stretch>
            <a:fillRect/>
          </a:stretch>
        </p:blipFill>
        <p:spPr>
          <a:xfrm rot="5400000">
            <a:off x="6697743" y="3072335"/>
            <a:ext cx="3049651" cy="4248531"/>
          </a:xfrm>
          <a:prstGeom prst="rect">
            <a:avLst/>
          </a:prstGeom>
        </p:spPr>
      </p:pic>
      <p:sp>
        <p:nvSpPr>
          <p:cNvPr id="15" name="TextBox 14">
            <a:extLst>
              <a:ext uri="{FF2B5EF4-FFF2-40B4-BE49-F238E27FC236}">
                <a16:creationId xmlns:a16="http://schemas.microsoft.com/office/drawing/2014/main" id="{211BF718-857C-2A4B-9B34-8FE1E940B2B5}"/>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16" name="TextBox 15">
            <a:extLst>
              <a:ext uri="{FF2B5EF4-FFF2-40B4-BE49-F238E27FC236}">
                <a16:creationId xmlns:a16="http://schemas.microsoft.com/office/drawing/2014/main" id="{1EC09650-AC51-5246-9B66-7A1EB1C5B920}"/>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17" name="TextBox 16">
            <a:extLst>
              <a:ext uri="{FF2B5EF4-FFF2-40B4-BE49-F238E27FC236}">
                <a16:creationId xmlns:a16="http://schemas.microsoft.com/office/drawing/2014/main" id="{87DA834D-9D50-DF41-A90D-542618562979}"/>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18" name="TextBox 17">
            <a:extLst>
              <a:ext uri="{FF2B5EF4-FFF2-40B4-BE49-F238E27FC236}">
                <a16:creationId xmlns:a16="http://schemas.microsoft.com/office/drawing/2014/main" id="{484B828B-1F58-9B4E-A4C0-DBBAEBB77739}"/>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spTree>
    <p:extLst>
      <p:ext uri="{BB962C8B-B14F-4D97-AF65-F5344CB8AC3E}">
        <p14:creationId xmlns:p14="http://schemas.microsoft.com/office/powerpoint/2010/main" val="35620338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11919</TotalTime>
  <Words>899</Words>
  <Application>Microsoft Macintosh PowerPoint</Application>
  <PresentationFormat>Widescreen</PresentationFormat>
  <Paragraphs>158</Paragraphs>
  <Slides>16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Retrospect</vt:lpstr>
      <vt:lpstr>Custom Design</vt:lpstr>
      <vt:lpstr> HEP NTUA  Top Angular Report  24/3/2021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2044</cp:revision>
  <dcterms:created xsi:type="dcterms:W3CDTF">2019-11-29T10:22:58Z</dcterms:created>
  <dcterms:modified xsi:type="dcterms:W3CDTF">2021-03-24T07:59:31Z</dcterms:modified>
</cp:coreProperties>
</file>