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Bakas" initials="GB" lastIdx="1" clrIdx="0">
    <p:extLst>
      <p:ext uri="{19B8F6BF-5375-455C-9EA6-DF929625EA0E}">
        <p15:presenceInfo xmlns:p15="http://schemas.microsoft.com/office/powerpoint/2012/main" userId="515551aef1dae7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0590" autoAdjust="0"/>
  </p:normalViewPr>
  <p:slideViewPr>
    <p:cSldViewPr>
      <p:cViewPr varScale="1">
        <p:scale>
          <a:sx n="119" d="100"/>
          <a:sy n="119" d="100"/>
        </p:scale>
        <p:origin x="137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639-74E7-492A-BF02-4AE0614909F3}" type="datetimeFigureOut">
              <a:rPr lang="el-GR" smtClean="0"/>
              <a:t>14/5/2019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617FA-DA2C-4790-B133-96C14D7F325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71182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15/5/2019</a:t>
            </a:r>
            <a:endParaRPr lang="el-G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15/5/2019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15/5/2019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15/5/2019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15/5/2019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15/5/2019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15/5/2019</a:t>
            </a:r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15/5/2019</a:t>
            </a:r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15/5/2019</a:t>
            </a:r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r>
              <a:rPr lang="en-US" smtClean="0"/>
              <a:t>15/5/2019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15/5/2019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15/5/2019</a:t>
            </a:r>
            <a:endParaRPr lang="el-G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HEP Weekly Report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George </a:t>
            </a:r>
            <a:r>
              <a:rPr lang="en-US" dirty="0" err="1"/>
              <a:t>Bakas</a:t>
            </a:r>
            <a:endParaRPr lang="en-US" dirty="0"/>
          </a:p>
          <a:p>
            <a:pPr algn="ctr"/>
            <a:r>
              <a:rPr lang="en-US" dirty="0"/>
              <a:t>NTUA</a:t>
            </a:r>
            <a:endParaRPr lang="el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15/5/2019</a:t>
            </a:r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735D1-CCA1-407D-BDDB-1621714CF578}" type="slidenum">
              <a:rPr lang="el-GR" smtClean="0"/>
              <a:t>1</a:t>
            </a:fld>
            <a:endParaRPr lang="el-GR"/>
          </a:p>
        </p:txBody>
      </p:sp>
      <p:pic>
        <p:nvPicPr>
          <p:cNvPr id="4098" name="Picture 2" descr="Αποτέλεσμα εικόνας για ntu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136" y="111557"/>
            <a:ext cx="1436203" cy="137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5968"/>
            <a:ext cx="1344704" cy="120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228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992" y="745897"/>
            <a:ext cx="9073008" cy="5347399"/>
          </a:xfrm>
        </p:spPr>
        <p:txBody>
          <a:bodyPr>
            <a:normAutofit fontScale="85000" lnSpcReduction="20000"/>
          </a:bodyPr>
          <a:lstStyle/>
          <a:p>
            <a:r>
              <a:rPr lang="en-US" sz="2200" dirty="0"/>
              <a:t>DCS</a:t>
            </a:r>
          </a:p>
          <a:p>
            <a:pPr lvl="1"/>
            <a:r>
              <a:rPr lang="en-US" sz="1800" dirty="0" err="1">
                <a:sym typeface="Wingdings" panose="05000000000000000000" pitchFamily="2" charset="2"/>
              </a:rPr>
              <a:t>fwInstallationUtils</a:t>
            </a:r>
            <a:endParaRPr lang="en-US" sz="1800" dirty="0">
              <a:sym typeface="Wingdings" panose="05000000000000000000" pitchFamily="2" charset="2"/>
            </a:endParaRPr>
          </a:p>
          <a:p>
            <a:pPr lvl="2"/>
            <a:r>
              <a:rPr lang="en-US" sz="1600" dirty="0">
                <a:sym typeface="Wingdings" panose="05000000000000000000" pitchFamily="2" charset="2"/>
              </a:rPr>
              <a:t>Final Testing for new </a:t>
            </a:r>
            <a:r>
              <a:rPr lang="en-US" sz="1600" dirty="0" err="1">
                <a:sym typeface="Wingdings" panose="05000000000000000000" pitchFamily="2" charset="2"/>
              </a:rPr>
              <a:t>dbEditorAndNavigator</a:t>
            </a:r>
            <a:endParaRPr lang="en-US" sz="1600" dirty="0">
              <a:sym typeface="Wingdings" panose="05000000000000000000" pitchFamily="2" charset="2"/>
            </a:endParaRPr>
          </a:p>
          <a:p>
            <a:pPr lvl="1"/>
            <a:r>
              <a:rPr lang="en-US" sz="1800" dirty="0" err="1">
                <a:sym typeface="Wingdings" panose="05000000000000000000" pitchFamily="2" charset="2"/>
              </a:rPr>
              <a:t>CMSfwInstallUtils</a:t>
            </a:r>
            <a:r>
              <a:rPr lang="en-US" sz="1800" dirty="0">
                <a:sym typeface="Wingdings" panose="05000000000000000000" pitchFamily="2" charset="2"/>
              </a:rPr>
              <a:t>	</a:t>
            </a:r>
          </a:p>
          <a:p>
            <a:pPr lvl="2"/>
            <a:r>
              <a:rPr lang="en-US" sz="1600" dirty="0">
                <a:sym typeface="Wingdings" panose="05000000000000000000" pitchFamily="2" charset="2"/>
              </a:rPr>
              <a:t>Re-implementation of the </a:t>
            </a:r>
            <a:r>
              <a:rPr lang="en-US" sz="1600" dirty="0" err="1">
                <a:sym typeface="Wingdings" panose="05000000000000000000" pitchFamily="2" charset="2"/>
              </a:rPr>
              <a:t>confDb</a:t>
            </a:r>
            <a:r>
              <a:rPr lang="en-US" sz="1600" dirty="0">
                <a:sym typeface="Wingdings" panose="05000000000000000000" pitchFamily="2" charset="2"/>
              </a:rPr>
              <a:t> checks between database and project</a:t>
            </a:r>
          </a:p>
          <a:p>
            <a:pPr marL="137160" indent="0">
              <a:buNone/>
            </a:pPr>
            <a:endParaRPr lang="en-US" sz="2200" dirty="0">
              <a:sym typeface="Wingdings" panose="05000000000000000000" pitchFamily="2" charset="2"/>
            </a:endParaRPr>
          </a:p>
          <a:p>
            <a:pPr marL="480060" indent="-342900"/>
            <a:r>
              <a:rPr lang="en-US" sz="2200" dirty="0" smtClean="0">
                <a:sym typeface="Wingdings" panose="05000000000000000000" pitchFamily="2" charset="2"/>
              </a:rPr>
              <a:t>Analysis</a:t>
            </a:r>
          </a:p>
          <a:p>
            <a:pPr marL="736092" lvl="1" indent="-342900"/>
            <a:r>
              <a:rPr lang="en-US" sz="1800" dirty="0" smtClean="0">
                <a:sym typeface="Wingdings" panose="05000000000000000000" pitchFamily="2" charset="2"/>
              </a:rPr>
              <a:t>Deep AK8 top tagger</a:t>
            </a:r>
          </a:p>
          <a:p>
            <a:pPr marL="973836" lvl="2" indent="-342900"/>
            <a:r>
              <a:rPr lang="en-US" sz="1600" dirty="0" smtClean="0">
                <a:sym typeface="Wingdings" panose="05000000000000000000" pitchFamily="2" charset="2"/>
              </a:rPr>
              <a:t>Tried to </a:t>
            </a:r>
            <a:r>
              <a:rPr lang="en-US" sz="1600" dirty="0" smtClean="0">
                <a:sym typeface="Wingdings" panose="05000000000000000000" pitchFamily="2" charset="2"/>
              </a:rPr>
              <a:t>implement the top tagger in our analysis with Lisa and Giannis</a:t>
            </a:r>
          </a:p>
          <a:p>
            <a:pPr marL="973836" lvl="2" indent="-342900"/>
            <a:r>
              <a:rPr lang="en-US" sz="1600" dirty="0" smtClean="0">
                <a:sym typeface="Wingdings" panose="05000000000000000000" pitchFamily="2" charset="2"/>
              </a:rPr>
              <a:t>Problems in implementation, contacted people responsible for Tagger</a:t>
            </a:r>
          </a:p>
          <a:p>
            <a:pPr marL="973836" lvl="2" indent="-342900"/>
            <a:r>
              <a:rPr lang="en-US" sz="1600" dirty="0" smtClean="0">
                <a:sym typeface="Wingdings" panose="05000000000000000000" pitchFamily="2" charset="2"/>
              </a:rPr>
              <a:t>Finally DeepAK8 was implemented</a:t>
            </a:r>
          </a:p>
          <a:p>
            <a:pPr marL="973836" lvl="2" indent="-342900"/>
            <a:endParaRPr lang="en-US" sz="1600" dirty="0">
              <a:sym typeface="Wingdings" panose="05000000000000000000" pitchFamily="2" charset="2"/>
            </a:endParaRPr>
          </a:p>
          <a:p>
            <a:pPr marL="736092" lvl="1" indent="-342900"/>
            <a:r>
              <a:rPr lang="en-US" sz="1800" dirty="0" smtClean="0">
                <a:sym typeface="Wingdings" panose="05000000000000000000" pitchFamily="2" charset="2"/>
              </a:rPr>
              <a:t>Top-</a:t>
            </a:r>
            <a:r>
              <a:rPr lang="en-US" sz="1800" dirty="0" err="1" smtClean="0">
                <a:sym typeface="Wingdings" panose="05000000000000000000" pitchFamily="2" charset="2"/>
              </a:rPr>
              <a:t>Antitop</a:t>
            </a:r>
            <a:r>
              <a:rPr lang="en-US" sz="1800" dirty="0" smtClean="0">
                <a:sym typeface="Wingdings" panose="05000000000000000000" pitchFamily="2" charset="2"/>
              </a:rPr>
              <a:t> Angular Distributions</a:t>
            </a:r>
          </a:p>
          <a:p>
            <a:pPr marL="973836" lvl="2" indent="-342900"/>
            <a:r>
              <a:rPr lang="en-US" sz="1600" dirty="0" smtClean="0">
                <a:sym typeface="Wingdings" panose="05000000000000000000" pitchFamily="2" charset="2"/>
              </a:rPr>
              <a:t>Production with 2016 and 2017 MC for </a:t>
            </a:r>
            <a:r>
              <a:rPr lang="en-US" sz="1600" dirty="0" err="1" smtClean="0">
                <a:sym typeface="Wingdings" panose="05000000000000000000" pitchFamily="2" charset="2"/>
              </a:rPr>
              <a:t>Zprime</a:t>
            </a:r>
            <a:r>
              <a:rPr lang="en-US" sz="1600" dirty="0" smtClean="0">
                <a:sym typeface="Wingdings" panose="05000000000000000000" pitchFamily="2" charset="2"/>
              </a:rPr>
              <a:t> to </a:t>
            </a:r>
            <a:r>
              <a:rPr lang="en-US" sz="1600" dirty="0" err="1" smtClean="0">
                <a:sym typeface="Wingdings" panose="05000000000000000000" pitchFamily="2" charset="2"/>
              </a:rPr>
              <a:t>Ttbar</a:t>
            </a:r>
            <a:endParaRPr lang="en-US" sz="1600" dirty="0" smtClean="0">
              <a:sym typeface="Wingdings" panose="05000000000000000000" pitchFamily="2" charset="2"/>
            </a:endParaRPr>
          </a:p>
          <a:p>
            <a:pPr marL="973836" lvl="2" indent="-342900"/>
            <a:r>
              <a:rPr lang="en-US" sz="1600" dirty="0" smtClean="0">
                <a:sym typeface="Wingdings" panose="05000000000000000000" pitchFamily="2" charset="2"/>
              </a:rPr>
              <a:t>Encountered problems with MC’s because some variables were not there </a:t>
            </a:r>
          </a:p>
          <a:p>
            <a:pPr marL="973836" lvl="2" indent="-342900"/>
            <a:r>
              <a:rPr lang="en-US" sz="1600" dirty="0" smtClean="0">
                <a:sym typeface="Wingdings" panose="05000000000000000000" pitchFamily="2" charset="2"/>
              </a:rPr>
              <a:t>Had to use the Fall17 samples (recommended from the PPD)</a:t>
            </a:r>
          </a:p>
          <a:p>
            <a:pPr marL="973836" lvl="2" indent="-342900"/>
            <a:endParaRPr lang="en-US" sz="1600" dirty="0">
              <a:sym typeface="Wingdings" panose="05000000000000000000" pitchFamily="2" charset="2"/>
            </a:endParaRPr>
          </a:p>
          <a:p>
            <a:pPr marL="973836" lvl="2" indent="-342900"/>
            <a:r>
              <a:rPr lang="en-US" sz="1600" dirty="0" smtClean="0">
                <a:sym typeface="Wingdings" panose="05000000000000000000" pitchFamily="2" charset="2"/>
              </a:rPr>
              <a:t>Idea is with to calculate not </a:t>
            </a:r>
            <a:r>
              <a:rPr lang="en-US" sz="1600" dirty="0" err="1" smtClean="0">
                <a:sym typeface="Wingdings" panose="05000000000000000000" pitchFamily="2" charset="2"/>
              </a:rPr>
              <a:t>mTTbarParton</a:t>
            </a:r>
            <a:r>
              <a:rPr lang="en-US" sz="1600" dirty="0" smtClean="0">
                <a:sym typeface="Wingdings" panose="05000000000000000000" pitchFamily="2" charset="2"/>
              </a:rPr>
              <a:t> Distribution (usual)</a:t>
            </a:r>
          </a:p>
          <a:p>
            <a:pPr marL="973836" lvl="2" indent="-342900"/>
            <a:r>
              <a:rPr lang="en-US" sz="1600" dirty="0" smtClean="0">
                <a:sym typeface="Wingdings" panose="05000000000000000000" pitchFamily="2" charset="2"/>
              </a:rPr>
              <a:t>Angular distribution from top/</a:t>
            </a:r>
            <a:r>
              <a:rPr lang="en-US" sz="1600" dirty="0" err="1" smtClean="0">
                <a:sym typeface="Wingdings" panose="05000000000000000000" pitchFamily="2" charset="2"/>
              </a:rPr>
              <a:t>antitop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smtClean="0">
                <a:sym typeface="Wingdings" panose="05000000000000000000" pitchFamily="2" charset="2"/>
              </a:rPr>
              <a:t>(boosted in the Zero mass frame) for different parts of the </a:t>
            </a:r>
            <a:r>
              <a:rPr lang="en-US" sz="1600" dirty="0" err="1" smtClean="0">
                <a:sym typeface="Wingdings" panose="05000000000000000000" pitchFamily="2" charset="2"/>
              </a:rPr>
              <a:t>mTTbarParton</a:t>
            </a:r>
            <a:r>
              <a:rPr lang="en-US" sz="1600" dirty="0" smtClean="0">
                <a:sym typeface="Wingdings" panose="05000000000000000000" pitchFamily="2" charset="2"/>
              </a:rPr>
              <a:t> phase space </a:t>
            </a:r>
          </a:p>
          <a:p>
            <a:pPr marL="973836" lvl="2" indent="-342900"/>
            <a:r>
              <a:rPr lang="en-US" sz="1600" dirty="0" smtClean="0">
                <a:sym typeface="Wingdings" panose="05000000000000000000" pitchFamily="2" charset="2"/>
              </a:rPr>
              <a:t>cos(theta) for [800-1000], [1000-1200], [1200-1500], [1500-2000], [2000-2500], [2500-3000]</a:t>
            </a:r>
          </a:p>
          <a:p>
            <a:pPr marL="973836" lvl="2" indent="-342900"/>
            <a:r>
              <a:rPr lang="en-US" sz="1600" dirty="0" smtClean="0">
                <a:sym typeface="Wingdings" panose="05000000000000000000" pitchFamily="2" charset="2"/>
              </a:rPr>
              <a:t>What you will see here is with 2016 MC (</a:t>
            </a:r>
            <a:r>
              <a:rPr lang="en-US" sz="1600" dirty="0" err="1" smtClean="0">
                <a:sym typeface="Wingdings" panose="05000000000000000000" pitchFamily="2" charset="2"/>
              </a:rPr>
              <a:t>rereco</a:t>
            </a:r>
            <a:r>
              <a:rPr lang="en-US" sz="1600" dirty="0" smtClean="0">
                <a:sym typeface="Wingdings" panose="05000000000000000000" pitchFamily="2" charset="2"/>
              </a:rPr>
              <a:t>) , not many events ~60K</a:t>
            </a:r>
          </a:p>
          <a:p>
            <a:pPr marL="630936" lvl="2" indent="0">
              <a:buNone/>
            </a:pPr>
            <a:endParaRPr lang="en-US" sz="1600" dirty="0" smtClean="0">
              <a:sym typeface="Wingdings" panose="05000000000000000000" pitchFamily="2" charset="2"/>
            </a:endParaRPr>
          </a:p>
          <a:p>
            <a:pPr marL="973836" lvl="2" indent="-342900"/>
            <a:endParaRPr lang="en-US" sz="1600" dirty="0" smtClean="0">
              <a:sym typeface="Wingdings" panose="05000000000000000000" pitchFamily="2" charset="2"/>
            </a:endParaRPr>
          </a:p>
          <a:p>
            <a:pPr marL="973836" lvl="2" indent="-342900"/>
            <a:endParaRPr lang="en-US" sz="2200" dirty="0" smtClean="0"/>
          </a:p>
          <a:p>
            <a:pPr marL="973836" lvl="2" indent="-342900"/>
            <a:endParaRPr lang="en-US" sz="2200" dirty="0"/>
          </a:p>
          <a:p>
            <a:pPr marL="973836" lvl="2" indent="-342900"/>
            <a:endParaRPr lang="en-US" sz="2200" dirty="0" smtClean="0"/>
          </a:p>
          <a:p>
            <a:pPr marL="973836" lvl="2" indent="-342900"/>
            <a:endParaRPr lang="en-US" sz="2200" dirty="0"/>
          </a:p>
          <a:p>
            <a:pPr marL="973836" lvl="2" indent="-342900"/>
            <a:endParaRPr lang="en-US" sz="2200" dirty="0"/>
          </a:p>
          <a:p>
            <a:pPr marL="630936" lvl="2" indent="0">
              <a:buNone/>
            </a:pPr>
            <a:endParaRPr lang="en-US" sz="1600" dirty="0">
              <a:sym typeface="Wingdings" panose="05000000000000000000" pitchFamily="2" charset="2"/>
            </a:endParaRPr>
          </a:p>
          <a:p>
            <a:pPr marL="630936" lvl="2" indent="0">
              <a:buNone/>
            </a:pPr>
            <a:endParaRPr lang="en-US" sz="1600" dirty="0"/>
          </a:p>
          <a:p>
            <a:endParaRPr lang="en-US" sz="2200" dirty="0" smtClean="0">
              <a:sym typeface="Wingdings" panose="05000000000000000000" pitchFamily="2" charset="2"/>
            </a:endParaRPr>
          </a:p>
          <a:p>
            <a:pPr lvl="2"/>
            <a:endParaRPr lang="en-US" sz="1600" dirty="0">
              <a:sym typeface="Wingdings" panose="05000000000000000000" pitchFamily="2" charset="2"/>
            </a:endParaRPr>
          </a:p>
          <a:p>
            <a:pPr marL="137160" indent="0">
              <a:buNone/>
            </a:pPr>
            <a:endParaRPr lang="en-US" sz="2200" dirty="0"/>
          </a:p>
          <a:p>
            <a:pPr marL="630936" lvl="2" indent="0">
              <a:buNone/>
            </a:pPr>
            <a:endParaRPr lang="en-US" sz="1600" dirty="0">
              <a:sym typeface="Wingdings" panose="05000000000000000000" pitchFamily="2" charset="2"/>
            </a:endParaRPr>
          </a:p>
          <a:p>
            <a:pPr marL="630936" lvl="2" indent="0">
              <a:buNone/>
            </a:pPr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15/5/2019</a:t>
            </a:r>
            <a:endParaRPr lang="el-G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2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17672" y="117314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/>
              <a:t>Progress Report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8733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15/5/2019</a:t>
            </a:r>
            <a:endParaRPr lang="el-G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3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17672" y="117314"/>
            <a:ext cx="8229600" cy="634082"/>
          </a:xfrm>
        </p:spPr>
        <p:txBody>
          <a:bodyPr>
            <a:normAutofit/>
          </a:bodyPr>
          <a:lstStyle/>
          <a:p>
            <a:r>
              <a:rPr lang="en-US" sz="2500" dirty="0" smtClean="0"/>
              <a:t>Selection</a:t>
            </a:r>
            <a:endParaRPr lang="en-GB" sz="2500" dirty="0"/>
          </a:p>
        </p:txBody>
      </p:sp>
      <p:sp>
        <p:nvSpPr>
          <p:cNvPr id="9" name="TextBox 8"/>
          <p:cNvSpPr txBox="1"/>
          <p:nvPr/>
        </p:nvSpPr>
        <p:spPr>
          <a:xfrm>
            <a:off x="443170" y="751396"/>
            <a:ext cx="817860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 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Reco</a:t>
            </a:r>
            <a:r>
              <a:rPr lang="en-US" sz="1400" dirty="0" smtClean="0"/>
              <a:t>:</a:t>
            </a:r>
            <a:endParaRPr lang="en-GB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err="1" smtClean="0"/>
              <a:t>nJets</a:t>
            </a:r>
            <a:r>
              <a:rPr lang="en-GB" sz="1400" dirty="0" smtClean="0"/>
              <a:t> &gt; 1,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|</a:t>
            </a:r>
            <a:r>
              <a:rPr lang="en-GB" sz="1400" dirty="0" err="1" smtClean="0"/>
              <a:t>jetEta</a:t>
            </a:r>
            <a:r>
              <a:rPr lang="en-GB" sz="1400" dirty="0" smtClean="0"/>
              <a:t>| &lt; 2.4 (both jets)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err="1" smtClean="0"/>
              <a:t>jetPt</a:t>
            </a:r>
            <a:r>
              <a:rPr lang="en-GB" sz="1400" dirty="0" smtClean="0"/>
              <a:t> &gt; 400 GeV (both jets)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120 GeV &lt; </a:t>
            </a:r>
            <a:r>
              <a:rPr lang="en-GB" sz="1400" dirty="0" err="1" smtClean="0"/>
              <a:t>jetMassSoftDrop</a:t>
            </a:r>
            <a:r>
              <a:rPr lang="en-GB" sz="1400" dirty="0" smtClean="0"/>
              <a:t> &lt; 200 GeV (both jets)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Parton:</a:t>
            </a:r>
            <a:r>
              <a:rPr lang="en-GB" sz="1400" dirty="0" smtClean="0"/>
              <a:t> </a:t>
            </a:r>
            <a:endParaRPr lang="en-GB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|</a:t>
            </a:r>
            <a:r>
              <a:rPr lang="en-GB" sz="1400" dirty="0" err="1" smtClean="0"/>
              <a:t>etaParton</a:t>
            </a:r>
            <a:r>
              <a:rPr lang="en-GB" sz="1400" dirty="0" smtClean="0"/>
              <a:t>| </a:t>
            </a:r>
            <a:r>
              <a:rPr lang="en-GB" sz="1400" dirty="0"/>
              <a:t>&lt; 2.4 (</a:t>
            </a:r>
            <a:r>
              <a:rPr lang="en-GB" sz="1400" dirty="0" smtClean="0"/>
              <a:t>both </a:t>
            </a:r>
            <a:r>
              <a:rPr lang="en-GB" sz="1400" dirty="0" err="1" smtClean="0"/>
              <a:t>partons</a:t>
            </a:r>
            <a:r>
              <a:rPr lang="en-GB" sz="1400" dirty="0" smtClean="0"/>
              <a:t>)</a:t>
            </a:r>
            <a:endParaRPr lang="en-GB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err="1" smtClean="0"/>
              <a:t>ptTopParton</a:t>
            </a:r>
            <a:r>
              <a:rPr lang="en-GB" sz="1400" dirty="0" smtClean="0"/>
              <a:t> </a:t>
            </a:r>
            <a:r>
              <a:rPr lang="en-GB" sz="1400" dirty="0"/>
              <a:t>&gt; 400 </a:t>
            </a:r>
            <a:r>
              <a:rPr lang="en-GB" sz="1400" dirty="0" smtClean="0"/>
              <a:t>GeV (both </a:t>
            </a:r>
            <a:r>
              <a:rPr lang="en-GB" sz="1400" dirty="0" err="1" smtClean="0"/>
              <a:t>partons</a:t>
            </a:r>
            <a:r>
              <a:rPr lang="en-GB" sz="1400" dirty="0" smtClean="0"/>
              <a:t>)</a:t>
            </a:r>
            <a:endParaRPr lang="en-GB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err="1" smtClean="0"/>
              <a:t>mTTbarParton</a:t>
            </a:r>
            <a:r>
              <a:rPr lang="en-GB" sz="1400" dirty="0" smtClean="0"/>
              <a:t> </a:t>
            </a:r>
            <a:r>
              <a:rPr lang="en-GB" sz="1400" dirty="0"/>
              <a:t>&gt; </a:t>
            </a:r>
            <a:r>
              <a:rPr lang="en-GB" sz="1400" dirty="0" smtClean="0"/>
              <a:t>800 </a:t>
            </a:r>
            <a:r>
              <a:rPr lang="en-GB" sz="1400" dirty="0" smtClean="0"/>
              <a:t>	</a:t>
            </a:r>
            <a:endParaRPr lang="en-GB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Both jets pass our top tagger (top tagger </a:t>
            </a:r>
            <a:r>
              <a:rPr lang="en-GB" sz="1400" dirty="0" err="1" smtClean="0"/>
              <a:t>mva</a:t>
            </a:r>
            <a:r>
              <a:rPr lang="en-GB" sz="1400" dirty="0" smtClean="0"/>
              <a:t> &gt; 0.3)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Both jets should be </a:t>
            </a:r>
            <a:r>
              <a:rPr lang="en-GB" sz="1400" dirty="0" err="1" smtClean="0"/>
              <a:t>btagged</a:t>
            </a:r>
            <a:r>
              <a:rPr lang="en-GB" sz="1400" dirty="0" smtClean="0"/>
              <a:t> (medium WP)</a:t>
            </a:r>
            <a:r>
              <a:rPr lang="en-GB" sz="1400" dirty="0" smtClean="0"/>
              <a:t>			</a:t>
            </a:r>
          </a:p>
          <a:p>
            <a:endParaRPr lang="en-GB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17672" y="4509120"/>
            <a:ext cx="8402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Questions: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Should we do the training again with the 2017 MC?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075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15/5/2019</a:t>
            </a:r>
            <a:endParaRPr lang="el-G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4</a:t>
            </a:fld>
            <a:endParaRPr lang="el-G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2" y="188639"/>
            <a:ext cx="8915168" cy="621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004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15/5/2019</a:t>
            </a:r>
            <a:endParaRPr lang="el-G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5</a:t>
            </a:fld>
            <a:endParaRPr lang="el-GR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0" y="116632"/>
            <a:ext cx="8933982" cy="619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94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15/5/2019</a:t>
            </a:r>
            <a:endParaRPr lang="el-G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6</a:t>
            </a:fld>
            <a:endParaRPr lang="el-GR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639"/>
            <a:ext cx="9013032" cy="621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790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15/5/2019</a:t>
            </a:r>
            <a:endParaRPr lang="el-G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7</a:t>
            </a:fld>
            <a:endParaRPr lang="el-G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60648"/>
            <a:ext cx="8784976" cy="597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5634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1426</TotalTime>
  <Words>122</Words>
  <Application>Microsoft Office PowerPoint</Application>
  <PresentationFormat>On-screen Show (4:3)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Lucida Sans Unicode</vt:lpstr>
      <vt:lpstr>Verdana</vt:lpstr>
      <vt:lpstr>Wingdings</vt:lpstr>
      <vt:lpstr>Wingdings 2</vt:lpstr>
      <vt:lpstr>Wingdings 3</vt:lpstr>
      <vt:lpstr>Concourse</vt:lpstr>
      <vt:lpstr>HEP Weekly Report</vt:lpstr>
      <vt:lpstr>Progress Report</vt:lpstr>
      <vt:lpstr>Selection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HEP Meeting</dc:title>
  <dc:creator>George</dc:creator>
  <cp:lastModifiedBy>Georgios Bakas</cp:lastModifiedBy>
  <cp:revision>503</cp:revision>
  <dcterms:created xsi:type="dcterms:W3CDTF">2016-12-20T21:43:44Z</dcterms:created>
  <dcterms:modified xsi:type="dcterms:W3CDTF">2019-05-14T17:30:33Z</dcterms:modified>
</cp:coreProperties>
</file>