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  <p:sldMasterId id="2147483661" r:id="rId2"/>
  </p:sldMasterIdLst>
  <p:notesMasterIdLst>
    <p:notesMasterId r:id="rId16"/>
  </p:notesMasterIdLst>
  <p:handoutMasterIdLst>
    <p:handoutMasterId r:id="rId17"/>
  </p:handoutMasterIdLst>
  <p:sldIdLst>
    <p:sldId id="256" r:id="rId3"/>
    <p:sldId id="439" r:id="rId4"/>
    <p:sldId id="438" r:id="rId5"/>
    <p:sldId id="414" r:id="rId6"/>
    <p:sldId id="379" r:id="rId7"/>
    <p:sldId id="413" r:id="rId8"/>
    <p:sldId id="394" r:id="rId9"/>
    <p:sldId id="415" r:id="rId10"/>
    <p:sldId id="416" r:id="rId11"/>
    <p:sldId id="403" r:id="rId12"/>
    <p:sldId id="440" r:id="rId13"/>
    <p:sldId id="441" r:id="rId14"/>
    <p:sldId id="442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20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32" y="6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5" d="100"/>
          <a:sy n="45" d="100"/>
        </p:scale>
        <p:origin x="2478" y="3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E00CF8-A4F8-4BB8-976B-0D5859459DEE}" type="datetime1">
              <a:rPr lang="en-GB" smtClean="0"/>
              <a:t>16/07/2019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EE66DE-DB1C-43AA-B4F1-B9CA616C3851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9265" y="8685213"/>
            <a:ext cx="582535" cy="4587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9010390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BA0BFA-D588-4876-B0CE-96D0B8DE4331}" type="datetime1">
              <a:rPr lang="en-GB" smtClean="0"/>
              <a:t>16/07/2019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3F1CD-332F-48CC-8A24-9D0A5CE7D9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9250304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32347020-43BD-4614-839E-5DE0684EF482}" type="datetime1">
              <a:rPr lang="en-GB" smtClean="0"/>
              <a:t>16/07/2019</a:t>
            </a:fld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033F1CD-332F-48CC-8A24-9D0A5CE7D91D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5408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251E9-812E-4854-B6DD-3E1C329A13AA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62839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251E9-812E-4854-B6DD-3E1C329A13AA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89126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E251E9-812E-4854-B6DD-3E1C329A13AA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47067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65AEF-CB34-4A7D-AE93-DF93C764F351}" type="datetime1">
              <a:rPr lang="en-US" smtClean="0"/>
              <a:t>7/16/2019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G. Bakas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73F58-7AE8-49E2-A5B1-8DB1E8778A7B}" type="datetime1">
              <a:rPr lang="en-US" smtClean="0"/>
              <a:t>7/16/2019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G. Bakas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C0DD9-38B3-495C-BDB7-6282ACC62B2A}" type="datetime1">
              <a:rPr lang="en-US" smtClean="0"/>
              <a:t>7/16/2019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G. Bakas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3492F-8FC9-4ABD-99DF-79C10901CC99}" type="datetime1">
              <a:rPr lang="en-US" smtClean="0"/>
              <a:t>7/16/2019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02516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993C4-706A-47E5-B071-C0CEE8753B03}" type="datetime1">
              <a:rPr lang="en-US" smtClean="0"/>
              <a:t>7/16/2019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3997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715C-87AA-47EC-A0F2-1196CBEF57F8}" type="datetime1">
              <a:rPr lang="en-US" smtClean="0"/>
              <a:t>7/16/2019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16899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8E012-054E-4E53-AA34-949E27874164}" type="datetime1">
              <a:rPr lang="en-US" smtClean="0"/>
              <a:t>7/16/2019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G. Bakas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87324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CF115-83D0-4833-9260-A05C743BE4D3}" type="datetime1">
              <a:rPr lang="en-US" smtClean="0"/>
              <a:t>7/16/2019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G. Bakas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58739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C206A-33A2-4434-9812-22BD0A7E7722}" type="datetime1">
              <a:rPr lang="en-US" smtClean="0"/>
              <a:t>7/16/2019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G. Bakas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24844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BCF26-738E-49BB-A8D3-D025A0E4504C}" type="datetime1">
              <a:rPr lang="en-US" smtClean="0"/>
              <a:t>7/16/2019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G. Bakas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66328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47C9-E6F3-40B2-ADB7-8DB91216470A}" type="datetime1">
              <a:rPr lang="en-US" smtClean="0"/>
              <a:t>7/16/2019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G. Bakas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537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856" y="1289956"/>
            <a:ext cx="11185074" cy="493122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784FD-6ACD-414F-B38B-A93F2CCA158F}" type="datetime1">
              <a:rPr lang="en-US" smtClean="0"/>
              <a:t>7/16/2019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G. Bakas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89856" y="-1"/>
            <a:ext cx="8882743" cy="1289957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FB5B8-624B-4A3C-B665-7B8B445E8AA3}" type="datetime1">
              <a:rPr lang="en-US" smtClean="0"/>
              <a:t>7/16/2019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G. Bakas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17106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610C0-309F-465E-A15D-7E4A835A81BD}" type="datetime1">
              <a:rPr lang="en-US" smtClean="0"/>
              <a:t>7/16/2019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251607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77126-0819-48E9-9D12-B05358AC5B9D}" type="datetime1">
              <a:rPr lang="en-US" smtClean="0"/>
              <a:t>7/16/2019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0584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21DA8-61BD-4A44-87FD-3EBD8B70EDD9}" type="datetime1">
              <a:rPr lang="en-US" smtClean="0"/>
              <a:t>7/16/2019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G. Bakas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265" y="0"/>
            <a:ext cx="9548949" cy="125504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64" y="1428330"/>
            <a:ext cx="6054635" cy="485816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7586" y="1428329"/>
            <a:ext cx="6094413" cy="485816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63971-4744-43DB-90BE-A206C6B40D73}" type="datetime1">
              <a:rPr lang="en-US" smtClean="0"/>
              <a:t>7/16/2019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G. Bakas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27154"/>
            <a:ext cx="9454243" cy="114850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865A5-A0E9-4970-B962-45D77BDCA061}" type="datetime1">
              <a:rPr lang="en-US" smtClean="0"/>
              <a:t>7/16/2019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G. Bakas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5FBE8-2953-41EC-B37A-F1044251301C}" type="datetime1">
              <a:rPr lang="en-US" smtClean="0"/>
              <a:t>7/16/2019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G. Bakas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AFAF4-71C0-43C8-A4A0-A57645043236}" type="datetime1">
              <a:rPr lang="en-US" smtClean="0"/>
              <a:t>7/16/2019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fi-FI" smtClean="0"/>
              <a:t>NTUA G. Bakas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483" y="5366222"/>
            <a:ext cx="825539" cy="8012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7284"/>
            <a:ext cx="3200400" cy="112103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8086" y="87284"/>
            <a:ext cx="7727196" cy="621792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20586"/>
            <a:ext cx="3200400" cy="4884618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3FD023E-1C56-465E-B820-E16F72FACDBC}" type="datetime1">
              <a:rPr lang="en-US" smtClean="0"/>
              <a:t>7/16/2019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fi-FI" smtClean="0"/>
              <a:t>NTUA G. Bakas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435FA-3DCD-4B2B-B0B9-5B3083C9FAE7}" type="datetime1">
              <a:rPr lang="en-US" smtClean="0"/>
              <a:t>7/16/2019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G. Bakas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3895" y="32658"/>
            <a:ext cx="8161019" cy="10287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160" y="1443930"/>
            <a:ext cx="11939326" cy="485729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639FF6A-FE3B-40B1-B091-799BBEC4E1E3}" type="datetime1">
              <a:rPr lang="en-US" smtClean="0"/>
              <a:t>7/16/2019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fi-FI" smtClean="0"/>
              <a:t>NTUA G. Bakas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555171" y="1273629"/>
            <a:ext cx="10657312" cy="16328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2483" y="5499984"/>
            <a:ext cx="825539" cy="80124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4138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354F7C-07A2-4D5D-BA5B-269B177E903F}" type="datetime1">
              <a:rPr lang="en-US" smtClean="0"/>
              <a:t>7/16/2019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i-FI" smtClean="0"/>
              <a:t>NTUA G. Bakas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BB5D5E-B83D-4048-87A4-9B83BCBFD0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9729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228601"/>
            <a:ext cx="10058400" cy="2210656"/>
          </a:xfrm>
        </p:spPr>
        <p:txBody>
          <a:bodyPr anchor="t">
            <a:noAutofit/>
          </a:bodyPr>
          <a:lstStyle/>
          <a:p>
            <a:pPr algn="ctr"/>
            <a:r>
              <a:rPr lang="el-GR" sz="4400" dirty="0"/>
              <a:t/>
            </a:r>
            <a:br>
              <a:rPr lang="el-GR" sz="4400" dirty="0"/>
            </a:br>
            <a:r>
              <a:rPr lang="en-GB" sz="4400" dirty="0"/>
              <a:t/>
            </a:r>
            <a:br>
              <a:rPr lang="en-GB" sz="4400" dirty="0"/>
            </a:br>
            <a:r>
              <a:rPr lang="en-GB" sz="4400" dirty="0" smtClean="0"/>
              <a:t>HEP Weekly Report</a:t>
            </a:r>
            <a:r>
              <a:rPr lang="en-GB" sz="4400" dirty="0"/>
              <a:t/>
            </a:r>
            <a:br>
              <a:rPr lang="en-GB" sz="4400" dirty="0"/>
            </a:br>
            <a:endParaRPr lang="en-GB" sz="4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3779" y="4589506"/>
            <a:ext cx="1083373" cy="102069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4393" y="4589506"/>
            <a:ext cx="1048465" cy="104846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40971" y="2761861"/>
            <a:ext cx="9914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George Bakas </a:t>
            </a:r>
          </a:p>
        </p:txBody>
      </p:sp>
    </p:spTree>
    <p:extLst>
      <p:ext uri="{BB962C8B-B14F-4D97-AF65-F5344CB8AC3E}">
        <p14:creationId xmlns:p14="http://schemas.microsoft.com/office/powerpoint/2010/main" val="237678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58771-27F8-4B0C-AD7F-123EB7AC3F0C}" type="datetime1">
              <a:rPr lang="en-US" smtClean="0"/>
              <a:t>7/16/2019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G. Bakas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1966" y="83975"/>
            <a:ext cx="11411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 smtClean="0"/>
              <a:t>Output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5740" y="1028700"/>
            <a:ext cx="1059332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Most promising Working points that are compatible with the 2016 efficiency are the following: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2017: </a:t>
            </a:r>
            <a:r>
              <a:rPr lang="en-GB" dirty="0">
                <a:solidFill>
                  <a:srgbClr val="FF0000"/>
                </a:solidFill>
              </a:rPr>
              <a:t>0.0</a:t>
            </a:r>
            <a:r>
              <a:rPr lang="en-GB" dirty="0" smtClean="0"/>
              <a:t> and 0.1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2018: </a:t>
            </a:r>
            <a:r>
              <a:rPr lang="en-US" dirty="0" smtClean="0">
                <a:solidFill>
                  <a:srgbClr val="FF0000"/>
                </a:solidFill>
              </a:rPr>
              <a:t>0.15</a:t>
            </a:r>
            <a:r>
              <a:rPr lang="en-US" dirty="0" smtClean="0"/>
              <a:t> and 0.18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For these WP’s </a:t>
            </a:r>
            <a:r>
              <a:rPr lang="en-US" dirty="0" smtClean="0"/>
              <a:t>I will investigate the Signal Over </a:t>
            </a:r>
            <a:r>
              <a:rPr lang="en-US" dirty="0" err="1" smtClean="0"/>
              <a:t>Bkg</a:t>
            </a:r>
            <a:r>
              <a:rPr lang="en-US" dirty="0" smtClean="0"/>
              <a:t> as well as the expected yields for measured variables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101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6197F-3BAA-495E-923C-6E7B52598CAF}" type="datetime1">
              <a:rPr lang="en-US" smtClean="0"/>
              <a:t>7/16/2019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G. Bakas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11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26571" y="158620"/>
            <a:ext cx="7791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Top Spin Correlation</a:t>
            </a:r>
            <a:endParaRPr lang="en-GB" u="sng" dirty="0"/>
          </a:p>
        </p:txBody>
      </p:sp>
      <p:sp>
        <p:nvSpPr>
          <p:cNvPr id="8" name="Rectangle 7"/>
          <p:cNvSpPr/>
          <p:nvPr/>
        </p:nvSpPr>
        <p:spPr>
          <a:xfrm>
            <a:off x="435429" y="600777"/>
            <a:ext cx="1023001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Files </a:t>
            </a:r>
            <a:r>
              <a:rPr lang="en-US" sz="1400" dirty="0"/>
              <a:t>are ready (CMSSW 10_2X</a:t>
            </a:r>
            <a:r>
              <a:rPr lang="en-US" sz="1400" dirty="0" smtClean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TT_noSC_Mtt-1000toInf_TuneCP5_13TeV-powheg-pythia8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TT_Mtt-1000toInf_TuneCP5_13TeV-powheg-pythia8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Chi2Test for various </a:t>
            </a:r>
            <a:r>
              <a:rPr lang="en-US" sz="1400" dirty="0" smtClean="0"/>
              <a:t>distributions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 smtClean="0"/>
              <a:t>|Cos(</a:t>
            </a:r>
            <a:r>
              <a:rPr lang="el-GR" sz="1400" dirty="0" smtClean="0"/>
              <a:t>χ</a:t>
            </a:r>
            <a:r>
              <a:rPr lang="el-GR" sz="1400" baseline="-25000" dirty="0" smtClean="0"/>
              <a:t>1</a:t>
            </a:r>
            <a:r>
              <a:rPr lang="en-US" sz="1400" dirty="0" smtClean="0"/>
              <a:t>)|</a:t>
            </a:r>
            <a:r>
              <a:rPr lang="el-GR" sz="1400" dirty="0" smtClean="0"/>
              <a:t>, χ</a:t>
            </a:r>
            <a:r>
              <a:rPr lang="el-GR" sz="1400" baseline="-25000" dirty="0" smtClean="0"/>
              <a:t>1</a:t>
            </a:r>
            <a:r>
              <a:rPr lang="en-US" sz="1400" dirty="0" smtClean="0"/>
              <a:t>:angle between W’s in ZMF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 smtClean="0"/>
              <a:t>|Cos(</a:t>
            </a:r>
            <a:r>
              <a:rPr lang="el-GR" sz="1400" dirty="0" smtClean="0"/>
              <a:t>χ</a:t>
            </a:r>
            <a:r>
              <a:rPr lang="el-GR" sz="1400" baseline="-25000" dirty="0" smtClean="0"/>
              <a:t>2</a:t>
            </a:r>
            <a:r>
              <a:rPr lang="en-US" sz="1400" dirty="0" smtClean="0"/>
              <a:t>)|</a:t>
            </a:r>
            <a:r>
              <a:rPr lang="el-GR" sz="1400" dirty="0" smtClean="0"/>
              <a:t>, χ</a:t>
            </a:r>
            <a:r>
              <a:rPr lang="el-GR" sz="1400" baseline="-25000" dirty="0" smtClean="0"/>
              <a:t>2</a:t>
            </a:r>
            <a:r>
              <a:rPr lang="en-US" sz="1400" dirty="0" smtClean="0"/>
              <a:t>:angle between top and W in ZMF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 smtClean="0"/>
              <a:t>|</a:t>
            </a:r>
            <a:r>
              <a:rPr lang="el-GR" sz="1400" dirty="0" smtClean="0"/>
              <a:t>Δφ</a:t>
            </a:r>
            <a:r>
              <a:rPr lang="en-US" sz="1400" dirty="0" smtClean="0"/>
              <a:t>|</a:t>
            </a:r>
            <a:r>
              <a:rPr lang="el-GR" sz="1400" dirty="0" smtClean="0"/>
              <a:t> </a:t>
            </a:r>
            <a:r>
              <a:rPr lang="en-US" sz="1400" dirty="0" smtClean="0"/>
              <a:t>between W’s in </a:t>
            </a:r>
            <a:r>
              <a:rPr lang="en-US" sz="1400" dirty="0" err="1" smtClean="0"/>
              <a:t>parton</a:t>
            </a:r>
            <a:r>
              <a:rPr lang="en-US" sz="1400" dirty="0" smtClean="0"/>
              <a:t> level</a:t>
            </a:r>
            <a:endParaRPr lang="en-US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What other distribution could have sensitivity to SC in the all hadronic channel?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If </a:t>
            </a:r>
            <a:r>
              <a:rPr lang="en-US" sz="1400" dirty="0" err="1" smtClean="0">
                <a:solidFill>
                  <a:srgbClr val="FF0000"/>
                </a:solidFill>
              </a:rPr>
              <a:t>p_value</a:t>
            </a:r>
            <a:r>
              <a:rPr lang="en-US" sz="1400" dirty="0" smtClean="0">
                <a:solidFill>
                  <a:srgbClr val="FF0000"/>
                </a:solidFill>
              </a:rPr>
              <a:t> &lt; </a:t>
            </a:r>
            <a:r>
              <a:rPr lang="el-GR" sz="1400" dirty="0" smtClean="0">
                <a:solidFill>
                  <a:srgbClr val="FF0000"/>
                </a:solidFill>
              </a:rPr>
              <a:t>α (0.05) </a:t>
            </a:r>
            <a:r>
              <a:rPr lang="en-US" sz="1400" dirty="0" smtClean="0"/>
              <a:t>then we can assume that the hypothesis that the two histograms are identical is </a:t>
            </a:r>
            <a:r>
              <a:rPr lang="en-US" sz="1400" dirty="0" smtClean="0">
                <a:solidFill>
                  <a:srgbClr val="FF0000"/>
                </a:solidFill>
              </a:rPr>
              <a:t>rejected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If </a:t>
            </a:r>
            <a:r>
              <a:rPr lang="en-US" sz="1400" dirty="0" err="1" smtClean="0">
                <a:solidFill>
                  <a:srgbClr val="FF0000"/>
                </a:solidFill>
              </a:rPr>
              <a:t>p_value</a:t>
            </a:r>
            <a:r>
              <a:rPr lang="en-US" sz="1400" dirty="0" smtClean="0">
                <a:solidFill>
                  <a:srgbClr val="FF0000"/>
                </a:solidFill>
              </a:rPr>
              <a:t> &gt; </a:t>
            </a:r>
            <a:r>
              <a:rPr lang="el-GR" sz="1400" dirty="0" smtClean="0">
                <a:solidFill>
                  <a:srgbClr val="FF0000"/>
                </a:solidFill>
              </a:rPr>
              <a:t>α (0.05) </a:t>
            </a:r>
            <a:r>
              <a:rPr lang="en-US" sz="1400" dirty="0" smtClean="0"/>
              <a:t>then we can assume that the hypothesis that the two histograms are identical can be </a:t>
            </a:r>
            <a:r>
              <a:rPr lang="en-US" sz="1400" dirty="0" smtClean="0">
                <a:solidFill>
                  <a:srgbClr val="FF0000"/>
                </a:solidFill>
              </a:rPr>
              <a:t>accepted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Chi2Test Results:</a:t>
            </a:r>
          </a:p>
          <a:p>
            <a:pPr marL="800100" lvl="1" indent="-342900">
              <a:buFont typeface="+mj-lt"/>
              <a:buAutoNum type="arabicPeriod"/>
            </a:pPr>
            <a:r>
              <a:rPr lang="it-IT" sz="1400" dirty="0"/>
              <a:t>Chi2 = 143.020042, Prob = 2.53302e-16, NDF = 31, igood = </a:t>
            </a:r>
            <a:r>
              <a:rPr lang="it-IT" sz="1400" dirty="0" smtClean="0"/>
              <a:t>0</a:t>
            </a:r>
          </a:p>
          <a:p>
            <a:pPr marL="800100" lvl="1" indent="-342900">
              <a:buFont typeface="+mj-lt"/>
              <a:buAutoNum type="arabicPeriod"/>
            </a:pPr>
            <a:r>
              <a:rPr lang="it-IT" sz="1400" dirty="0"/>
              <a:t>Chi2 = 38.513869, Prob = 0.166093, NDF = 31, igood = 0</a:t>
            </a:r>
            <a:endParaRPr lang="it-IT" sz="1400" dirty="0" smtClean="0"/>
          </a:p>
          <a:p>
            <a:pPr marL="800100" lvl="1" indent="-342900">
              <a:buFont typeface="+mj-lt"/>
              <a:buAutoNum type="arabicPeriod"/>
            </a:pPr>
            <a:r>
              <a:rPr lang="it-IT" sz="1400" dirty="0"/>
              <a:t>Chi2 = 48.329603, Prob = 0.0135818, NDF = 29, igood = 0</a:t>
            </a:r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11988821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6197F-3BAA-495E-923C-6E7B52598CAF}" type="datetime1">
              <a:rPr lang="en-US" smtClean="0"/>
              <a:t>7/16/2019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G. Bakas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12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26571" y="158620"/>
            <a:ext cx="7791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Top Spin Correlation</a:t>
            </a:r>
            <a:endParaRPr lang="en-GB" u="sng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8354" y="914238"/>
            <a:ext cx="5983605" cy="491204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82" y="927054"/>
            <a:ext cx="5983605" cy="491204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791456" y="5505427"/>
            <a:ext cx="9052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|cos(</a:t>
            </a:r>
            <a:r>
              <a:rPr lang="el-GR" sz="1400" dirty="0" smtClean="0"/>
              <a:t>χ</a:t>
            </a:r>
            <a:r>
              <a:rPr lang="el-GR" sz="1400" baseline="-25000" dirty="0" smtClean="0"/>
              <a:t>1</a:t>
            </a:r>
            <a:r>
              <a:rPr lang="en-US" sz="1400" dirty="0" smtClean="0"/>
              <a:t>)|</a:t>
            </a:r>
            <a:endParaRPr lang="en-GB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10760945" y="5537721"/>
            <a:ext cx="12070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|cos(</a:t>
            </a:r>
            <a:r>
              <a:rPr lang="el-GR" sz="1400" dirty="0" smtClean="0"/>
              <a:t>χ</a:t>
            </a:r>
            <a:r>
              <a:rPr lang="el-GR" sz="1400" baseline="-25000" dirty="0"/>
              <a:t>2</a:t>
            </a:r>
            <a:r>
              <a:rPr lang="en-US" sz="1400" dirty="0" smtClean="0"/>
              <a:t>)|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8686328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6197F-3BAA-495E-923C-6E7B52598CAF}" type="datetime1">
              <a:rPr lang="en-US" smtClean="0"/>
              <a:t>7/16/2019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G. Bakas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13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26571" y="158620"/>
            <a:ext cx="7791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Top Spin Correlation</a:t>
            </a:r>
            <a:endParaRPr lang="en-GB" u="sng" dirty="0"/>
          </a:p>
        </p:txBody>
      </p:sp>
      <p:sp>
        <p:nvSpPr>
          <p:cNvPr id="19" name="Rectangle 18"/>
          <p:cNvSpPr/>
          <p:nvPr/>
        </p:nvSpPr>
        <p:spPr>
          <a:xfrm>
            <a:off x="11010121" y="5747657"/>
            <a:ext cx="606490" cy="2400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3362" y="527952"/>
            <a:ext cx="6648450" cy="54578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293608" y="5611249"/>
            <a:ext cx="6309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|</a:t>
            </a:r>
            <a:r>
              <a:rPr lang="el-GR" sz="1400" dirty="0" smtClean="0"/>
              <a:t>Δφ|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3214717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784FD-6ACD-414F-B38B-A93F2CCA158F}" type="datetime1">
              <a:rPr lang="en-US" smtClean="0"/>
              <a:t>7/16/2019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G. Bakas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07550" y="670041"/>
            <a:ext cx="1040388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Top Tagger: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New WP’s for 2017 and 2018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Production with 2018 </a:t>
            </a:r>
            <a:r>
              <a:rPr lang="en-US" sz="1400" dirty="0" err="1" smtClean="0"/>
              <a:t>Mtt</a:t>
            </a:r>
            <a:r>
              <a:rPr lang="en-US" sz="1400" dirty="0" smtClean="0"/>
              <a:t> 700-1000 </a:t>
            </a:r>
            <a:endParaRPr lang="en-US" sz="1400" dirty="0" smtClean="0"/>
          </a:p>
          <a:p>
            <a:pPr lvl="2"/>
            <a:endParaRPr lang="en-US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Top Angular Distributions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Worked on the MC comparisons for the 2016, 2017 and 2018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Used for all the files the same WP until we reach a WP for every year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DCS: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err="1" smtClean="0"/>
              <a:t>ConfDbChecks</a:t>
            </a:r>
            <a:r>
              <a:rPr lang="en-US" sz="1400" dirty="0" smtClean="0"/>
              <a:t> in </a:t>
            </a:r>
            <a:r>
              <a:rPr lang="en-US" sz="1400" dirty="0" err="1" smtClean="0"/>
              <a:t>CMSfwInstallUtils</a:t>
            </a:r>
            <a:endParaRPr lang="en-US" sz="1400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tool that allows checks between </a:t>
            </a:r>
            <a:r>
              <a:rPr lang="en-US" sz="1400" dirty="0" err="1" smtClean="0"/>
              <a:t>db</a:t>
            </a:r>
            <a:r>
              <a:rPr lang="en-US" sz="1400" dirty="0" smtClean="0"/>
              <a:t> and project.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Managed to show the user the reference of the problem </a:t>
            </a:r>
            <a:endParaRPr lang="en-US" sz="1400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Testing</a:t>
            </a:r>
            <a:endParaRPr lang="en-US" sz="1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err="1" smtClean="0"/>
              <a:t>fwInstallationUtils</a:t>
            </a:r>
            <a:endParaRPr lang="en-US" sz="1400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Further improvements to the </a:t>
            </a:r>
            <a:r>
              <a:rPr lang="en-US" sz="1400" dirty="0" smtClean="0"/>
              <a:t>tool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err="1" smtClean="0"/>
              <a:t>dpGet</a:t>
            </a:r>
            <a:r>
              <a:rPr lang="en-US" sz="1400" dirty="0" smtClean="0"/>
              <a:t> through </a:t>
            </a:r>
            <a:r>
              <a:rPr lang="en-US" sz="1400" dirty="0" err="1" smtClean="0"/>
              <a:t>Xmlrpc</a:t>
            </a:r>
            <a:endParaRPr lang="en-US" sz="1400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sz="1400" dirty="0" smtClean="0"/>
              <a:t>Expose </a:t>
            </a:r>
            <a:r>
              <a:rPr lang="en-GB" sz="1400" dirty="0"/>
              <a:t>the </a:t>
            </a:r>
            <a:r>
              <a:rPr lang="en-GB" sz="1400" dirty="0" err="1"/>
              <a:t>dpSet</a:t>
            </a:r>
            <a:r>
              <a:rPr lang="en-GB" sz="1400" dirty="0"/>
              <a:t> functionality through </a:t>
            </a:r>
            <a:r>
              <a:rPr lang="en-GB" sz="1400" dirty="0" err="1" smtClean="0"/>
              <a:t>cmsonline</a:t>
            </a:r>
            <a:endParaRPr lang="en-GB" sz="1400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Now the user can only use the functionality of </a:t>
            </a:r>
            <a:r>
              <a:rPr lang="en-US" sz="1400" dirty="0" err="1" smtClean="0"/>
              <a:t>dpGet</a:t>
            </a:r>
            <a:r>
              <a:rPr lang="en-US" sz="1400" dirty="0" smtClean="0"/>
              <a:t> through </a:t>
            </a:r>
            <a:r>
              <a:rPr lang="en-US" sz="1400" dirty="0" err="1" smtClean="0"/>
              <a:t>cmsonline</a:t>
            </a:r>
            <a:endParaRPr lang="en-US" sz="1400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 err="1" smtClean="0"/>
              <a:t>CMSfwClass</a:t>
            </a:r>
            <a:r>
              <a:rPr lang="en-US" sz="1400" dirty="0" smtClean="0"/>
              <a:t> </a:t>
            </a:r>
            <a:endParaRPr lang="en-US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 smtClean="0"/>
              <a:t>ArdEnvino</a:t>
            </a:r>
            <a:endParaRPr lang="en-US" sz="1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Box is ready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Because the Ethernet shield is not used, designed new lid (printing)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Left the box in the lab for live measurements with 1 BME 280 sensor (more to be added)</a:t>
            </a:r>
            <a:endParaRPr lang="en-US" sz="1400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GB" sz="1400" dirty="0"/>
          </a:p>
        </p:txBody>
      </p:sp>
      <p:sp>
        <p:nvSpPr>
          <p:cNvPr id="8" name="Title 4"/>
          <p:cNvSpPr txBox="1">
            <a:spLocks/>
          </p:cNvSpPr>
          <p:nvPr/>
        </p:nvSpPr>
        <p:spPr>
          <a:xfrm>
            <a:off x="221299" y="-76267"/>
            <a:ext cx="10520413" cy="74630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400" dirty="0" smtClean="0"/>
              <a:t>Weekly Report</a:t>
            </a:r>
            <a:endParaRPr lang="en-GB" sz="3400" dirty="0"/>
          </a:p>
        </p:txBody>
      </p:sp>
    </p:spTree>
    <p:extLst>
      <p:ext uri="{BB962C8B-B14F-4D97-AF65-F5344CB8AC3E}">
        <p14:creationId xmlns:p14="http://schemas.microsoft.com/office/powerpoint/2010/main" val="1373791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A7AFA-FA91-43BB-B63D-9A83059E2297}" type="datetime1">
              <a:rPr lang="en-US" smtClean="0"/>
              <a:t>7/16/2019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38179" y="1302107"/>
            <a:ext cx="676769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 smtClean="0"/>
              <a:t>Efficiencies and Acceptance for </a:t>
            </a:r>
            <a:r>
              <a:rPr lang="en-GB" sz="1400" dirty="0" err="1" smtClean="0"/>
              <a:t>mTT</a:t>
            </a:r>
            <a:r>
              <a:rPr lang="en-GB" sz="1400" dirty="0" smtClean="0"/>
              <a:t> and </a:t>
            </a:r>
            <a:r>
              <a:rPr lang="en-GB" sz="1400" dirty="0" err="1" smtClean="0"/>
              <a:t>jetPt</a:t>
            </a:r>
            <a:r>
              <a:rPr lang="en-GB" sz="1400" dirty="0" smtClean="0"/>
              <a:t> variables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Selection: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Jet </a:t>
            </a:r>
            <a:r>
              <a:rPr lang="en-US" sz="1400" dirty="0" smtClean="0"/>
              <a:t>Matching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Parton cuts: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 err="1" smtClean="0"/>
              <a:t>partonPt</a:t>
            </a:r>
            <a:r>
              <a:rPr lang="en-US" sz="1400" dirty="0" smtClean="0"/>
              <a:t>[0],[1] &gt; 400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|</a:t>
            </a:r>
            <a:r>
              <a:rPr lang="en-US" sz="1400" dirty="0" err="1" smtClean="0"/>
              <a:t>partonEta</a:t>
            </a:r>
            <a:r>
              <a:rPr lang="en-US" sz="1400" dirty="0" smtClean="0"/>
              <a:t>[0],[1]| &lt; 2.4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 err="1" smtClean="0"/>
              <a:t>mTTbarParton</a:t>
            </a:r>
            <a:r>
              <a:rPr lang="en-US" sz="1400" dirty="0" smtClean="0"/>
              <a:t> &gt; 1000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GB" sz="140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F4A7AD-1479-144F-B8C1-94F9FB28A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G. Bakas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278DE1-405C-6042-9D12-5507ADA87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3</a:t>
            </a:fld>
            <a:endParaRPr lang="en-US"/>
          </a:p>
        </p:txBody>
      </p:sp>
      <p:sp>
        <p:nvSpPr>
          <p:cNvPr id="10" name="Title 4"/>
          <p:cNvSpPr txBox="1">
            <a:spLocks/>
          </p:cNvSpPr>
          <p:nvPr/>
        </p:nvSpPr>
        <p:spPr>
          <a:xfrm>
            <a:off x="182879" y="208042"/>
            <a:ext cx="10520413" cy="74630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 smtClean="0"/>
              <a:t>Overview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79808" y="3795057"/>
                <a:ext cx="6484621" cy="22433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Definitions:</a:t>
                </a: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𝐸𝑓𝑓𝑖𝑐𝑖𝑒𝑛𝑐𝑦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𝑒𝑣𝑒𝑛𝑡𝑠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𝑝𝑎𝑠𝑠𝑖𝑛𝑔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𝑟𝑒𝑐𝑜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𝑎𝑛𝑑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𝑝𝑎𝑟𝑡𝑜𝑛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𝑐𝑢𝑡𝑠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𝑒𝑣𝑒𝑛𝑡𝑠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𝑝𝑎𝑠𝑠𝑖𝑛𝑔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𝑝𝑎𝑟𝑡𝑜𝑛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𝑐𝑢𝑡𝑠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𝑓𝑟𝑜𝑚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𝐸𝑣𝑒𝑛𝑡𝐶𝑜𝑢𝑛𝑡𝑒𝑟</m:t>
                          </m:r>
                        </m:den>
                      </m:f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𝑣𝑠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𝑃𝑎𝑟𝑡𝑜𝑛</m:t>
                          </m:r>
                        </m:e>
                      </m:d>
                    </m:oMath>
                  </m:oMathPara>
                </a14:m>
                <a:endParaRPr lang="en-US" sz="1200" b="0" dirty="0" smtClean="0"/>
              </a:p>
              <a:p>
                <a:endParaRPr lang="en-US" b="0" dirty="0" smtClean="0"/>
              </a:p>
              <a:p>
                <a:endParaRPr lang="en-US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𝐴𝑐𝑐𝑒𝑝𝑡𝑎𝑛𝑐𝑒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𝑒𝑣𝑒𝑛𝑡𝑠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𝑝𝑎𝑠𝑠𝑖𝑛𝑔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𝑟𝑒𝑐𝑜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𝑎𝑛𝑑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𝑝𝑎𝑟𝑡𝑜𝑛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𝑐𝑢𝑡𝑠</m:t>
                          </m:r>
                        </m:num>
                        <m:den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𝑒𝑣𝑒𝑛𝑡𝑠𝑖𝑛𝑔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𝑝𝑎𝑠𝑠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𝑟𝑒𝑐𝑜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𝑐𝑢𝑡𝑠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𝑣𝑠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𝑅𝑒𝑐𝑜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1200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08" y="3795057"/>
                <a:ext cx="6484621" cy="2243306"/>
              </a:xfrm>
              <a:prstGeom prst="rect">
                <a:avLst/>
              </a:prstGeom>
              <a:blipFill>
                <a:blip r:embed="rId2"/>
                <a:stretch>
                  <a:fillRect l="-752" t="-163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3218826" y="1910554"/>
            <a:ext cx="51137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err="1" smtClean="0"/>
              <a:t>Reco</a:t>
            </a:r>
            <a:r>
              <a:rPr lang="en-US" sz="1400" dirty="0" smtClean="0"/>
              <a:t> cuts:</a:t>
            </a:r>
            <a:endParaRPr lang="en-US" sz="14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nJets</a:t>
            </a:r>
            <a:r>
              <a:rPr lang="en-US" sz="1400" dirty="0"/>
              <a:t> &gt; 1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nLeptons</a:t>
            </a:r>
            <a:r>
              <a:rPr lang="en-US" sz="1400" dirty="0"/>
              <a:t> = 0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mJJ</a:t>
            </a:r>
            <a:r>
              <a:rPr lang="en-US" sz="1400" dirty="0"/>
              <a:t> &gt; 1000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jetPt</a:t>
            </a:r>
            <a:r>
              <a:rPr lang="en-US" sz="1400" dirty="0"/>
              <a:t>[0],[1] &gt; 400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/>
              <a:t>|</a:t>
            </a:r>
            <a:r>
              <a:rPr lang="en-US" sz="1400" dirty="0" err="1"/>
              <a:t>jetEta</a:t>
            </a:r>
            <a:r>
              <a:rPr lang="en-US" sz="1400" dirty="0"/>
              <a:t>[0],[1]| &lt; 2.4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bTagging</a:t>
            </a:r>
            <a:r>
              <a:rPr lang="en-US" sz="1400" dirty="0"/>
              <a:t> (Medium </a:t>
            </a:r>
            <a:r>
              <a:rPr lang="en-US" sz="1400" dirty="0" smtClean="0"/>
              <a:t>WP </a:t>
            </a:r>
            <a:r>
              <a:rPr lang="en-US" sz="1400" b="1" dirty="0" err="1" smtClean="0">
                <a:solidFill>
                  <a:srgbClr val="FF0000"/>
                </a:solidFill>
              </a:rPr>
              <a:t>deepCSV</a:t>
            </a:r>
            <a:r>
              <a:rPr lang="en-US" sz="1400" dirty="0" smtClean="0"/>
              <a:t>)</a:t>
            </a:r>
            <a:endParaRPr lang="en-US" sz="14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/>
              <a:t>Tagger cut </a:t>
            </a:r>
            <a:r>
              <a:rPr lang="en-US" sz="1400" dirty="0" smtClean="0"/>
              <a:t>(</a:t>
            </a:r>
            <a:r>
              <a:rPr lang="en-US" sz="1400" b="1" dirty="0" smtClean="0">
                <a:solidFill>
                  <a:srgbClr val="FF0000"/>
                </a:solidFill>
              </a:rPr>
              <a:t>top</a:t>
            </a:r>
            <a:r>
              <a:rPr lang="en-US" sz="1400" b="1" dirty="0" smtClean="0"/>
              <a:t> </a:t>
            </a:r>
            <a:r>
              <a:rPr lang="en-US" sz="1400" b="1" dirty="0" smtClean="0">
                <a:solidFill>
                  <a:srgbClr val="FF0000"/>
                </a:solidFill>
              </a:rPr>
              <a:t>Tagger</a:t>
            </a:r>
            <a:r>
              <a:rPr lang="en-US" sz="1400" dirty="0" smtClean="0"/>
              <a:t>)</a:t>
            </a:r>
            <a:endParaRPr lang="en-US" sz="14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JetMassSoftDrop</a:t>
            </a:r>
            <a:r>
              <a:rPr lang="en-US" sz="1400" dirty="0"/>
              <a:t> &gt; 120 and &lt; </a:t>
            </a:r>
            <a:r>
              <a:rPr lang="en-US" sz="1400" dirty="0" smtClean="0"/>
              <a:t>220</a:t>
            </a:r>
          </a:p>
          <a:p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256021" y="4012595"/>
                <a:ext cx="5505104" cy="14909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𝑆𝑖𝑔𝑛𝑎𝑙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𝐵𝑘𝑔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𝑠𝑖𝑔𝑛𝑎𝑙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𝑒𝑣𝑒𝑛𝑡𝑠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𝑝𝑎𝑠𝑠𝑖𝑛𝑔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𝑟𝑒𝑐𝑜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𝑐𝑢𝑡𝑠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𝑏𝑘𝑔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𝑒𝑣𝑒𝑛𝑡𝑠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𝑝𝑎𝑠𝑠𝑖𝑛𝑔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𝑟𝑒𝑐𝑜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𝑐𝑢𝑡𝑠</m:t>
                          </m:r>
                        </m:den>
                      </m:f>
                    </m:oMath>
                  </m:oMathPara>
                </a14:m>
                <a:endParaRPr lang="en-US" sz="1200" b="0" dirty="0" smtClean="0"/>
              </a:p>
              <a:p>
                <a:endParaRPr lang="en-US" b="0" dirty="0" smtClean="0"/>
              </a:p>
              <a:p>
                <a:endParaRPr lang="en-US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𝑌𝑖𝑒𝑙𝑑𝑠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200" i="1" smtClean="0">
                          <a:latin typeface="Cambria Math" panose="02040503050406030204" pitchFamily="18" charset="0"/>
                        </a:rPr>
                        <m:t>#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𝑒𝑣𝑒𝑛𝑡𝑠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𝑝𝑎𝑠𝑠𝑖𝑛𝑔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𝑟𝑒𝑐𝑜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𝑐𝑢𝑡𝑠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𝑛𝑜𝑟𝑚𝑎𝑙𝑖𝑠𝑒𝑑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𝑙𝑢𝑚𝑖𝑛𝑜𝑠𝑖𝑡𝑦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 (35900)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6021" y="4012595"/>
                <a:ext cx="5505104" cy="1490986"/>
              </a:xfrm>
              <a:prstGeom prst="rect">
                <a:avLst/>
              </a:prstGeom>
              <a:blipFill>
                <a:blip r:embed="rId3"/>
                <a:stretch>
                  <a:fillRect b="-81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2784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6CCEF-3C61-42DE-B6AA-81189FFADFF4}" type="datetime1">
              <a:rPr lang="en-US" smtClean="0"/>
              <a:t>7/16/2019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38179" y="1302107"/>
            <a:ext cx="1067430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Purpose of this presentation is to find a Working Point for each MC (16, 17, 18) because the training is different for each year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Here we use only 1 file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2018 MC’s do not include a 700-1000 File so in order to check consistency of the efficiencies, acceptance </a:t>
            </a:r>
            <a:r>
              <a:rPr lang="en-US" sz="1400" dirty="0" err="1" smtClean="0"/>
              <a:t>etc</a:t>
            </a:r>
            <a:r>
              <a:rPr lang="en-US" sz="1400" dirty="0"/>
              <a:t> </a:t>
            </a:r>
            <a:r>
              <a:rPr lang="en-US" sz="1400" dirty="0" smtClean="0"/>
              <a:t>we use only the 1000-Inf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2016: We have already decided 0.2 as a WP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2017: The tested working points are 0.0, </a:t>
            </a:r>
            <a:r>
              <a:rPr lang="en-US" sz="1400" dirty="0" smtClean="0"/>
              <a:t>0.05, 0.1</a:t>
            </a:r>
            <a:r>
              <a:rPr lang="en-US" sz="1400" dirty="0" smtClean="0"/>
              <a:t>, 0.15, </a:t>
            </a:r>
            <a:r>
              <a:rPr lang="en-US" sz="1400" dirty="0" smtClean="0"/>
              <a:t>0.18</a:t>
            </a:r>
            <a:endParaRPr lang="en-US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2018: </a:t>
            </a:r>
            <a:r>
              <a:rPr lang="en-US" sz="1400" dirty="0"/>
              <a:t>The tested working points </a:t>
            </a:r>
            <a:r>
              <a:rPr lang="en-US" sz="1400"/>
              <a:t>are </a:t>
            </a:r>
            <a:r>
              <a:rPr lang="en-US" sz="1400" smtClean="0"/>
              <a:t>0.1, </a:t>
            </a:r>
            <a:r>
              <a:rPr lang="en-US" sz="1400" dirty="0" smtClean="0"/>
              <a:t>0.15</a:t>
            </a:r>
            <a:r>
              <a:rPr lang="en-US" sz="1400" smtClean="0"/>
              <a:t>, 0.18, 0.2 </a:t>
            </a:r>
            <a:endParaRPr lang="en-US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For each of these WP’s we present the efficiency and acceptance and for the WP’s that seem promising (same efficiency for the </a:t>
            </a:r>
            <a:r>
              <a:rPr lang="en-US" sz="1400" dirty="0" err="1" smtClean="0"/>
              <a:t>pT</a:t>
            </a:r>
            <a:r>
              <a:rPr lang="en-US" sz="1400" dirty="0" smtClean="0"/>
              <a:t> variable) we show the Signal/</a:t>
            </a:r>
            <a:r>
              <a:rPr lang="en-US" sz="1400" dirty="0" err="1" smtClean="0"/>
              <a:t>Bkg</a:t>
            </a:r>
            <a:r>
              <a:rPr lang="en-US" sz="1400" dirty="0" smtClean="0"/>
              <a:t> and the expected yields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GB" sz="140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F4A7AD-1479-144F-B8C1-94F9FB28A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G. Bakas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278DE1-405C-6042-9D12-5507ADA87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FAC8D-0A19-DC49-9F7A-4BFCAD95B105}" type="slidenum">
              <a:rPr lang="en-US" smtClean="0"/>
              <a:t>4</a:t>
            </a:fld>
            <a:endParaRPr lang="en-US"/>
          </a:p>
        </p:txBody>
      </p:sp>
      <p:sp>
        <p:nvSpPr>
          <p:cNvPr id="10" name="Title 4"/>
          <p:cNvSpPr txBox="1">
            <a:spLocks/>
          </p:cNvSpPr>
          <p:nvPr/>
        </p:nvSpPr>
        <p:spPr>
          <a:xfrm>
            <a:off x="182879" y="208042"/>
            <a:ext cx="10520413" cy="74630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 smtClean="0"/>
              <a:t>Purpose of this presentation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34221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A99A9-AF64-4C51-8102-AF6F038A1BFC}" type="datetime1">
              <a:rPr lang="en-US" smtClean="0"/>
              <a:t>7/16/2019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G. Bakas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1965" y="83975"/>
            <a:ext cx="11783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 smtClean="0"/>
              <a:t>Training Outputs</a:t>
            </a:r>
            <a:endParaRPr lang="en-US" sz="2800" u="sng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65" y="1235435"/>
            <a:ext cx="5695950" cy="420052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3489" y="1235435"/>
            <a:ext cx="5695950" cy="421005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633569" y="73962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2017</a:t>
            </a:r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8619190" y="73962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2018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64866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B66C7-71EE-4672-8A11-1EF8A1B0948C}" type="datetime1">
              <a:rPr lang="en-US" smtClean="0"/>
              <a:t>7/16/2019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G. Bakas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1965" y="83975"/>
            <a:ext cx="11783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Acceptance and Efficiency </a:t>
            </a:r>
            <a:r>
              <a:rPr lang="en-US" sz="2800" u="sng" dirty="0" smtClean="0"/>
              <a:t>2016 </a:t>
            </a:r>
            <a:r>
              <a:rPr lang="en-US" sz="2800" u="sng" dirty="0"/>
              <a:t>vs </a:t>
            </a:r>
            <a:r>
              <a:rPr lang="en-US" sz="2800" u="sng" dirty="0" smtClean="0"/>
              <a:t>2017</a:t>
            </a:r>
            <a:endParaRPr lang="en-US" sz="2800" u="sn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82" y="919543"/>
            <a:ext cx="5983605" cy="491204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7587" y="919542"/>
            <a:ext cx="5983605" cy="4912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348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6D351-0F92-4843-A875-06FC573726F4}" type="datetime1">
              <a:rPr lang="en-US" smtClean="0"/>
              <a:t>7/16/2019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G. Bakas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1966" y="83975"/>
            <a:ext cx="114391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 smtClean="0"/>
              <a:t>Acceptance and Efficiency 2016 vs 2017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82" y="818959"/>
            <a:ext cx="5983605" cy="491204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7587" y="818959"/>
            <a:ext cx="5983605" cy="4912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421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8E56C-1685-4AF5-92C8-091432F23FB3}" type="datetime1">
              <a:rPr lang="en-US" smtClean="0"/>
              <a:t>7/16/2019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G. Bakas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1965" y="83975"/>
            <a:ext cx="11783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Acceptance and Efficiency </a:t>
            </a:r>
            <a:r>
              <a:rPr lang="en-US" sz="2800" u="sng" dirty="0" smtClean="0"/>
              <a:t>2016 </a:t>
            </a:r>
            <a:r>
              <a:rPr lang="en-US" sz="2800" u="sng" dirty="0"/>
              <a:t>vs </a:t>
            </a:r>
            <a:r>
              <a:rPr lang="en-US" sz="2800" u="sng" dirty="0" smtClean="0"/>
              <a:t>2018</a:t>
            </a:r>
            <a:endParaRPr lang="en-US" sz="2800" u="sn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7587" y="745807"/>
            <a:ext cx="5983605" cy="491204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82" y="745807"/>
            <a:ext cx="5983605" cy="4912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429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8DFB5-D21E-4234-9D22-93B6053DC684}" type="datetime1">
              <a:rPr lang="en-US" smtClean="0"/>
              <a:t>7/16/2019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NTUA G. Bakas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1966" y="83975"/>
            <a:ext cx="114391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 smtClean="0"/>
              <a:t>Acceptance and Efficiency 2016 vs 2018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11" y="901254"/>
            <a:ext cx="5983605" cy="491204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5243" y="901254"/>
            <a:ext cx="5983605" cy="4912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575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7400</TotalTime>
  <Words>683</Words>
  <Application>Microsoft Office PowerPoint</Application>
  <PresentationFormat>Widescreen</PresentationFormat>
  <Paragraphs>146</Paragraphs>
  <Slides>13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Retrospect</vt:lpstr>
      <vt:lpstr>Custom Design</vt:lpstr>
      <vt:lpstr>  HEP Weekly Report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CERN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Ioannis Papakrivopoulos</dc:creator>
  <cp:lastModifiedBy>Georgios Bakas</cp:lastModifiedBy>
  <cp:revision>2399</cp:revision>
  <dcterms:created xsi:type="dcterms:W3CDTF">2016-11-01T14:45:08Z</dcterms:created>
  <dcterms:modified xsi:type="dcterms:W3CDTF">2019-07-16T19:02:40Z</dcterms:modified>
</cp:coreProperties>
</file>