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36"/>
  </p:notesMasterIdLst>
  <p:handoutMasterIdLst>
    <p:handoutMasterId r:id="rId37"/>
  </p:handoutMasterIdLst>
  <p:sldIdLst>
    <p:sldId id="256" r:id="rId3"/>
    <p:sldId id="568" r:id="rId4"/>
    <p:sldId id="507" r:id="rId5"/>
    <p:sldId id="516" r:id="rId6"/>
    <p:sldId id="559" r:id="rId7"/>
    <p:sldId id="567" r:id="rId8"/>
    <p:sldId id="569" r:id="rId9"/>
    <p:sldId id="557" r:id="rId10"/>
    <p:sldId id="564" r:id="rId11"/>
    <p:sldId id="570" r:id="rId12"/>
    <p:sldId id="548" r:id="rId13"/>
    <p:sldId id="571" r:id="rId14"/>
    <p:sldId id="573" r:id="rId15"/>
    <p:sldId id="572" r:id="rId16"/>
    <p:sldId id="577" r:id="rId17"/>
    <p:sldId id="584" r:id="rId18"/>
    <p:sldId id="574" r:id="rId19"/>
    <p:sldId id="579" r:id="rId20"/>
    <p:sldId id="580" r:id="rId21"/>
    <p:sldId id="575" r:id="rId22"/>
    <p:sldId id="578" r:id="rId23"/>
    <p:sldId id="576" r:id="rId24"/>
    <p:sldId id="581" r:id="rId25"/>
    <p:sldId id="582" r:id="rId26"/>
    <p:sldId id="583" r:id="rId27"/>
    <p:sldId id="544" r:id="rId28"/>
    <p:sldId id="494" r:id="rId29"/>
    <p:sldId id="271" r:id="rId30"/>
    <p:sldId id="539" r:id="rId31"/>
    <p:sldId id="535" r:id="rId32"/>
    <p:sldId id="487" r:id="rId33"/>
    <p:sldId id="554" r:id="rId34"/>
    <p:sldId id="54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9" autoAdjust="0"/>
    <p:restoredTop sz="95014"/>
  </p:normalViewPr>
  <p:slideViewPr>
    <p:cSldViewPr snapToGrid="0">
      <p:cViewPr varScale="1">
        <p:scale>
          <a:sx n="83" d="100"/>
          <a:sy n="83" d="100"/>
        </p:scale>
        <p:origin x="232" y="936"/>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9/29/20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9/29/20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9/29/20</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9/29/20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9/29/20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9/29/20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9/29/20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9/29/20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9/29/20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9/29/20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9/29/20</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9/29/20</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9/29/20</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9/29/20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9/29/20</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9/29/20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9/29/20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9/29/20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9/29/20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9/29/20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9/29/20</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9/29/20</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9/29/20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9/29/20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9/29/20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9/29/20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9/29/20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image" Target="../media/image36.emf"/><Relationship Id="rId1" Type="http://schemas.openxmlformats.org/officeDocument/2006/relationships/slideLayout" Target="../slideLayouts/slideLayout7.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image" Target="../media/image42.emf"/><Relationship Id="rId1" Type="http://schemas.openxmlformats.org/officeDocument/2006/relationships/slideLayout" Target="../slideLayouts/slideLayout7.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slides/_rels/slide1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7.xml"/><Relationship Id="rId4" Type="http://schemas.openxmlformats.org/officeDocument/2006/relationships/image" Target="../media/image50.emf"/></Relationships>
</file>

<file path=ppt/slides/_rels/slide1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7.xml"/><Relationship Id="rId4" Type="http://schemas.openxmlformats.org/officeDocument/2006/relationships/image" Target="../media/image53.emf"/></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160.png"/></Relationships>
</file>

<file path=ppt/slides/_rels/slide17.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image" Target="../media/image60.emf"/><Relationship Id="rId1" Type="http://schemas.openxmlformats.org/officeDocument/2006/relationships/slideLayout" Target="../slideLayouts/slideLayout7.xml"/><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slides/_rels/slide21.xml.rels><?xml version="1.0" encoding="UTF-8" standalone="yes"?>
<Relationships xmlns="http://schemas.openxmlformats.org/package/2006/relationships"><Relationship Id="rId3" Type="http://schemas.openxmlformats.org/officeDocument/2006/relationships/image" Target="../media/image67.emf"/><Relationship Id="rId7" Type="http://schemas.openxmlformats.org/officeDocument/2006/relationships/image" Target="../media/image71.emf"/><Relationship Id="rId2" Type="http://schemas.openxmlformats.org/officeDocument/2006/relationships/image" Target="../media/image66.emf"/><Relationship Id="rId1" Type="http://schemas.openxmlformats.org/officeDocument/2006/relationships/slideLayout" Target="../slideLayouts/slideLayout7.xml"/><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slides/_rels/slide22.xml.rels><?xml version="1.0" encoding="UTF-8" standalone="yes"?>
<Relationships xmlns="http://schemas.openxmlformats.org/package/2006/relationships"><Relationship Id="rId3" Type="http://schemas.openxmlformats.org/officeDocument/2006/relationships/image" Target="../media/image73.emf"/><Relationship Id="rId7" Type="http://schemas.openxmlformats.org/officeDocument/2006/relationships/image" Target="../media/image77.emf"/><Relationship Id="rId2" Type="http://schemas.openxmlformats.org/officeDocument/2006/relationships/image" Target="../media/image72.emf"/><Relationship Id="rId1" Type="http://schemas.openxmlformats.org/officeDocument/2006/relationships/slideLayout" Target="../slideLayouts/slideLayout7.xml"/><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emf"/></Relationships>
</file>

<file path=ppt/slides/_rels/slide23.xml.rels><?xml version="1.0" encoding="UTF-8" standalone="yes"?>
<Relationships xmlns="http://schemas.openxmlformats.org/package/2006/relationships"><Relationship Id="rId3" Type="http://schemas.openxmlformats.org/officeDocument/2006/relationships/image" Target="../media/image79.emf"/><Relationship Id="rId7" Type="http://schemas.openxmlformats.org/officeDocument/2006/relationships/image" Target="../media/image83.emf"/><Relationship Id="rId2" Type="http://schemas.openxmlformats.org/officeDocument/2006/relationships/image" Target="../media/image78.emf"/><Relationship Id="rId1" Type="http://schemas.openxmlformats.org/officeDocument/2006/relationships/slideLayout" Target="../slideLayouts/slideLayout7.xml"/><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s>
</file>

<file path=ppt/slides/_rels/slide24.xml.rels><?xml version="1.0" encoding="UTF-8" standalone="yes"?>
<Relationships xmlns="http://schemas.openxmlformats.org/package/2006/relationships"><Relationship Id="rId3" Type="http://schemas.openxmlformats.org/officeDocument/2006/relationships/image" Target="../media/image85.emf"/><Relationship Id="rId7" Type="http://schemas.openxmlformats.org/officeDocument/2006/relationships/image" Target="../media/image89.emf"/><Relationship Id="rId2" Type="http://schemas.openxmlformats.org/officeDocument/2006/relationships/image" Target="../media/image84.emf"/><Relationship Id="rId1" Type="http://schemas.openxmlformats.org/officeDocument/2006/relationships/slideLayout" Target="../slideLayouts/slideLayout7.xml"/><Relationship Id="rId6" Type="http://schemas.openxmlformats.org/officeDocument/2006/relationships/image" Target="../media/image88.emf"/><Relationship Id="rId5" Type="http://schemas.openxmlformats.org/officeDocument/2006/relationships/image" Target="../media/image87.emf"/><Relationship Id="rId4" Type="http://schemas.openxmlformats.org/officeDocument/2006/relationships/image" Target="../media/image86.emf"/></Relationships>
</file>

<file path=ppt/slides/_rels/slide25.xml.rels><?xml version="1.0" encoding="UTF-8" standalone="yes"?>
<Relationships xmlns="http://schemas.openxmlformats.org/package/2006/relationships"><Relationship Id="rId3" Type="http://schemas.openxmlformats.org/officeDocument/2006/relationships/image" Target="../media/image91.emf"/><Relationship Id="rId7" Type="http://schemas.openxmlformats.org/officeDocument/2006/relationships/image" Target="../media/image95.emf"/><Relationship Id="rId2" Type="http://schemas.openxmlformats.org/officeDocument/2006/relationships/image" Target="../media/image90.emf"/><Relationship Id="rId1" Type="http://schemas.openxmlformats.org/officeDocument/2006/relationships/slideLayout" Target="../slideLayouts/slideLayout7.xml"/><Relationship Id="rId6" Type="http://schemas.openxmlformats.org/officeDocument/2006/relationships/image" Target="../media/image94.emf"/><Relationship Id="rId5" Type="http://schemas.openxmlformats.org/officeDocument/2006/relationships/image" Target="../media/image93.emf"/><Relationship Id="rId4" Type="http://schemas.openxmlformats.org/officeDocument/2006/relationships/image" Target="../media/image9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160.png"/></Relationships>
</file>

<file path=ppt/slides/_rels/slide2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 Id="rId5" Type="http://schemas.openxmlformats.org/officeDocument/2006/relationships/image" Target="../media/image261.png"/><Relationship Id="rId4" Type="http://schemas.openxmlformats.org/officeDocument/2006/relationships/image" Target="../media/image250.png"/></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hyperlink" Target="https://cmsweb.cern.ch/das/request?view=list&amp;limit=50&amp;instance=prod%2Fglobal&amp;input=%2FTTToHadronic_TuneCP5_13TeV-powheg-pythia8%2FRunIIAutumn18MiniAOD-102X_upgrade2018_realistic_v15-v1%2FMINIAODSIM" TargetMode="External"/><Relationship Id="rId3" Type="http://schemas.openxmlformats.org/officeDocument/2006/relationships/hyperlink" Target="https://cmsweb.cern.ch/das/request?view=list&amp;limit=50&amp;instance=prod%2Fglobal&amp;input=%2FTT_Mtt-1000toInf_TuneCUETP8M2T4_13TeV-powheg-pythia8%2FRunIISummer16MiniAODv3-PUMoriond17_94X_mcRun2_asymptotic_v3-v2%2FMINIAODSIM" TargetMode="External"/><Relationship Id="rId7" Type="http://schemas.openxmlformats.org/officeDocument/2006/relationships/hyperlink" Target="https://cmsweb.cern.ch/das/request?view=list&amp;limit=50&amp;instance=prod%2Fglobal&amp;input=%2FTTTo2L2Nu_TuneCP5_13TeV-powheg-pythia8%2FRunIIFall17MiniAODv2-PU2017_12Apr2018_94X_mc2017_realistic_v14-v2%2FMINIAODSIM" TargetMode="External"/><Relationship Id="rId2" Type="http://schemas.openxmlformats.org/officeDocument/2006/relationships/hyperlink" Target="https://cmsweb.cern.ch/das/request?view=list&amp;limit=50&amp;instance=prod%2Fglobal&amp;input=%2FTT_Mtt-700to1000_TuneCUETP8M2T4_13TeV-powheg-pythia8%2FRunIISummer16MiniAODv3-PUMoriond17_94X_mcRun2_asymptotic_v3-v2%2FMINIAODSIM" TargetMode="External"/><Relationship Id="rId1" Type="http://schemas.openxmlformats.org/officeDocument/2006/relationships/slideLayout" Target="../slideLayouts/slideLayout7.xml"/><Relationship Id="rId6" Type="http://schemas.openxmlformats.org/officeDocument/2006/relationships/hyperlink" Target="https://cmsweb.cern.ch/das/request?view=list&amp;limit=50&amp;instance=prod%2Fglobal&amp;input=%2FTTToSemiLeptonic_TuneCP5_13TeV-powheg-pythia8%2FRunIIFall17MiniAODv2-PU2017_12Apr2018_94X_mc2017_realistic_v14-v2%2FMINIAODSIM" TargetMode="External"/><Relationship Id="rId5" Type="http://schemas.openxmlformats.org/officeDocument/2006/relationships/hyperlink" Target="https://cmsweb.cern.ch/das/request?view=list&amp;limit=50&amp;instance=prod%2Fglobal&amp;input=%2FTTToHadronic_TuneCP5_13TeV-powheg-pythia8%2FRunIIFall17MiniAODv2-PU2017_12Apr2018_94X_mc2017_realistic_v14-v1%2FMINIAODSIM" TargetMode="External"/><Relationship Id="rId10" Type="http://schemas.openxmlformats.org/officeDocument/2006/relationships/hyperlink" Target="https://cmsweb.cern.ch/das/request?view=list&amp;limit=50&amp;instance=prod%2Fglobal&amp;input=%2FTTTo2L2Nu_TuneCP5_13TeV-powheg-pythia8%2FRunIIAutumn18MiniAOD-102X_upgrade2018_realistic_v15-v1%2FMINIAODSIM" TargetMode="External"/><Relationship Id="rId4" Type="http://schemas.openxmlformats.org/officeDocument/2006/relationships/hyperlink" Target="https://cmsweb.cern.ch/das/request?view=list&amp;limit=50&amp;instance=prod%2Fglobal&amp;input=%2FTT_TuneCUETP8M2T4_13TeV-powheg-pythia8%2FRunIISummer16MiniAODv3-PUMoriond17_94X_mcRun2_asymptotic_v3-v1%2FMINIAODSIM" TargetMode="External"/><Relationship Id="rId9" Type="http://schemas.openxmlformats.org/officeDocument/2006/relationships/hyperlink" Target="https://cmsweb.cern.ch/das/request?view=list&amp;limit=50&amp;instance=prod%2Fglobal&amp;input=%2FTTToSemiLeptonic_TuneCP5_13TeV-powheg-pythia8%2FRunIIAutumn18MiniAOD-102X_upgrade2018_realistic_v15-v1%2FMINIAODSIM"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emf"/><Relationship Id="rId7" Type="http://schemas.openxmlformats.org/officeDocument/2006/relationships/image" Target="../media/image105.emf"/><Relationship Id="rId2" Type="http://schemas.openxmlformats.org/officeDocument/2006/relationships/image" Target="../media/image100.emf"/><Relationship Id="rId1" Type="http://schemas.openxmlformats.org/officeDocument/2006/relationships/slideLayout" Target="../slideLayouts/slideLayout7.xml"/><Relationship Id="rId6" Type="http://schemas.openxmlformats.org/officeDocument/2006/relationships/image" Target="../media/image104.emf"/><Relationship Id="rId5" Type="http://schemas.openxmlformats.org/officeDocument/2006/relationships/image" Target="../media/image103.emf"/><Relationship Id="rId4" Type="http://schemas.openxmlformats.org/officeDocument/2006/relationships/image" Target="../media/image102.emf"/></Relationships>
</file>

<file path=ppt/slides/_rels/slide33.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106.emf"/><Relationship Id="rId1" Type="http://schemas.openxmlformats.org/officeDocument/2006/relationships/slideLayout" Target="../slideLayouts/slideLayout7.xml"/><Relationship Id="rId5" Type="http://schemas.openxmlformats.org/officeDocument/2006/relationships/image" Target="../media/image109.emf"/><Relationship Id="rId4" Type="http://schemas.openxmlformats.org/officeDocument/2006/relationships/image" Target="../media/image108.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emf"/><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24.emf"/><Relationship Id="rId1" Type="http://schemas.openxmlformats.org/officeDocument/2006/relationships/slideLayout" Target="../slideLayouts/slideLayout7.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9.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slideLayout" Target="../slideLayouts/slideLayout7.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a:br>
            <a:r>
              <a:rPr lang="en-US" sz="4400"/>
              <a:t>HEP NTUA </a:t>
            </a:r>
            <a:br>
              <a:rPr lang="en-US" sz="4400"/>
            </a:br>
            <a:r>
              <a:rPr lang="en-US" sz="4400"/>
              <a:t>Weekly Report</a:t>
            </a:r>
            <a:br>
              <a:rPr lang="en-US" sz="4400"/>
            </a:br>
            <a:br>
              <a:rPr lang="en-US" sz="4400"/>
            </a:br>
            <a:r>
              <a:rPr lang="en-US" sz="4400"/>
              <a:t>30/9/2020</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2563733" y="-19483"/>
            <a:ext cx="7122763" cy="523220"/>
          </a:xfrm>
          <a:prstGeom prst="rect">
            <a:avLst/>
          </a:prstGeom>
          <a:noFill/>
        </p:spPr>
        <p:txBody>
          <a:bodyPr wrap="square" rtlCol="0">
            <a:spAutoFit/>
          </a:bodyPr>
          <a:lstStyle/>
          <a:p>
            <a:pPr algn="ctr"/>
            <a:r>
              <a:rPr lang="en-US" sz="2800" u="sng" dirty="0"/>
              <a:t>Parton Differential Cross Section Comparison</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9/29/20</a:t>
            </a:fld>
            <a:endParaRPr lang="en-US" dirty="0"/>
          </a:p>
        </p:txBody>
      </p:sp>
      <p:sp>
        <p:nvSpPr>
          <p:cNvPr id="26" name="TextBox 25">
            <a:extLst>
              <a:ext uri="{FF2B5EF4-FFF2-40B4-BE49-F238E27FC236}">
                <a16:creationId xmlns:a16="http://schemas.microsoft.com/office/drawing/2014/main" id="{1BB371F1-91A1-3A4D-A6A8-AF404B604888}"/>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9" name="TextBox 28">
            <a:extLst>
              <a:ext uri="{FF2B5EF4-FFF2-40B4-BE49-F238E27FC236}">
                <a16:creationId xmlns:a16="http://schemas.microsoft.com/office/drawing/2014/main" id="{A708A92C-88F9-3641-987D-953A64AC4AAD}"/>
              </a:ext>
            </a:extLst>
          </p:cNvPr>
          <p:cNvSpPr txBox="1"/>
          <p:nvPr/>
        </p:nvSpPr>
        <p:spPr>
          <a:xfrm>
            <a:off x="308142" y="3868744"/>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5" name="TextBox 24">
            <a:extLst>
              <a:ext uri="{FF2B5EF4-FFF2-40B4-BE49-F238E27FC236}">
                <a16:creationId xmlns:a16="http://schemas.microsoft.com/office/drawing/2014/main" id="{BFAE4A9A-572E-874E-88AB-3CC4681295CD}"/>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8" name="TextBox 27">
            <a:extLst>
              <a:ext uri="{FF2B5EF4-FFF2-40B4-BE49-F238E27FC236}">
                <a16:creationId xmlns:a16="http://schemas.microsoft.com/office/drawing/2014/main" id="{2A3963A3-0626-5A42-8A08-DED070B1557C}"/>
              </a:ext>
            </a:extLst>
          </p:cNvPr>
          <p:cNvSpPr txBox="1"/>
          <p:nvPr/>
        </p:nvSpPr>
        <p:spPr>
          <a:xfrm>
            <a:off x="4464215" y="3868744"/>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7" name="TextBox 26">
            <a:extLst>
              <a:ext uri="{FF2B5EF4-FFF2-40B4-BE49-F238E27FC236}">
                <a16:creationId xmlns:a16="http://schemas.microsoft.com/office/drawing/2014/main" id="{BBBB60B1-737A-7E46-ADCE-0271AB233E75}"/>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30" name="TextBox 29">
            <a:extLst>
              <a:ext uri="{FF2B5EF4-FFF2-40B4-BE49-F238E27FC236}">
                <a16:creationId xmlns:a16="http://schemas.microsoft.com/office/drawing/2014/main" id="{CC0482CC-78AA-B94E-BD42-771A797D268C}"/>
              </a:ext>
            </a:extLst>
          </p:cNvPr>
          <p:cNvSpPr txBox="1"/>
          <p:nvPr/>
        </p:nvSpPr>
        <p:spPr>
          <a:xfrm>
            <a:off x="8467555" y="3874535"/>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pic>
        <p:nvPicPr>
          <p:cNvPr id="8" name="Picture 7">
            <a:extLst>
              <a:ext uri="{FF2B5EF4-FFF2-40B4-BE49-F238E27FC236}">
                <a16:creationId xmlns:a16="http://schemas.microsoft.com/office/drawing/2014/main" id="{E92E93C9-8D66-A64B-BD34-3E471F60CBE6}"/>
              </a:ext>
            </a:extLst>
          </p:cNvPr>
          <p:cNvPicPr>
            <a:picLocks noChangeAspect="1"/>
          </p:cNvPicPr>
          <p:nvPr/>
        </p:nvPicPr>
        <p:blipFill>
          <a:blip r:embed="rId2"/>
          <a:stretch>
            <a:fillRect/>
          </a:stretch>
        </p:blipFill>
        <p:spPr>
          <a:xfrm rot="5400000">
            <a:off x="581914" y="-136428"/>
            <a:ext cx="3012694" cy="4176522"/>
          </a:xfrm>
          <a:prstGeom prst="rect">
            <a:avLst/>
          </a:prstGeom>
        </p:spPr>
      </p:pic>
      <p:pic>
        <p:nvPicPr>
          <p:cNvPr id="10" name="Picture 9">
            <a:extLst>
              <a:ext uri="{FF2B5EF4-FFF2-40B4-BE49-F238E27FC236}">
                <a16:creationId xmlns:a16="http://schemas.microsoft.com/office/drawing/2014/main" id="{C24D2A9D-E100-5346-99D7-ACA01D6FC749}"/>
              </a:ext>
            </a:extLst>
          </p:cNvPr>
          <p:cNvPicPr>
            <a:picLocks noChangeAspect="1"/>
          </p:cNvPicPr>
          <p:nvPr/>
        </p:nvPicPr>
        <p:blipFill>
          <a:blip r:embed="rId3"/>
          <a:stretch>
            <a:fillRect/>
          </a:stretch>
        </p:blipFill>
        <p:spPr>
          <a:xfrm rot="5400000">
            <a:off x="581914" y="2807360"/>
            <a:ext cx="3012694" cy="4176522"/>
          </a:xfrm>
          <a:prstGeom prst="rect">
            <a:avLst/>
          </a:prstGeom>
        </p:spPr>
      </p:pic>
      <p:pic>
        <p:nvPicPr>
          <p:cNvPr id="12" name="Picture 11">
            <a:extLst>
              <a:ext uri="{FF2B5EF4-FFF2-40B4-BE49-F238E27FC236}">
                <a16:creationId xmlns:a16="http://schemas.microsoft.com/office/drawing/2014/main" id="{F1113AD4-EA2F-F34C-A3B0-6643D4976BDA}"/>
              </a:ext>
            </a:extLst>
          </p:cNvPr>
          <p:cNvPicPr>
            <a:picLocks noChangeAspect="1"/>
          </p:cNvPicPr>
          <p:nvPr/>
        </p:nvPicPr>
        <p:blipFill>
          <a:blip r:embed="rId4"/>
          <a:stretch>
            <a:fillRect/>
          </a:stretch>
        </p:blipFill>
        <p:spPr>
          <a:xfrm rot="5400000">
            <a:off x="4665448" y="2807360"/>
            <a:ext cx="3012694" cy="4176522"/>
          </a:xfrm>
          <a:prstGeom prst="rect">
            <a:avLst/>
          </a:prstGeom>
        </p:spPr>
      </p:pic>
      <p:pic>
        <p:nvPicPr>
          <p:cNvPr id="14" name="Picture 13">
            <a:extLst>
              <a:ext uri="{FF2B5EF4-FFF2-40B4-BE49-F238E27FC236}">
                <a16:creationId xmlns:a16="http://schemas.microsoft.com/office/drawing/2014/main" id="{0F42B003-C1EA-9445-955C-E4585F65B8A4}"/>
              </a:ext>
            </a:extLst>
          </p:cNvPr>
          <p:cNvPicPr>
            <a:picLocks noChangeAspect="1"/>
          </p:cNvPicPr>
          <p:nvPr/>
        </p:nvPicPr>
        <p:blipFill>
          <a:blip r:embed="rId5"/>
          <a:stretch>
            <a:fillRect/>
          </a:stretch>
        </p:blipFill>
        <p:spPr>
          <a:xfrm rot="5400000">
            <a:off x="4601740" y="-158840"/>
            <a:ext cx="3012694" cy="4176522"/>
          </a:xfrm>
          <a:prstGeom prst="rect">
            <a:avLst/>
          </a:prstGeom>
        </p:spPr>
      </p:pic>
      <p:pic>
        <p:nvPicPr>
          <p:cNvPr id="16" name="Picture 15">
            <a:extLst>
              <a:ext uri="{FF2B5EF4-FFF2-40B4-BE49-F238E27FC236}">
                <a16:creationId xmlns:a16="http://schemas.microsoft.com/office/drawing/2014/main" id="{673005A0-A836-6149-AE0A-511E7B5F9FD7}"/>
              </a:ext>
            </a:extLst>
          </p:cNvPr>
          <p:cNvPicPr>
            <a:picLocks noChangeAspect="1"/>
          </p:cNvPicPr>
          <p:nvPr/>
        </p:nvPicPr>
        <p:blipFill>
          <a:blip r:embed="rId6"/>
          <a:stretch>
            <a:fillRect/>
          </a:stretch>
        </p:blipFill>
        <p:spPr>
          <a:xfrm rot="5400000">
            <a:off x="8597392" y="-125882"/>
            <a:ext cx="3012694" cy="4176522"/>
          </a:xfrm>
          <a:prstGeom prst="rect">
            <a:avLst/>
          </a:prstGeom>
        </p:spPr>
      </p:pic>
      <p:pic>
        <p:nvPicPr>
          <p:cNvPr id="18" name="Picture 17">
            <a:extLst>
              <a:ext uri="{FF2B5EF4-FFF2-40B4-BE49-F238E27FC236}">
                <a16:creationId xmlns:a16="http://schemas.microsoft.com/office/drawing/2014/main" id="{B7A2C54E-3914-C145-8369-C224E8ECD86A}"/>
              </a:ext>
            </a:extLst>
          </p:cNvPr>
          <p:cNvPicPr>
            <a:picLocks noChangeAspect="1"/>
          </p:cNvPicPr>
          <p:nvPr/>
        </p:nvPicPr>
        <p:blipFill>
          <a:blip r:embed="rId7"/>
          <a:stretch>
            <a:fillRect/>
          </a:stretch>
        </p:blipFill>
        <p:spPr>
          <a:xfrm rot="5400000">
            <a:off x="8597392" y="2807360"/>
            <a:ext cx="3012694" cy="4176522"/>
          </a:xfrm>
          <a:prstGeom prst="rect">
            <a:avLst/>
          </a:prstGeom>
        </p:spPr>
      </p:pic>
      <p:sp>
        <p:nvSpPr>
          <p:cNvPr id="32" name="TextBox 31">
            <a:extLst>
              <a:ext uri="{FF2B5EF4-FFF2-40B4-BE49-F238E27FC236}">
                <a16:creationId xmlns:a16="http://schemas.microsoft.com/office/drawing/2014/main" id="{1AD06D0D-4569-204F-A029-752A279628B2}"/>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3" name="TextBox 32">
            <a:extLst>
              <a:ext uri="{FF2B5EF4-FFF2-40B4-BE49-F238E27FC236}">
                <a16:creationId xmlns:a16="http://schemas.microsoft.com/office/drawing/2014/main" id="{C645F7D0-A21F-6542-9CC2-F86A2AEB8DF3}"/>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4" name="TextBox 33">
            <a:extLst>
              <a:ext uri="{FF2B5EF4-FFF2-40B4-BE49-F238E27FC236}">
                <a16:creationId xmlns:a16="http://schemas.microsoft.com/office/drawing/2014/main" id="{194B246D-A0B7-AD41-885F-A0F6C0D161F7}"/>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5" name="TextBox 34">
            <a:extLst>
              <a:ext uri="{FF2B5EF4-FFF2-40B4-BE49-F238E27FC236}">
                <a16:creationId xmlns:a16="http://schemas.microsoft.com/office/drawing/2014/main" id="{8769648B-3E53-5242-B56A-55B07530CF60}"/>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6" name="TextBox 35">
            <a:extLst>
              <a:ext uri="{FF2B5EF4-FFF2-40B4-BE49-F238E27FC236}">
                <a16:creationId xmlns:a16="http://schemas.microsoft.com/office/drawing/2014/main" id="{1B2AD945-6022-D644-BE7B-9030A05FB73D}"/>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37" name="TextBox 36">
            <a:extLst>
              <a:ext uri="{FF2B5EF4-FFF2-40B4-BE49-F238E27FC236}">
                <a16:creationId xmlns:a16="http://schemas.microsoft.com/office/drawing/2014/main" id="{4E73D16F-F763-BC41-8A4D-E703793E40DD}"/>
              </a:ext>
            </a:extLst>
          </p:cNvPr>
          <p:cNvSpPr txBox="1"/>
          <p:nvPr/>
        </p:nvSpPr>
        <p:spPr>
          <a:xfrm>
            <a:off x="8473212" y="4025031"/>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313894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3276600" y="33090"/>
            <a:ext cx="5638800" cy="523220"/>
          </a:xfrm>
          <a:prstGeom prst="rect">
            <a:avLst/>
          </a:prstGeom>
          <a:noFill/>
        </p:spPr>
        <p:txBody>
          <a:bodyPr wrap="square" rtlCol="0">
            <a:spAutoFit/>
          </a:bodyPr>
          <a:lstStyle/>
          <a:p>
            <a:pPr algn="ctr"/>
            <a:r>
              <a:rPr lang="en-US" sz="2800" u="sng" dirty="0"/>
              <a:t>Tag And Probe Calculations</a:t>
            </a:r>
            <a:endParaRPr lang="en-US" sz="2800" u="sng" dirty="0">
              <a:solidFill>
                <a:srgbClr val="00B05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9/29/20</a:t>
            </a:fld>
            <a:endParaRPr lang="en-US" dirty="0"/>
          </a:p>
        </p:txBody>
      </p:sp>
      <p:sp>
        <p:nvSpPr>
          <p:cNvPr id="4" name="Rectangle 3">
            <a:extLst>
              <a:ext uri="{FF2B5EF4-FFF2-40B4-BE49-F238E27FC236}">
                <a16:creationId xmlns:a16="http://schemas.microsoft.com/office/drawing/2014/main" id="{5C3FEF86-DEE2-7A46-9297-5B0B54F82785}"/>
              </a:ext>
            </a:extLst>
          </p:cNvPr>
          <p:cNvSpPr/>
          <p:nvPr/>
        </p:nvSpPr>
        <p:spPr>
          <a:xfrm>
            <a:off x="1954067" y="1582340"/>
            <a:ext cx="3691717" cy="3416320"/>
          </a:xfrm>
          <a:prstGeom prst="rect">
            <a:avLst/>
          </a:prstGeom>
          <a:noFill/>
          <a:ln w="25400">
            <a:solidFill>
              <a:srgbClr val="00B0F0"/>
            </a:solidFill>
          </a:ln>
        </p:spPr>
        <p:txBody>
          <a:bodyPr wrap="square">
            <a:spAutoFit/>
          </a:bodyPr>
          <a:lstStyle/>
          <a:p>
            <a:r>
              <a:rPr lang="en-GR" dirty="0"/>
              <a:t>eff data: 0.781 ± 0.038</a:t>
            </a:r>
          </a:p>
          <a:p>
            <a:r>
              <a:rPr lang="en-GR" b="1" u="sng" dirty="0">
                <a:solidFill>
                  <a:srgbClr val="00B0F0"/>
                </a:solidFill>
              </a:rPr>
              <a:t>eff ttbar: 0.772 ± 0.014</a:t>
            </a:r>
          </a:p>
          <a:p>
            <a:r>
              <a:rPr lang="en-GR" dirty="0"/>
              <a:t>-----------</a:t>
            </a:r>
          </a:p>
          <a:p>
            <a:r>
              <a:rPr lang="en-GR" dirty="0"/>
              <a:t>Efficiency per Pt region</a:t>
            </a:r>
          </a:p>
          <a:p>
            <a:r>
              <a:rPr lang="en-GR" dirty="0"/>
              <a:t>eff data pT[400-600]: 0.761 ± 0.042</a:t>
            </a:r>
          </a:p>
          <a:p>
            <a:r>
              <a:rPr lang="en-GR" dirty="0"/>
              <a:t>eff ttbar pT[400-600]: 0.778 ± 0.016</a:t>
            </a:r>
          </a:p>
          <a:p>
            <a:r>
              <a:rPr lang="en-GR" dirty="0"/>
              <a:t>-----------</a:t>
            </a:r>
          </a:p>
          <a:p>
            <a:r>
              <a:rPr lang="en-GR" dirty="0"/>
              <a:t>eff data pT[600-800]: 0.851 ± 0.100</a:t>
            </a:r>
          </a:p>
          <a:p>
            <a:r>
              <a:rPr lang="en-GR" dirty="0"/>
              <a:t>eff ttbar pT[600-800]: 0.748 ± 0.031</a:t>
            </a:r>
          </a:p>
          <a:p>
            <a:r>
              <a:rPr lang="en-GR" dirty="0"/>
              <a:t>-----------</a:t>
            </a:r>
          </a:p>
          <a:p>
            <a:r>
              <a:rPr lang="en-GR" dirty="0"/>
              <a:t>eff data pT[800-Inf]: 0.886 ± 0.160</a:t>
            </a:r>
          </a:p>
          <a:p>
            <a:r>
              <a:rPr lang="en-GR" dirty="0"/>
              <a:t>eff ttbar pT[800-Inf]: 0.775 ± 0.063</a:t>
            </a:r>
          </a:p>
        </p:txBody>
      </p:sp>
      <p:sp>
        <p:nvSpPr>
          <p:cNvPr id="14" name="TextBox 13">
            <a:extLst>
              <a:ext uri="{FF2B5EF4-FFF2-40B4-BE49-F238E27FC236}">
                <a16:creationId xmlns:a16="http://schemas.microsoft.com/office/drawing/2014/main" id="{3E19E17E-9A5F-8341-8B8D-E6E0464A2116}"/>
              </a:ext>
            </a:extLst>
          </p:cNvPr>
          <p:cNvSpPr txBox="1"/>
          <p:nvPr/>
        </p:nvSpPr>
        <p:spPr>
          <a:xfrm>
            <a:off x="2283944" y="1064602"/>
            <a:ext cx="3031961" cy="369332"/>
          </a:xfrm>
          <a:prstGeom prst="rect">
            <a:avLst/>
          </a:prstGeom>
          <a:noFill/>
        </p:spPr>
        <p:txBody>
          <a:bodyPr wrap="square" rtlCol="0">
            <a:spAutoFit/>
          </a:bodyPr>
          <a:lstStyle/>
          <a:p>
            <a:pPr algn="ctr"/>
            <a:r>
              <a:rPr lang="en-US" dirty="0"/>
              <a:t> </a:t>
            </a:r>
            <a:r>
              <a:rPr lang="en-US" dirty="0">
                <a:solidFill>
                  <a:srgbClr val="00B0F0"/>
                </a:solidFill>
              </a:rPr>
              <a:t>(2016) Tune CUE</a:t>
            </a:r>
          </a:p>
        </p:txBody>
      </p:sp>
      <p:sp>
        <p:nvSpPr>
          <p:cNvPr id="16" name="Rectangle 15">
            <a:extLst>
              <a:ext uri="{FF2B5EF4-FFF2-40B4-BE49-F238E27FC236}">
                <a16:creationId xmlns:a16="http://schemas.microsoft.com/office/drawing/2014/main" id="{41DA2AE3-627A-AC4D-A277-73773AB20B37}"/>
              </a:ext>
            </a:extLst>
          </p:cNvPr>
          <p:cNvSpPr/>
          <p:nvPr/>
        </p:nvSpPr>
        <p:spPr>
          <a:xfrm>
            <a:off x="6817956" y="1582340"/>
            <a:ext cx="3691717" cy="3416320"/>
          </a:xfrm>
          <a:prstGeom prst="rect">
            <a:avLst/>
          </a:prstGeom>
          <a:noFill/>
          <a:ln w="25400">
            <a:solidFill>
              <a:srgbClr val="00B0F0"/>
            </a:solidFill>
          </a:ln>
        </p:spPr>
        <p:txBody>
          <a:bodyPr wrap="square">
            <a:spAutoFit/>
          </a:bodyPr>
          <a:lstStyle/>
          <a:p>
            <a:r>
              <a:rPr lang="en-GB" dirty="0"/>
              <a:t>eff data: 0.781 ± 0.038</a:t>
            </a:r>
          </a:p>
          <a:p>
            <a:r>
              <a:rPr lang="en-GB" b="1" u="sng" dirty="0">
                <a:solidFill>
                  <a:srgbClr val="00B0F0"/>
                </a:solidFill>
              </a:rPr>
              <a:t>eff ttbar: 0.813 ± 0.01</a:t>
            </a:r>
          </a:p>
          <a:p>
            <a:r>
              <a:rPr lang="en-GB" dirty="0"/>
              <a:t>-----------</a:t>
            </a:r>
          </a:p>
          <a:p>
            <a:r>
              <a:rPr lang="en-GB" dirty="0"/>
              <a:t>Efficiency per Pt region</a:t>
            </a:r>
          </a:p>
          <a:p>
            <a:r>
              <a:rPr lang="en-GB" dirty="0"/>
              <a:t>eff data </a:t>
            </a:r>
            <a:r>
              <a:rPr lang="en-GB" dirty="0" err="1"/>
              <a:t>pT</a:t>
            </a:r>
            <a:r>
              <a:rPr lang="en-GB" dirty="0"/>
              <a:t>[400-600]: 0.761 ± 0.042</a:t>
            </a:r>
          </a:p>
          <a:p>
            <a:r>
              <a:rPr lang="en-GB" dirty="0"/>
              <a:t>eff ttbar </a:t>
            </a:r>
            <a:r>
              <a:rPr lang="en-GB" dirty="0" err="1"/>
              <a:t>pT</a:t>
            </a:r>
            <a:r>
              <a:rPr lang="en-GB" dirty="0"/>
              <a:t>[400-600]: 0.812 ± 0.011</a:t>
            </a:r>
          </a:p>
          <a:p>
            <a:r>
              <a:rPr lang="en-GB" dirty="0"/>
              <a:t>-----------</a:t>
            </a:r>
          </a:p>
          <a:p>
            <a:r>
              <a:rPr lang="en-GB" dirty="0"/>
              <a:t>eff data </a:t>
            </a:r>
            <a:r>
              <a:rPr lang="en-GB" dirty="0" err="1"/>
              <a:t>pT</a:t>
            </a:r>
            <a:r>
              <a:rPr lang="en-GB" dirty="0"/>
              <a:t>[600-800]: 0.851 ± 0.100</a:t>
            </a:r>
          </a:p>
          <a:p>
            <a:r>
              <a:rPr lang="en-GB" dirty="0"/>
              <a:t>eff ttbar </a:t>
            </a:r>
            <a:r>
              <a:rPr lang="en-GB" dirty="0" err="1"/>
              <a:t>pT</a:t>
            </a:r>
            <a:r>
              <a:rPr lang="en-GB" dirty="0"/>
              <a:t>[600-800]: 0.820 ± 0.023</a:t>
            </a:r>
          </a:p>
          <a:p>
            <a:r>
              <a:rPr lang="en-GB" dirty="0"/>
              <a:t>-----------</a:t>
            </a:r>
          </a:p>
          <a:p>
            <a:r>
              <a:rPr lang="en-GB" dirty="0"/>
              <a:t>eff data </a:t>
            </a:r>
            <a:r>
              <a:rPr lang="en-GB" dirty="0" err="1"/>
              <a:t>pT</a:t>
            </a:r>
            <a:r>
              <a:rPr lang="en-GB" dirty="0"/>
              <a:t>[800-Inf]: 0.886 ± 0.160</a:t>
            </a:r>
          </a:p>
          <a:p>
            <a:r>
              <a:rPr lang="en-GB" dirty="0"/>
              <a:t>eff ttbar </a:t>
            </a:r>
            <a:r>
              <a:rPr lang="en-GB" dirty="0" err="1"/>
              <a:t>pT</a:t>
            </a:r>
            <a:r>
              <a:rPr lang="en-GB" dirty="0"/>
              <a:t>[800-Inf]: 0.806 ± 0.053</a:t>
            </a:r>
            <a:endParaRPr lang="en-GR" dirty="0"/>
          </a:p>
        </p:txBody>
      </p:sp>
      <p:sp>
        <p:nvSpPr>
          <p:cNvPr id="17" name="TextBox 16">
            <a:extLst>
              <a:ext uri="{FF2B5EF4-FFF2-40B4-BE49-F238E27FC236}">
                <a16:creationId xmlns:a16="http://schemas.microsoft.com/office/drawing/2014/main" id="{70B1B7FD-CA6F-5A48-BB0F-CDC91FADF127}"/>
              </a:ext>
            </a:extLst>
          </p:cNvPr>
          <p:cNvSpPr txBox="1"/>
          <p:nvPr/>
        </p:nvSpPr>
        <p:spPr>
          <a:xfrm>
            <a:off x="6934476" y="1064602"/>
            <a:ext cx="3031961" cy="369332"/>
          </a:xfrm>
          <a:prstGeom prst="rect">
            <a:avLst/>
          </a:prstGeom>
          <a:noFill/>
        </p:spPr>
        <p:txBody>
          <a:bodyPr wrap="square" rtlCol="0">
            <a:spAutoFit/>
          </a:bodyPr>
          <a:lstStyle/>
          <a:p>
            <a:pPr algn="ctr"/>
            <a:r>
              <a:rPr lang="en-US" dirty="0"/>
              <a:t> </a:t>
            </a:r>
            <a:r>
              <a:rPr lang="en-US" dirty="0">
                <a:solidFill>
                  <a:srgbClr val="00B0F0"/>
                </a:solidFill>
              </a:rPr>
              <a:t>(2016) Tune CP5</a:t>
            </a:r>
          </a:p>
        </p:txBody>
      </p:sp>
    </p:spTree>
    <p:extLst>
      <p:ext uri="{BB962C8B-B14F-4D97-AF65-F5344CB8AC3E}">
        <p14:creationId xmlns:p14="http://schemas.microsoft.com/office/powerpoint/2010/main" val="372770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462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0" y="-181873"/>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Efficiency, Acceptance</a:t>
            </a:r>
          </a:p>
        </p:txBody>
      </p:sp>
      <p:pic>
        <p:nvPicPr>
          <p:cNvPr id="18" name="Picture 17">
            <a:extLst>
              <a:ext uri="{FF2B5EF4-FFF2-40B4-BE49-F238E27FC236}">
                <a16:creationId xmlns:a16="http://schemas.microsoft.com/office/drawing/2014/main" id="{79109384-417F-6646-B7C0-B1C8E07FBD53}"/>
              </a:ext>
            </a:extLst>
          </p:cNvPr>
          <p:cNvPicPr>
            <a:picLocks noChangeAspect="1"/>
          </p:cNvPicPr>
          <p:nvPr/>
        </p:nvPicPr>
        <p:blipFill>
          <a:blip r:embed="rId2"/>
          <a:stretch>
            <a:fillRect/>
          </a:stretch>
        </p:blipFill>
        <p:spPr>
          <a:xfrm rot="5400000">
            <a:off x="349250" y="-11765"/>
            <a:ext cx="3261995" cy="3960495"/>
          </a:xfrm>
          <a:prstGeom prst="rect">
            <a:avLst/>
          </a:prstGeom>
        </p:spPr>
      </p:pic>
      <p:pic>
        <p:nvPicPr>
          <p:cNvPr id="20" name="Picture 19">
            <a:extLst>
              <a:ext uri="{FF2B5EF4-FFF2-40B4-BE49-F238E27FC236}">
                <a16:creationId xmlns:a16="http://schemas.microsoft.com/office/drawing/2014/main" id="{320070F7-360B-2A44-827E-2F138CAE2A4A}"/>
              </a:ext>
            </a:extLst>
          </p:cNvPr>
          <p:cNvPicPr>
            <a:picLocks noChangeAspect="1"/>
          </p:cNvPicPr>
          <p:nvPr/>
        </p:nvPicPr>
        <p:blipFill>
          <a:blip r:embed="rId3"/>
          <a:stretch>
            <a:fillRect/>
          </a:stretch>
        </p:blipFill>
        <p:spPr>
          <a:xfrm rot="5400000">
            <a:off x="4465003" y="-30780"/>
            <a:ext cx="3261995" cy="3960495"/>
          </a:xfrm>
          <a:prstGeom prst="rect">
            <a:avLst/>
          </a:prstGeom>
        </p:spPr>
      </p:pic>
      <p:pic>
        <p:nvPicPr>
          <p:cNvPr id="22" name="Picture 21">
            <a:extLst>
              <a:ext uri="{FF2B5EF4-FFF2-40B4-BE49-F238E27FC236}">
                <a16:creationId xmlns:a16="http://schemas.microsoft.com/office/drawing/2014/main" id="{805EEBB0-3D95-3143-9392-13992EC4E87C}"/>
              </a:ext>
            </a:extLst>
          </p:cNvPr>
          <p:cNvPicPr>
            <a:picLocks noChangeAspect="1"/>
          </p:cNvPicPr>
          <p:nvPr/>
        </p:nvPicPr>
        <p:blipFill>
          <a:blip r:embed="rId4"/>
          <a:stretch>
            <a:fillRect/>
          </a:stretch>
        </p:blipFill>
        <p:spPr>
          <a:xfrm rot="5400000">
            <a:off x="8425498" y="7250"/>
            <a:ext cx="3261995" cy="3960495"/>
          </a:xfrm>
          <a:prstGeom prst="rect">
            <a:avLst/>
          </a:prstGeom>
        </p:spPr>
      </p:pic>
      <p:pic>
        <p:nvPicPr>
          <p:cNvPr id="24" name="Picture 23">
            <a:extLst>
              <a:ext uri="{FF2B5EF4-FFF2-40B4-BE49-F238E27FC236}">
                <a16:creationId xmlns:a16="http://schemas.microsoft.com/office/drawing/2014/main" id="{37801377-F2C4-DE45-8968-BF27CFD793D4}"/>
              </a:ext>
            </a:extLst>
          </p:cNvPr>
          <p:cNvPicPr>
            <a:picLocks noChangeAspect="1"/>
          </p:cNvPicPr>
          <p:nvPr/>
        </p:nvPicPr>
        <p:blipFill>
          <a:blip r:embed="rId5"/>
          <a:stretch>
            <a:fillRect/>
          </a:stretch>
        </p:blipFill>
        <p:spPr>
          <a:xfrm rot="5400000">
            <a:off x="349250" y="3250230"/>
            <a:ext cx="3261995" cy="3960495"/>
          </a:xfrm>
          <a:prstGeom prst="rect">
            <a:avLst/>
          </a:prstGeom>
        </p:spPr>
      </p:pic>
      <p:pic>
        <p:nvPicPr>
          <p:cNvPr id="26" name="Picture 25">
            <a:extLst>
              <a:ext uri="{FF2B5EF4-FFF2-40B4-BE49-F238E27FC236}">
                <a16:creationId xmlns:a16="http://schemas.microsoft.com/office/drawing/2014/main" id="{4ABD6E07-F1A9-CC4C-9BE5-71CA613E64B5}"/>
              </a:ext>
            </a:extLst>
          </p:cNvPr>
          <p:cNvPicPr>
            <a:picLocks noChangeAspect="1"/>
          </p:cNvPicPr>
          <p:nvPr/>
        </p:nvPicPr>
        <p:blipFill>
          <a:blip r:embed="rId6"/>
          <a:stretch>
            <a:fillRect/>
          </a:stretch>
        </p:blipFill>
        <p:spPr>
          <a:xfrm rot="5400000">
            <a:off x="4465003" y="3269245"/>
            <a:ext cx="3261995" cy="3960495"/>
          </a:xfrm>
          <a:prstGeom prst="rect">
            <a:avLst/>
          </a:prstGeom>
        </p:spPr>
      </p:pic>
      <p:pic>
        <p:nvPicPr>
          <p:cNvPr id="28" name="Picture 27">
            <a:extLst>
              <a:ext uri="{FF2B5EF4-FFF2-40B4-BE49-F238E27FC236}">
                <a16:creationId xmlns:a16="http://schemas.microsoft.com/office/drawing/2014/main" id="{92848E13-6117-4C47-B4BA-4D5AA16DE644}"/>
              </a:ext>
            </a:extLst>
          </p:cNvPr>
          <p:cNvPicPr>
            <a:picLocks noChangeAspect="1"/>
          </p:cNvPicPr>
          <p:nvPr/>
        </p:nvPicPr>
        <p:blipFill>
          <a:blip r:embed="rId7"/>
          <a:stretch>
            <a:fillRect/>
          </a:stretch>
        </p:blipFill>
        <p:spPr>
          <a:xfrm rot="5400000">
            <a:off x="8580755" y="3250229"/>
            <a:ext cx="3261995" cy="3960495"/>
          </a:xfrm>
          <a:prstGeom prst="rect">
            <a:avLst/>
          </a:prstGeom>
        </p:spPr>
      </p:pic>
    </p:spTree>
    <p:extLst>
      <p:ext uri="{BB962C8B-B14F-4D97-AF65-F5344CB8AC3E}">
        <p14:creationId xmlns:p14="http://schemas.microsoft.com/office/powerpoint/2010/main" val="133593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116885"/>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Response Matrices</a:t>
            </a:r>
          </a:p>
        </p:txBody>
      </p:sp>
      <p:pic>
        <p:nvPicPr>
          <p:cNvPr id="14" name="Picture 13">
            <a:extLst>
              <a:ext uri="{FF2B5EF4-FFF2-40B4-BE49-F238E27FC236}">
                <a16:creationId xmlns:a16="http://schemas.microsoft.com/office/drawing/2014/main" id="{71E9E3E7-77A3-BF48-8882-2BF3B61FF4C2}"/>
              </a:ext>
            </a:extLst>
          </p:cNvPr>
          <p:cNvPicPr>
            <a:picLocks noChangeAspect="1"/>
          </p:cNvPicPr>
          <p:nvPr/>
        </p:nvPicPr>
        <p:blipFill>
          <a:blip r:embed="rId2"/>
          <a:stretch>
            <a:fillRect/>
          </a:stretch>
        </p:blipFill>
        <p:spPr>
          <a:xfrm rot="5400000">
            <a:off x="551815" y="1448752"/>
            <a:ext cx="2856865" cy="3960495"/>
          </a:xfrm>
          <a:prstGeom prst="rect">
            <a:avLst/>
          </a:prstGeom>
        </p:spPr>
      </p:pic>
      <p:pic>
        <p:nvPicPr>
          <p:cNvPr id="16" name="Picture 15">
            <a:extLst>
              <a:ext uri="{FF2B5EF4-FFF2-40B4-BE49-F238E27FC236}">
                <a16:creationId xmlns:a16="http://schemas.microsoft.com/office/drawing/2014/main" id="{0B4E37D4-89AF-1D4A-AC57-A8DEB0C1F004}"/>
              </a:ext>
            </a:extLst>
          </p:cNvPr>
          <p:cNvPicPr>
            <a:picLocks noChangeAspect="1"/>
          </p:cNvPicPr>
          <p:nvPr/>
        </p:nvPicPr>
        <p:blipFill>
          <a:blip r:embed="rId3"/>
          <a:stretch>
            <a:fillRect/>
          </a:stretch>
        </p:blipFill>
        <p:spPr>
          <a:xfrm rot="5400000">
            <a:off x="4636570" y="1448751"/>
            <a:ext cx="2856865" cy="3960495"/>
          </a:xfrm>
          <a:prstGeom prst="rect">
            <a:avLst/>
          </a:prstGeom>
        </p:spPr>
      </p:pic>
      <p:pic>
        <p:nvPicPr>
          <p:cNvPr id="18" name="Picture 17">
            <a:extLst>
              <a:ext uri="{FF2B5EF4-FFF2-40B4-BE49-F238E27FC236}">
                <a16:creationId xmlns:a16="http://schemas.microsoft.com/office/drawing/2014/main" id="{F994DA52-2C5F-A24F-B02E-A476B726265A}"/>
              </a:ext>
            </a:extLst>
          </p:cNvPr>
          <p:cNvPicPr>
            <a:picLocks noChangeAspect="1"/>
          </p:cNvPicPr>
          <p:nvPr/>
        </p:nvPicPr>
        <p:blipFill>
          <a:blip r:embed="rId4"/>
          <a:stretch>
            <a:fillRect/>
          </a:stretch>
        </p:blipFill>
        <p:spPr>
          <a:xfrm rot="5400000">
            <a:off x="8628061" y="1448750"/>
            <a:ext cx="2856865" cy="3960495"/>
          </a:xfrm>
          <a:prstGeom prst="rect">
            <a:avLst/>
          </a:prstGeom>
        </p:spPr>
      </p:pic>
    </p:spTree>
    <p:extLst>
      <p:ext uri="{BB962C8B-B14F-4D97-AF65-F5344CB8AC3E}">
        <p14:creationId xmlns:p14="http://schemas.microsoft.com/office/powerpoint/2010/main" val="1299300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116885"/>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Response Matrices</a:t>
            </a:r>
          </a:p>
        </p:txBody>
      </p:sp>
      <p:pic>
        <p:nvPicPr>
          <p:cNvPr id="4" name="Picture 3">
            <a:extLst>
              <a:ext uri="{FF2B5EF4-FFF2-40B4-BE49-F238E27FC236}">
                <a16:creationId xmlns:a16="http://schemas.microsoft.com/office/drawing/2014/main" id="{3CC2B4C0-553F-3C48-83BD-C6AE302B8118}"/>
              </a:ext>
            </a:extLst>
          </p:cNvPr>
          <p:cNvPicPr>
            <a:picLocks noChangeAspect="1"/>
          </p:cNvPicPr>
          <p:nvPr/>
        </p:nvPicPr>
        <p:blipFill>
          <a:blip r:embed="rId2"/>
          <a:stretch>
            <a:fillRect/>
          </a:stretch>
        </p:blipFill>
        <p:spPr>
          <a:xfrm rot="5400000">
            <a:off x="551815" y="1448752"/>
            <a:ext cx="2856865" cy="3960495"/>
          </a:xfrm>
          <a:prstGeom prst="rect">
            <a:avLst/>
          </a:prstGeom>
        </p:spPr>
      </p:pic>
      <p:pic>
        <p:nvPicPr>
          <p:cNvPr id="6" name="Picture 5">
            <a:extLst>
              <a:ext uri="{FF2B5EF4-FFF2-40B4-BE49-F238E27FC236}">
                <a16:creationId xmlns:a16="http://schemas.microsoft.com/office/drawing/2014/main" id="{69C0EA5B-A880-D540-A306-7B7BE0E03956}"/>
              </a:ext>
            </a:extLst>
          </p:cNvPr>
          <p:cNvPicPr>
            <a:picLocks noChangeAspect="1"/>
          </p:cNvPicPr>
          <p:nvPr/>
        </p:nvPicPr>
        <p:blipFill>
          <a:blip r:embed="rId3"/>
          <a:stretch>
            <a:fillRect/>
          </a:stretch>
        </p:blipFill>
        <p:spPr>
          <a:xfrm rot="5400000">
            <a:off x="4673672" y="1448752"/>
            <a:ext cx="2856865" cy="3960495"/>
          </a:xfrm>
          <a:prstGeom prst="rect">
            <a:avLst/>
          </a:prstGeom>
        </p:spPr>
      </p:pic>
      <p:pic>
        <p:nvPicPr>
          <p:cNvPr id="9" name="Picture 8">
            <a:extLst>
              <a:ext uri="{FF2B5EF4-FFF2-40B4-BE49-F238E27FC236}">
                <a16:creationId xmlns:a16="http://schemas.microsoft.com/office/drawing/2014/main" id="{9BFB3957-0CEB-874D-A2E3-F5E30BBEFE5E}"/>
              </a:ext>
            </a:extLst>
          </p:cNvPr>
          <p:cNvPicPr>
            <a:picLocks noChangeAspect="1"/>
          </p:cNvPicPr>
          <p:nvPr/>
        </p:nvPicPr>
        <p:blipFill>
          <a:blip r:embed="rId4"/>
          <a:stretch>
            <a:fillRect/>
          </a:stretch>
        </p:blipFill>
        <p:spPr>
          <a:xfrm rot="5400000">
            <a:off x="8783320" y="1448751"/>
            <a:ext cx="2856865" cy="3960495"/>
          </a:xfrm>
          <a:prstGeom prst="rect">
            <a:avLst/>
          </a:prstGeom>
        </p:spPr>
      </p:pic>
    </p:spTree>
    <p:extLst>
      <p:ext uri="{BB962C8B-B14F-4D97-AF65-F5344CB8AC3E}">
        <p14:creationId xmlns:p14="http://schemas.microsoft.com/office/powerpoint/2010/main" val="98530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1597031"/>
                <a:ext cx="11533733" cy="855875"/>
              </a:xfrm>
              <a:prstGeom prst="rect">
                <a:avLst/>
              </a:prstGeom>
              <a:noFill/>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sym typeface="Wingdings" pitchFamily="2" charset="2"/>
                        </a:rPr>
                        <m:t>𝑆</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𝐷</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𝐶</m:t>
                          </m:r>
                        </m:e>
                        <m:sub>
                          <m:r>
                            <a:rPr lang="en-US" sz="2200" b="0" i="1" smtClean="0">
                              <a:latin typeface="Cambria Math" panose="02040503050406030204" pitchFamily="18" charset="0"/>
                              <a:sym typeface="Wingdings" pitchFamily="2" charset="2"/>
                            </a:rPr>
                            <m:t>𝑏𝑘𝑔</m:t>
                          </m:r>
                        </m:sub>
                        <m:sup>
                          <m:r>
                            <a:rPr lang="en-US" sz="2200" b="0" i="1" smtClean="0">
                              <a:latin typeface="Cambria Math" panose="02040503050406030204" pitchFamily="18" charset="0"/>
                              <a:sym typeface="Wingdings" pitchFamily="2" charset="2"/>
                            </a:rPr>
                            <m:t>𝑦𝑖𝑒𝑙𝑑</m:t>
                          </m:r>
                        </m:sup>
                      </m:sSubSup>
                      <m:sSubSup>
                        <m:sSubSupPr>
                          <m:ctrlPr>
                            <a:rPr lang="en-US" sz="2200" b="0" i="1" smtClean="0">
                              <a:solidFill>
                                <a:srgbClr val="FF0000"/>
                              </a:solidFill>
                              <a:latin typeface="Cambria Math" panose="02040503050406030204" pitchFamily="18" charset="0"/>
                              <a:sym typeface="Wingdings" pitchFamily="2" charset="2"/>
                            </a:rPr>
                          </m:ctrlPr>
                        </m:sSubSupPr>
                        <m:e>
                          <m:r>
                            <a:rPr lang="en-US" sz="2200" b="0" i="1" smtClean="0">
                              <a:solidFill>
                                <a:srgbClr val="FF0000"/>
                              </a:solidFill>
                              <a:latin typeface="Cambria Math" panose="02040503050406030204" pitchFamily="18" charset="0"/>
                              <a:sym typeface="Wingdings" pitchFamily="2" charset="2"/>
                            </a:rPr>
                            <m:t>𝑁</m:t>
                          </m:r>
                        </m:e>
                        <m:sub>
                          <m:r>
                            <a:rPr lang="en-US" sz="2200" b="0" i="1" smtClean="0">
                              <a:solidFill>
                                <a:srgbClr val="FF0000"/>
                              </a:solidFill>
                              <a:latin typeface="Cambria Math" panose="02040503050406030204" pitchFamily="18" charset="0"/>
                              <a:sym typeface="Wingdings" pitchFamily="2" charset="2"/>
                            </a:rPr>
                            <m:t>𝑄𝐶𝐷</m:t>
                          </m:r>
                        </m:sub>
                        <m:sup>
                          <m:r>
                            <a:rPr lang="en-US" sz="2200" b="0" i="1" smtClean="0">
                              <a:solidFill>
                                <a:srgbClr val="FF0000"/>
                              </a:solidFill>
                              <a:latin typeface="Cambria Math" panose="02040503050406030204" pitchFamily="18" charset="0"/>
                              <a:sym typeface="Wingdings" pitchFamily="2" charset="2"/>
                            </a:rPr>
                            <m:t>𝑓𝑖𝑡</m:t>
                          </m:r>
                        </m:sup>
                      </m:sSubSup>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𝐶</m:t>
                          </m:r>
                        </m:e>
                        <m:sub>
                          <m:r>
                            <a:rPr lang="en-US" sz="2200" b="0" i="1" smtClean="0">
                              <a:latin typeface="Cambria Math" panose="02040503050406030204" pitchFamily="18" charset="0"/>
                              <a:sym typeface="Wingdings" pitchFamily="2" charset="2"/>
                            </a:rPr>
                            <m:t>𝑄𝐶𝐷</m:t>
                          </m:r>
                        </m:sub>
                        <m:sup>
                          <m:r>
                            <a:rPr lang="en-US" sz="2200" b="0" i="1" smtClean="0">
                              <a:latin typeface="Cambria Math" panose="02040503050406030204" pitchFamily="18" charset="0"/>
                              <a:sym typeface="Wingdings" pitchFamily="2" charset="2"/>
                            </a:rPr>
                            <m:t>𝑠h𝑎𝑝𝑒</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𝑄</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𝐵</m:t>
                      </m:r>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r>
                        <a:rPr lang="en-US" sz="2200" b="0" i="1" smtClean="0">
                          <a:latin typeface="Cambria Math" panose="02040503050406030204" pitchFamily="18" charset="0"/>
                          <a:sym typeface="Wingdings" pitchFamily="2" charset="2"/>
                        </a:rPr>
                        <m:t>) </m:t>
                      </m:r>
                    </m:oMath>
                  </m:oMathPara>
                </a14:m>
                <a:endParaRPr lang="en-GB" sz="220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1597031"/>
                <a:ext cx="11533733" cy="855875"/>
              </a:xfrm>
              <a:prstGeom prst="rect">
                <a:avLst/>
              </a:prstGeom>
              <a:blipFill>
                <a:blip r:embed="rId2"/>
                <a:stretch>
                  <a:fillRect b="-2941"/>
                </a:stretch>
              </a:blipFill>
            </p:spPr>
            <p:txBody>
              <a:bodyPr/>
              <a:lstStyle/>
              <a:p>
                <a:r>
                  <a:rPr lang="en-US">
                    <a:noFill/>
                  </a:rPr>
                  <a:t> </a:t>
                </a:r>
              </a:p>
            </p:txBody>
          </p:sp>
        </mc:Fallback>
      </mc:AlternateContent>
      <p:sp>
        <p:nvSpPr>
          <p:cNvPr id="2" name="Rounded Rectangular Callout 1">
            <a:extLst>
              <a:ext uri="{FF2B5EF4-FFF2-40B4-BE49-F238E27FC236}">
                <a16:creationId xmlns:a16="http://schemas.microsoft.com/office/drawing/2014/main" id="{55A20EE4-7FE0-0F4C-88A5-4E77E6EE68F5}"/>
              </a:ext>
            </a:extLst>
          </p:cNvPr>
          <p:cNvSpPr/>
          <p:nvPr/>
        </p:nvSpPr>
        <p:spPr>
          <a:xfrm>
            <a:off x="1051994" y="2716653"/>
            <a:ext cx="1604306" cy="422545"/>
          </a:xfrm>
          <a:prstGeom prst="wedgeRoundRectCallout">
            <a:avLst>
              <a:gd name="adj1" fmla="val 19795"/>
              <a:gd name="adj2" fmla="val -100119"/>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E4F269-8625-C54B-B322-11C7524BD793}"/>
              </a:ext>
            </a:extLst>
          </p:cNvPr>
          <p:cNvSpPr txBox="1"/>
          <p:nvPr/>
        </p:nvSpPr>
        <p:spPr>
          <a:xfrm>
            <a:off x="1154060" y="2743260"/>
            <a:ext cx="1400175" cy="369332"/>
          </a:xfrm>
          <a:prstGeom prst="rect">
            <a:avLst/>
          </a:prstGeom>
          <a:noFill/>
        </p:spPr>
        <p:txBody>
          <a:bodyPr wrap="square" rtlCol="0">
            <a:spAutoFit/>
          </a:bodyPr>
          <a:lstStyle/>
          <a:p>
            <a:r>
              <a:rPr lang="en-US" dirty="0"/>
              <a:t>Fiducial Yield</a:t>
            </a:r>
          </a:p>
        </p:txBody>
      </p:sp>
      <p:sp>
        <p:nvSpPr>
          <p:cNvPr id="8" name="Rounded Rectangular Callout 7">
            <a:extLst>
              <a:ext uri="{FF2B5EF4-FFF2-40B4-BE49-F238E27FC236}">
                <a16:creationId xmlns:a16="http://schemas.microsoft.com/office/drawing/2014/main" id="{99F790F8-6164-0F46-809E-FFD3DB32B56B}"/>
              </a:ext>
            </a:extLst>
          </p:cNvPr>
          <p:cNvSpPr/>
          <p:nvPr/>
        </p:nvSpPr>
        <p:spPr>
          <a:xfrm>
            <a:off x="3686185" y="789879"/>
            <a:ext cx="1604306" cy="800662"/>
          </a:xfrm>
          <a:prstGeom prst="wedgeRoundRectCallout">
            <a:avLst>
              <a:gd name="adj1" fmla="val -46107"/>
              <a:gd name="adj2" fmla="val 96467"/>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96AAC34-0BB2-4545-B933-DF6D127C0485}"/>
              </a:ext>
            </a:extLst>
          </p:cNvPr>
          <p:cNvSpPr txBox="1"/>
          <p:nvPr/>
        </p:nvSpPr>
        <p:spPr>
          <a:xfrm>
            <a:off x="3731101" y="877036"/>
            <a:ext cx="1604306" cy="646331"/>
          </a:xfrm>
          <a:prstGeom prst="rect">
            <a:avLst/>
          </a:prstGeom>
          <a:noFill/>
        </p:spPr>
        <p:txBody>
          <a:bodyPr wrap="square" rtlCol="0">
            <a:spAutoFit/>
          </a:bodyPr>
          <a:lstStyle/>
          <a:p>
            <a:r>
              <a:rPr lang="en-US" dirty="0"/>
              <a:t>Measured </a:t>
            </a:r>
            <a:r>
              <a:rPr lang="en-US" dirty="0" err="1"/>
              <a:t>dist</a:t>
            </a:r>
            <a:r>
              <a:rPr lang="en-US" dirty="0"/>
              <a:t> from data</a:t>
            </a:r>
          </a:p>
        </p:txBody>
      </p:sp>
      <p:sp>
        <p:nvSpPr>
          <p:cNvPr id="10" name="Rounded Rectangular Callout 9">
            <a:extLst>
              <a:ext uri="{FF2B5EF4-FFF2-40B4-BE49-F238E27FC236}">
                <a16:creationId xmlns:a16="http://schemas.microsoft.com/office/drawing/2014/main" id="{285E285B-47A2-024A-AEE9-FBC0B77E4D0D}"/>
              </a:ext>
            </a:extLst>
          </p:cNvPr>
          <p:cNvSpPr/>
          <p:nvPr/>
        </p:nvSpPr>
        <p:spPr>
          <a:xfrm>
            <a:off x="3731101" y="2586299"/>
            <a:ext cx="1604306" cy="800662"/>
          </a:xfrm>
          <a:prstGeom prst="wedgeRoundRectCallout">
            <a:avLst>
              <a:gd name="adj1" fmla="val 29591"/>
              <a:gd name="adj2" fmla="val -67703"/>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FAEFA3B-B670-E241-826F-6A38E5CD6100}"/>
              </a:ext>
            </a:extLst>
          </p:cNvPr>
          <p:cNvSpPr txBox="1"/>
          <p:nvPr/>
        </p:nvSpPr>
        <p:spPr>
          <a:xfrm>
            <a:off x="3731101" y="2702941"/>
            <a:ext cx="1604306" cy="646331"/>
          </a:xfrm>
          <a:prstGeom prst="rect">
            <a:avLst/>
          </a:prstGeom>
          <a:noFill/>
        </p:spPr>
        <p:txBody>
          <a:bodyPr wrap="square" rtlCol="0">
            <a:spAutoFit/>
          </a:bodyPr>
          <a:lstStyle/>
          <a:p>
            <a:r>
              <a:rPr lang="en-US" dirty="0"/>
              <a:t>Transfer factor from SR</a:t>
            </a:r>
            <a:r>
              <a:rPr lang="en-US" baseline="-25000" dirty="0"/>
              <a:t>A </a:t>
            </a:r>
            <a:r>
              <a:rPr lang="en-US" dirty="0"/>
              <a:t>to SR</a:t>
            </a:r>
          </a:p>
        </p:txBody>
      </p:sp>
      <p:sp>
        <p:nvSpPr>
          <p:cNvPr id="12" name="Rounded Rectangular Callout 11">
            <a:extLst>
              <a:ext uri="{FF2B5EF4-FFF2-40B4-BE49-F238E27FC236}">
                <a16:creationId xmlns:a16="http://schemas.microsoft.com/office/drawing/2014/main" id="{EB27AB4F-2EFC-D746-841A-CB591E172344}"/>
              </a:ext>
            </a:extLst>
          </p:cNvPr>
          <p:cNvSpPr/>
          <p:nvPr/>
        </p:nvSpPr>
        <p:spPr>
          <a:xfrm>
            <a:off x="5528618" y="642924"/>
            <a:ext cx="1800869" cy="954107"/>
          </a:xfrm>
          <a:prstGeom prst="wedgeRoundRectCallout">
            <a:avLst>
              <a:gd name="adj1" fmla="val -39030"/>
              <a:gd name="adj2" fmla="val 8241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D9FF885-3539-C64E-A125-23EB7D051E53}"/>
              </a:ext>
            </a:extLst>
          </p:cNvPr>
          <p:cNvSpPr txBox="1"/>
          <p:nvPr/>
        </p:nvSpPr>
        <p:spPr>
          <a:xfrm>
            <a:off x="5626899" y="654049"/>
            <a:ext cx="1604306" cy="923330"/>
          </a:xfrm>
          <a:prstGeom prst="rect">
            <a:avLst/>
          </a:prstGeom>
          <a:noFill/>
        </p:spPr>
        <p:txBody>
          <a:bodyPr wrap="square" rtlCol="0">
            <a:spAutoFit/>
          </a:bodyPr>
          <a:lstStyle/>
          <a:p>
            <a:r>
              <a:rPr lang="en-US" dirty="0">
                <a:solidFill>
                  <a:srgbClr val="FF0000"/>
                </a:solidFill>
              </a:rPr>
              <a:t>Fitted number of QCD events in SR</a:t>
            </a:r>
            <a:r>
              <a:rPr lang="en-US" baseline="-25000" dirty="0">
                <a:solidFill>
                  <a:srgbClr val="FF0000"/>
                </a:solidFill>
              </a:rPr>
              <a:t>A</a:t>
            </a:r>
            <a:endParaRPr lang="en-US" dirty="0">
              <a:solidFill>
                <a:srgbClr val="FF0000"/>
              </a:solidFill>
            </a:endParaRPr>
          </a:p>
        </p:txBody>
      </p:sp>
      <p:sp>
        <p:nvSpPr>
          <p:cNvPr id="15" name="Rounded Rectangular Callout 14">
            <a:extLst>
              <a:ext uri="{FF2B5EF4-FFF2-40B4-BE49-F238E27FC236}">
                <a16:creationId xmlns:a16="http://schemas.microsoft.com/office/drawing/2014/main" id="{7ABE8104-3C4B-3940-9E31-B3D7DDA750BB}"/>
              </a:ext>
            </a:extLst>
          </p:cNvPr>
          <p:cNvSpPr/>
          <p:nvPr/>
        </p:nvSpPr>
        <p:spPr>
          <a:xfrm>
            <a:off x="5918391" y="2648592"/>
            <a:ext cx="1697751" cy="734765"/>
          </a:xfrm>
          <a:prstGeom prst="wedgeRoundRectCallout">
            <a:avLst>
              <a:gd name="adj1" fmla="val -22953"/>
              <a:gd name="adj2" fmla="val -65919"/>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2AFE36C-6B5F-A14B-B5E7-EB084E1B6782}"/>
              </a:ext>
            </a:extLst>
          </p:cNvPr>
          <p:cNvSpPr txBox="1"/>
          <p:nvPr/>
        </p:nvSpPr>
        <p:spPr>
          <a:xfrm>
            <a:off x="5914787" y="2719069"/>
            <a:ext cx="1825070" cy="646331"/>
          </a:xfrm>
          <a:prstGeom prst="rect">
            <a:avLst/>
          </a:prstGeom>
          <a:noFill/>
        </p:spPr>
        <p:txBody>
          <a:bodyPr wrap="square" rtlCol="0">
            <a:spAutoFit/>
          </a:bodyPr>
          <a:lstStyle/>
          <a:p>
            <a:r>
              <a:rPr lang="en-US" dirty="0"/>
              <a:t>QCD shape correction factor </a:t>
            </a:r>
          </a:p>
        </p:txBody>
      </p:sp>
      <p:sp>
        <p:nvSpPr>
          <p:cNvPr id="17" name="Rounded Rectangular Callout 16">
            <a:extLst>
              <a:ext uri="{FF2B5EF4-FFF2-40B4-BE49-F238E27FC236}">
                <a16:creationId xmlns:a16="http://schemas.microsoft.com/office/drawing/2014/main" id="{F8954084-5444-044F-BC58-526A88E9F269}"/>
              </a:ext>
            </a:extLst>
          </p:cNvPr>
          <p:cNvSpPr/>
          <p:nvPr/>
        </p:nvSpPr>
        <p:spPr>
          <a:xfrm>
            <a:off x="7524778" y="858119"/>
            <a:ext cx="1844512" cy="756233"/>
          </a:xfrm>
          <a:prstGeom prst="wedgeRoundRectCallout">
            <a:avLst>
              <a:gd name="adj1" fmla="val -30926"/>
              <a:gd name="adj2" fmla="val 91324"/>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5EAEB2E-E3BA-1543-8175-87D28C53026B}"/>
              </a:ext>
            </a:extLst>
          </p:cNvPr>
          <p:cNvSpPr txBox="1"/>
          <p:nvPr/>
        </p:nvSpPr>
        <p:spPr>
          <a:xfrm>
            <a:off x="7522698" y="892378"/>
            <a:ext cx="1799597" cy="646331"/>
          </a:xfrm>
          <a:prstGeom prst="rect">
            <a:avLst/>
          </a:prstGeom>
          <a:noFill/>
        </p:spPr>
        <p:txBody>
          <a:bodyPr wrap="square" rtlCol="0">
            <a:spAutoFit/>
          </a:bodyPr>
          <a:lstStyle/>
          <a:p>
            <a:r>
              <a:rPr lang="en-US" dirty="0"/>
              <a:t>QCD shape taken from Data (CR)</a:t>
            </a:r>
          </a:p>
        </p:txBody>
      </p:sp>
      <p:sp>
        <p:nvSpPr>
          <p:cNvPr id="19" name="Rounded Rectangular Callout 18">
            <a:extLst>
              <a:ext uri="{FF2B5EF4-FFF2-40B4-BE49-F238E27FC236}">
                <a16:creationId xmlns:a16="http://schemas.microsoft.com/office/drawing/2014/main" id="{7A3C28E5-6EAE-4740-A989-3C8E340FC0AB}"/>
              </a:ext>
            </a:extLst>
          </p:cNvPr>
          <p:cNvSpPr/>
          <p:nvPr/>
        </p:nvSpPr>
        <p:spPr>
          <a:xfrm>
            <a:off x="8380400" y="2518967"/>
            <a:ext cx="2462009" cy="846433"/>
          </a:xfrm>
          <a:prstGeom prst="wedgeRoundRectCallout">
            <a:avLst>
              <a:gd name="adj1" fmla="val -21172"/>
              <a:gd name="adj2" fmla="val -7305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8210C70-8588-A249-A6BD-AA008E664C41}"/>
              </a:ext>
            </a:extLst>
          </p:cNvPr>
          <p:cNvSpPr txBox="1"/>
          <p:nvPr/>
        </p:nvSpPr>
        <p:spPr>
          <a:xfrm>
            <a:off x="8447034" y="2648592"/>
            <a:ext cx="2462008" cy="646331"/>
          </a:xfrm>
          <a:prstGeom prst="rect">
            <a:avLst/>
          </a:prstGeom>
          <a:noFill/>
        </p:spPr>
        <p:txBody>
          <a:bodyPr wrap="square" rtlCol="0">
            <a:spAutoFit/>
          </a:bodyPr>
          <a:lstStyle/>
          <a:p>
            <a:r>
              <a:rPr lang="en-US" dirty="0"/>
              <a:t>Subdominant </a:t>
            </a:r>
            <a:r>
              <a:rPr lang="en-US" dirty="0" err="1"/>
              <a:t>bkg</a:t>
            </a:r>
            <a:r>
              <a:rPr lang="en-US" dirty="0"/>
              <a:t> shape and contribution (MC)</a:t>
            </a:r>
          </a:p>
        </p:txBody>
      </p:sp>
      <p:sp>
        <p:nvSpPr>
          <p:cNvPr id="6" name="TextBox 5">
            <a:extLst>
              <a:ext uri="{FF2B5EF4-FFF2-40B4-BE49-F238E27FC236}">
                <a16:creationId xmlns:a16="http://schemas.microsoft.com/office/drawing/2014/main" id="{1DDE6F7F-FC19-F840-A70E-C84BA99E0247}"/>
              </a:ext>
            </a:extLst>
          </p:cNvPr>
          <p:cNvSpPr txBox="1"/>
          <p:nvPr/>
        </p:nvSpPr>
        <p:spPr>
          <a:xfrm>
            <a:off x="111965" y="3815432"/>
            <a:ext cx="11783048"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Where </a:t>
            </a:r>
            <a:r>
              <a:rPr lang="en-US" dirty="0" err="1"/>
              <a:t>x</a:t>
            </a:r>
            <a:r>
              <a:rPr lang="en-US" baseline="-25000" dirty="0" err="1"/>
              <a:t>reco</a:t>
            </a:r>
            <a:r>
              <a:rPr lang="en-US" dirty="0"/>
              <a:t> is the respected variable of interest (ttbar mass, </a:t>
            </a:r>
            <a:r>
              <a:rPr lang="en-US" dirty="0" err="1"/>
              <a:t>pt</a:t>
            </a:r>
            <a:r>
              <a:rPr lang="en-US" dirty="0"/>
              <a:t>, rapidity, leading and </a:t>
            </a:r>
            <a:r>
              <a:rPr lang="en-US" dirty="0" err="1"/>
              <a:t>subleading</a:t>
            </a:r>
            <a:r>
              <a:rPr lang="en-US" dirty="0"/>
              <a:t> </a:t>
            </a:r>
            <a:r>
              <a:rPr lang="en-US" dirty="0" err="1"/>
              <a:t>jetPt</a:t>
            </a:r>
            <a:r>
              <a:rPr lang="en-US" dirty="0"/>
              <a:t> and |</a:t>
            </a:r>
            <a:r>
              <a:rPr lang="en-US" dirty="0" err="1"/>
              <a:t>jetY</a:t>
            </a:r>
            <a:r>
              <a:rPr lang="en-US" dirty="0"/>
              <a:t>|)</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16</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401756"/>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401756"/>
                <a:ext cx="11651945" cy="460254"/>
              </a:xfrm>
              <a:prstGeom prst="rect">
                <a:avLst/>
              </a:prstGeom>
              <a:blipFill>
                <a:blip r:embed="rId3"/>
                <a:stretch>
                  <a:fillRect l="-314"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805268"/>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805268"/>
                <a:ext cx="11651945" cy="474489"/>
              </a:xfrm>
              <a:prstGeom prst="rect">
                <a:avLst/>
              </a:prstGeom>
              <a:blipFill>
                <a:blip r:embed="rId4"/>
                <a:stretch>
                  <a:fillRect b="-7692"/>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7282413C-8544-4C9E-800A-F168669F9FC5}"/>
              </a:ext>
            </a:extLst>
          </p:cNvPr>
          <p:cNvSpPr txBox="1"/>
          <p:nvPr/>
        </p:nvSpPr>
        <p:spPr>
          <a:xfrm>
            <a:off x="111965" y="5329272"/>
            <a:ext cx="9210330"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Our data CR is contaminated from ttbar and subdominant </a:t>
            </a:r>
            <a:r>
              <a:rPr lang="en-US" dirty="0" err="1">
                <a:latin typeface="Calibri" panose="020F0502020204030204" pitchFamily="34" charset="0"/>
                <a:cs typeface="Calibri" panose="020F0502020204030204" pitchFamily="34" charset="0"/>
                <a:sym typeface="Wingdings" pitchFamily="2" charset="2"/>
              </a:rPr>
              <a:t>bkgs</a:t>
            </a:r>
            <a:r>
              <a:rPr lang="en-US" dirty="0">
                <a:latin typeface="Calibri" panose="020F0502020204030204" pitchFamily="34" charset="0"/>
                <a:cs typeface="Calibri" panose="020F0502020204030204" pitchFamily="34" charset="0"/>
                <a:sym typeface="Wingdings" pitchFamily="2" charset="2"/>
              </a:rPr>
              <a:t> which has to be dealt with.</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324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330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u="sng" dirty="0"/>
              <a:t>R yield</a:t>
            </a:r>
          </a:p>
        </p:txBody>
      </p:sp>
      <p:pic>
        <p:nvPicPr>
          <p:cNvPr id="4" name="Picture 3">
            <a:extLst>
              <a:ext uri="{FF2B5EF4-FFF2-40B4-BE49-F238E27FC236}">
                <a16:creationId xmlns:a16="http://schemas.microsoft.com/office/drawing/2014/main" id="{4190D677-88AF-EB4A-8675-E7900BE2B6F1}"/>
              </a:ext>
            </a:extLst>
          </p:cNvPr>
          <p:cNvPicPr>
            <a:picLocks noChangeAspect="1"/>
          </p:cNvPicPr>
          <p:nvPr/>
        </p:nvPicPr>
        <p:blipFill>
          <a:blip r:embed="rId2"/>
          <a:stretch>
            <a:fillRect/>
          </a:stretch>
        </p:blipFill>
        <p:spPr>
          <a:xfrm rot="5400000">
            <a:off x="852805" y="368617"/>
            <a:ext cx="4415155" cy="6120765"/>
          </a:xfrm>
          <a:prstGeom prst="rect">
            <a:avLst/>
          </a:prstGeom>
        </p:spPr>
      </p:pic>
      <p:pic>
        <p:nvPicPr>
          <p:cNvPr id="9" name="Picture 8">
            <a:extLst>
              <a:ext uri="{FF2B5EF4-FFF2-40B4-BE49-F238E27FC236}">
                <a16:creationId xmlns:a16="http://schemas.microsoft.com/office/drawing/2014/main" id="{ACD6CB4B-4EEA-B64F-9DD4-9B2038F10A45}"/>
              </a:ext>
            </a:extLst>
          </p:cNvPr>
          <p:cNvPicPr>
            <a:picLocks noChangeAspect="1"/>
          </p:cNvPicPr>
          <p:nvPr/>
        </p:nvPicPr>
        <p:blipFill>
          <a:blip r:embed="rId3"/>
          <a:stretch>
            <a:fillRect/>
          </a:stretch>
        </p:blipFill>
        <p:spPr>
          <a:xfrm rot="5400000">
            <a:off x="6924040" y="368616"/>
            <a:ext cx="4415155" cy="6120765"/>
          </a:xfrm>
          <a:prstGeom prst="rect">
            <a:avLst/>
          </a:prstGeom>
        </p:spPr>
      </p:pic>
    </p:spTree>
    <p:extLst>
      <p:ext uri="{BB962C8B-B14F-4D97-AF65-F5344CB8AC3E}">
        <p14:creationId xmlns:p14="http://schemas.microsoft.com/office/powerpoint/2010/main" val="1208763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330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u="sng" dirty="0"/>
              <a:t>R yield</a:t>
            </a:r>
          </a:p>
        </p:txBody>
      </p:sp>
      <p:pic>
        <p:nvPicPr>
          <p:cNvPr id="6" name="Picture 5">
            <a:extLst>
              <a:ext uri="{FF2B5EF4-FFF2-40B4-BE49-F238E27FC236}">
                <a16:creationId xmlns:a16="http://schemas.microsoft.com/office/drawing/2014/main" id="{9FE20469-0CAA-5948-91A2-1E8DA636288A}"/>
              </a:ext>
            </a:extLst>
          </p:cNvPr>
          <p:cNvPicPr>
            <a:picLocks noChangeAspect="1"/>
          </p:cNvPicPr>
          <p:nvPr/>
        </p:nvPicPr>
        <p:blipFill>
          <a:blip r:embed="rId2"/>
          <a:stretch>
            <a:fillRect/>
          </a:stretch>
        </p:blipFill>
        <p:spPr>
          <a:xfrm rot="5400000">
            <a:off x="832739" y="440626"/>
            <a:ext cx="4311269" cy="5976747"/>
          </a:xfrm>
          <a:prstGeom prst="rect">
            <a:avLst/>
          </a:prstGeom>
        </p:spPr>
      </p:pic>
      <p:pic>
        <p:nvPicPr>
          <p:cNvPr id="5" name="Picture 4">
            <a:extLst>
              <a:ext uri="{FF2B5EF4-FFF2-40B4-BE49-F238E27FC236}">
                <a16:creationId xmlns:a16="http://schemas.microsoft.com/office/drawing/2014/main" id="{BA48FAB6-19D5-A448-B20C-E958AC55D482}"/>
              </a:ext>
            </a:extLst>
          </p:cNvPr>
          <p:cNvPicPr>
            <a:picLocks noChangeAspect="1"/>
          </p:cNvPicPr>
          <p:nvPr/>
        </p:nvPicPr>
        <p:blipFill>
          <a:blip r:embed="rId3"/>
          <a:stretch>
            <a:fillRect/>
          </a:stretch>
        </p:blipFill>
        <p:spPr>
          <a:xfrm rot="5400000">
            <a:off x="6928738" y="440625"/>
            <a:ext cx="4311269" cy="5976747"/>
          </a:xfrm>
          <a:prstGeom prst="rect">
            <a:avLst/>
          </a:prstGeom>
        </p:spPr>
      </p:pic>
    </p:spTree>
    <p:extLst>
      <p:ext uri="{BB962C8B-B14F-4D97-AF65-F5344CB8AC3E}">
        <p14:creationId xmlns:p14="http://schemas.microsoft.com/office/powerpoint/2010/main" val="3682613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330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u="sng" dirty="0"/>
              <a:t>R yield</a:t>
            </a:r>
          </a:p>
        </p:txBody>
      </p:sp>
      <p:pic>
        <p:nvPicPr>
          <p:cNvPr id="4" name="Picture 3">
            <a:extLst>
              <a:ext uri="{FF2B5EF4-FFF2-40B4-BE49-F238E27FC236}">
                <a16:creationId xmlns:a16="http://schemas.microsoft.com/office/drawing/2014/main" id="{CBA9ADF3-9813-BF43-9336-5CD24ACD662B}"/>
              </a:ext>
            </a:extLst>
          </p:cNvPr>
          <p:cNvPicPr>
            <a:picLocks noChangeAspect="1"/>
          </p:cNvPicPr>
          <p:nvPr/>
        </p:nvPicPr>
        <p:blipFill>
          <a:blip r:embed="rId2"/>
          <a:stretch>
            <a:fillRect/>
          </a:stretch>
        </p:blipFill>
        <p:spPr>
          <a:xfrm rot="5400000">
            <a:off x="832739" y="440626"/>
            <a:ext cx="4311269" cy="5976747"/>
          </a:xfrm>
          <a:prstGeom prst="rect">
            <a:avLst/>
          </a:prstGeom>
        </p:spPr>
      </p:pic>
      <p:pic>
        <p:nvPicPr>
          <p:cNvPr id="8" name="Picture 7">
            <a:extLst>
              <a:ext uri="{FF2B5EF4-FFF2-40B4-BE49-F238E27FC236}">
                <a16:creationId xmlns:a16="http://schemas.microsoft.com/office/drawing/2014/main" id="{17A0435A-C960-4144-8E13-DD79BD4982E1}"/>
              </a:ext>
            </a:extLst>
          </p:cNvPr>
          <p:cNvPicPr>
            <a:picLocks noChangeAspect="1"/>
          </p:cNvPicPr>
          <p:nvPr/>
        </p:nvPicPr>
        <p:blipFill>
          <a:blip r:embed="rId3"/>
          <a:stretch>
            <a:fillRect/>
          </a:stretch>
        </p:blipFill>
        <p:spPr>
          <a:xfrm rot="5400000">
            <a:off x="6902475" y="440625"/>
            <a:ext cx="4311269" cy="5976747"/>
          </a:xfrm>
          <a:prstGeom prst="rect">
            <a:avLst/>
          </a:prstGeom>
        </p:spPr>
      </p:pic>
    </p:spTree>
    <p:extLst>
      <p:ext uri="{BB962C8B-B14F-4D97-AF65-F5344CB8AC3E}">
        <p14:creationId xmlns:p14="http://schemas.microsoft.com/office/powerpoint/2010/main" val="328613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772054"/>
            <a:ext cx="11610109"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t>Analysis:</a:t>
            </a:r>
          </a:p>
          <a:p>
            <a:pPr marL="800100" lvl="1" indent="-342900">
              <a:buFont typeface="Arial" panose="020B0604020202020204" pitchFamily="34" charset="0"/>
              <a:buChar char="•"/>
            </a:pPr>
            <a:r>
              <a:rPr lang="en-US" sz="2400" dirty="0"/>
              <a:t>Switched to Tune CP5 nominal MC’s for 2016</a:t>
            </a:r>
          </a:p>
          <a:p>
            <a:pPr marL="742950" lvl="1" indent="-285750">
              <a:buFont typeface="Arial" panose="020B0604020202020204" pitchFamily="34" charset="0"/>
              <a:buChar char="•"/>
            </a:pPr>
            <a:r>
              <a:rPr lang="en-US" sz="2400" dirty="0"/>
              <a:t>Start investigating ttbar Systematic Uncertainties</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Investigate on how to combine the measurements between the three years</a:t>
            </a:r>
          </a:p>
          <a:p>
            <a:pPr marL="1200150" lvl="2" indent="-285750">
              <a:buFont typeface="Arial" panose="020B0604020202020204" pitchFamily="34" charset="0"/>
              <a:buChar char="•"/>
            </a:pPr>
            <a:r>
              <a:rPr lang="en-US" sz="2400" dirty="0"/>
              <a:t>Combine them in the fiducial level and extract the cross section?</a:t>
            </a:r>
          </a:p>
          <a:p>
            <a:pPr marL="1200150" lvl="2" indent="-285750">
              <a:buFont typeface="Arial" panose="020B0604020202020204" pitchFamily="34" charset="0"/>
              <a:buChar char="•"/>
            </a:pPr>
            <a:r>
              <a:rPr lang="en-US" sz="2400" dirty="0"/>
              <a:t>Extract the cross sections individually and combine the measurements in the</a:t>
            </a:r>
            <a:br>
              <a:rPr lang="en-US" sz="2400" dirty="0"/>
            </a:br>
            <a:r>
              <a:rPr lang="en-US" sz="2400" dirty="0"/>
              <a:t>unfolded level?</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Top Angular Distributions: chi, |cos</a:t>
            </a:r>
            <a:r>
              <a:rPr lang="el-GR" sz="2400" dirty="0"/>
              <a:t>θ*|</a:t>
            </a:r>
            <a:r>
              <a:rPr lang="en-US" sz="2400" dirty="0"/>
              <a:t> leading and </a:t>
            </a:r>
            <a:r>
              <a:rPr lang="en-US" sz="2400" dirty="0" err="1"/>
              <a:t>subleading</a:t>
            </a:r>
            <a:r>
              <a:rPr lang="en-US" sz="2400" dirty="0"/>
              <a:t> </a:t>
            </a:r>
          </a:p>
          <a:p>
            <a:pPr marL="1200150" lvl="2" indent="-285750">
              <a:buFont typeface="Arial" panose="020B0604020202020204" pitchFamily="34" charset="0"/>
              <a:buChar char="•"/>
            </a:pPr>
            <a:r>
              <a:rPr lang="en-US" sz="2400" dirty="0"/>
              <a:t>Responses, Signal Extraction </a:t>
            </a:r>
            <a:r>
              <a:rPr lang="en-US" sz="2400" dirty="0">
                <a:sym typeface="Wingdings" pitchFamily="2" charset="2"/>
              </a:rPr>
              <a:t>Unfolding</a:t>
            </a:r>
          </a:p>
          <a:p>
            <a:pPr marL="1200150" lvl="2" indent="-285750">
              <a:buFont typeface="Arial" panose="020B0604020202020204" pitchFamily="34" charset="0"/>
              <a:buChar char="•"/>
            </a:pPr>
            <a:r>
              <a:rPr lang="en-US" sz="2400" dirty="0">
                <a:sym typeface="Wingdings" pitchFamily="2" charset="2"/>
              </a:rPr>
              <a:t>Results!</a:t>
            </a:r>
          </a:p>
          <a:p>
            <a:pPr marL="742950" lvl="1" indent="-285750">
              <a:buFont typeface="Arial" panose="020B0604020202020204" pitchFamily="34" charset="0"/>
              <a:buChar char="•"/>
            </a:pPr>
            <a:endParaRPr lang="en-US" sz="2400" dirty="0">
              <a:sym typeface="Wingdings" pitchFamily="2" charset="2"/>
            </a:endParaRPr>
          </a:p>
          <a:p>
            <a:pPr marL="742950" lvl="1" indent="-285750">
              <a:buFont typeface="Arial" panose="020B0604020202020204" pitchFamily="34" charset="0"/>
              <a:buChar char="•"/>
            </a:pPr>
            <a:r>
              <a:rPr lang="en-US" sz="2400" dirty="0">
                <a:sym typeface="Wingdings" pitchFamily="2" charset="2"/>
              </a:rPr>
              <a:t>AN 2020/156</a:t>
            </a:r>
            <a:endParaRPr lang="en-US" sz="2400" dirty="0"/>
          </a:p>
          <a:p>
            <a:endParaRPr lang="en-US" sz="2400" dirty="0"/>
          </a:p>
        </p:txBody>
      </p:sp>
    </p:spTree>
    <p:extLst>
      <p:ext uri="{BB962C8B-B14F-4D97-AF65-F5344CB8AC3E}">
        <p14:creationId xmlns:p14="http://schemas.microsoft.com/office/powerpoint/2010/main" val="206483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Fiducial Measurement</a:t>
            </a:r>
          </a:p>
        </p:txBody>
      </p:sp>
      <p:pic>
        <p:nvPicPr>
          <p:cNvPr id="4" name="Picture 3">
            <a:extLst>
              <a:ext uri="{FF2B5EF4-FFF2-40B4-BE49-F238E27FC236}">
                <a16:creationId xmlns:a16="http://schemas.microsoft.com/office/drawing/2014/main" id="{B29728A1-A12A-0D45-B73E-A21A4B69FDC2}"/>
              </a:ext>
            </a:extLst>
          </p:cNvPr>
          <p:cNvPicPr>
            <a:picLocks noChangeAspect="1"/>
          </p:cNvPicPr>
          <p:nvPr/>
        </p:nvPicPr>
        <p:blipFill>
          <a:blip r:embed="rId2"/>
          <a:stretch>
            <a:fillRect/>
          </a:stretch>
        </p:blipFill>
        <p:spPr>
          <a:xfrm rot="5400000">
            <a:off x="734694" y="20320"/>
            <a:ext cx="2856865" cy="3960495"/>
          </a:xfrm>
          <a:prstGeom prst="rect">
            <a:avLst/>
          </a:prstGeom>
        </p:spPr>
      </p:pic>
      <p:pic>
        <p:nvPicPr>
          <p:cNvPr id="6" name="Picture 5">
            <a:extLst>
              <a:ext uri="{FF2B5EF4-FFF2-40B4-BE49-F238E27FC236}">
                <a16:creationId xmlns:a16="http://schemas.microsoft.com/office/drawing/2014/main" id="{F9C68381-7515-F543-BF40-B482A0E14C91}"/>
              </a:ext>
            </a:extLst>
          </p:cNvPr>
          <p:cNvPicPr>
            <a:picLocks noChangeAspect="1"/>
          </p:cNvPicPr>
          <p:nvPr/>
        </p:nvPicPr>
        <p:blipFill>
          <a:blip r:embed="rId3"/>
          <a:stretch>
            <a:fillRect/>
          </a:stretch>
        </p:blipFill>
        <p:spPr>
          <a:xfrm rot="5400000">
            <a:off x="734694" y="2877185"/>
            <a:ext cx="2856865" cy="3960495"/>
          </a:xfrm>
          <a:prstGeom prst="rect">
            <a:avLst/>
          </a:prstGeom>
        </p:spPr>
      </p:pic>
      <p:pic>
        <p:nvPicPr>
          <p:cNvPr id="9" name="Picture 8">
            <a:extLst>
              <a:ext uri="{FF2B5EF4-FFF2-40B4-BE49-F238E27FC236}">
                <a16:creationId xmlns:a16="http://schemas.microsoft.com/office/drawing/2014/main" id="{CB8EBB89-29FC-784B-8602-374979FAB7CA}"/>
              </a:ext>
            </a:extLst>
          </p:cNvPr>
          <p:cNvPicPr>
            <a:picLocks noChangeAspect="1"/>
          </p:cNvPicPr>
          <p:nvPr/>
        </p:nvPicPr>
        <p:blipFill>
          <a:blip r:embed="rId4"/>
          <a:stretch>
            <a:fillRect/>
          </a:stretch>
        </p:blipFill>
        <p:spPr>
          <a:xfrm rot="5400000">
            <a:off x="4695189" y="2877184"/>
            <a:ext cx="2856865" cy="3960495"/>
          </a:xfrm>
          <a:prstGeom prst="rect">
            <a:avLst/>
          </a:prstGeom>
        </p:spPr>
      </p:pic>
      <p:pic>
        <p:nvPicPr>
          <p:cNvPr id="12" name="Picture 11">
            <a:extLst>
              <a:ext uri="{FF2B5EF4-FFF2-40B4-BE49-F238E27FC236}">
                <a16:creationId xmlns:a16="http://schemas.microsoft.com/office/drawing/2014/main" id="{F49FC233-7FC7-B045-8F97-45EE2513E480}"/>
              </a:ext>
            </a:extLst>
          </p:cNvPr>
          <p:cNvPicPr>
            <a:picLocks noChangeAspect="1"/>
          </p:cNvPicPr>
          <p:nvPr/>
        </p:nvPicPr>
        <p:blipFill>
          <a:blip r:embed="rId5"/>
          <a:stretch>
            <a:fillRect/>
          </a:stretch>
        </p:blipFill>
        <p:spPr>
          <a:xfrm rot="5400000">
            <a:off x="4695189" y="15585"/>
            <a:ext cx="2856865" cy="3960495"/>
          </a:xfrm>
          <a:prstGeom prst="rect">
            <a:avLst/>
          </a:prstGeom>
        </p:spPr>
      </p:pic>
      <p:pic>
        <p:nvPicPr>
          <p:cNvPr id="14" name="Picture 13">
            <a:extLst>
              <a:ext uri="{FF2B5EF4-FFF2-40B4-BE49-F238E27FC236}">
                <a16:creationId xmlns:a16="http://schemas.microsoft.com/office/drawing/2014/main" id="{12BEDD0C-3DD4-7D46-87C8-D47125A44C1C}"/>
              </a:ext>
            </a:extLst>
          </p:cNvPr>
          <p:cNvPicPr>
            <a:picLocks noChangeAspect="1"/>
          </p:cNvPicPr>
          <p:nvPr/>
        </p:nvPicPr>
        <p:blipFill>
          <a:blip r:embed="rId6"/>
          <a:stretch>
            <a:fillRect/>
          </a:stretch>
        </p:blipFill>
        <p:spPr>
          <a:xfrm rot="5400000">
            <a:off x="8655683" y="20320"/>
            <a:ext cx="2856865" cy="3960495"/>
          </a:xfrm>
          <a:prstGeom prst="rect">
            <a:avLst/>
          </a:prstGeom>
        </p:spPr>
      </p:pic>
      <p:pic>
        <p:nvPicPr>
          <p:cNvPr id="16" name="Picture 15">
            <a:extLst>
              <a:ext uri="{FF2B5EF4-FFF2-40B4-BE49-F238E27FC236}">
                <a16:creationId xmlns:a16="http://schemas.microsoft.com/office/drawing/2014/main" id="{91A28942-197B-6847-A291-4357616F5655}"/>
              </a:ext>
            </a:extLst>
          </p:cNvPr>
          <p:cNvPicPr>
            <a:picLocks noChangeAspect="1"/>
          </p:cNvPicPr>
          <p:nvPr/>
        </p:nvPicPr>
        <p:blipFill>
          <a:blip r:embed="rId7"/>
          <a:stretch>
            <a:fillRect/>
          </a:stretch>
        </p:blipFill>
        <p:spPr>
          <a:xfrm rot="5400000">
            <a:off x="8655684" y="2872450"/>
            <a:ext cx="2856865" cy="3960495"/>
          </a:xfrm>
          <a:prstGeom prst="rect">
            <a:avLst/>
          </a:prstGeom>
        </p:spPr>
      </p:pic>
      <p:sp>
        <p:nvSpPr>
          <p:cNvPr id="17" name="TextBox 16">
            <a:extLst>
              <a:ext uri="{FF2B5EF4-FFF2-40B4-BE49-F238E27FC236}">
                <a16:creationId xmlns:a16="http://schemas.microsoft.com/office/drawing/2014/main" id="{2EEDE5FE-63F7-0F46-B082-D4DCFD5BA70F}"/>
              </a:ext>
            </a:extLst>
          </p:cNvPr>
          <p:cNvSpPr txBox="1"/>
          <p:nvPr/>
        </p:nvSpPr>
        <p:spPr>
          <a:xfrm>
            <a:off x="313803" y="3818893"/>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8" name="TextBox 17">
            <a:extLst>
              <a:ext uri="{FF2B5EF4-FFF2-40B4-BE49-F238E27FC236}">
                <a16:creationId xmlns:a16="http://schemas.microsoft.com/office/drawing/2014/main" id="{4CD7FE6D-867D-A843-8C9D-56384DD1ACE4}"/>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9" name="TextBox 18">
            <a:extLst>
              <a:ext uri="{FF2B5EF4-FFF2-40B4-BE49-F238E27FC236}">
                <a16:creationId xmlns:a16="http://schemas.microsoft.com/office/drawing/2014/main" id="{9CCC0EF6-28C4-2048-9B6B-399205D5221C}"/>
              </a:ext>
            </a:extLst>
          </p:cNvPr>
          <p:cNvSpPr txBox="1"/>
          <p:nvPr/>
        </p:nvSpPr>
        <p:spPr>
          <a:xfrm>
            <a:off x="4469876" y="3818893"/>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0" name="TextBox 19">
            <a:extLst>
              <a:ext uri="{FF2B5EF4-FFF2-40B4-BE49-F238E27FC236}">
                <a16:creationId xmlns:a16="http://schemas.microsoft.com/office/drawing/2014/main" id="{C4B2FD0A-64A9-6A45-89CF-F818408A321E}"/>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1" name="TextBox 20">
            <a:extLst>
              <a:ext uri="{FF2B5EF4-FFF2-40B4-BE49-F238E27FC236}">
                <a16:creationId xmlns:a16="http://schemas.microsoft.com/office/drawing/2014/main" id="{A15ECF9B-B0B2-F84D-8483-F130E2B6A9DD}"/>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22" name="TextBox 21">
            <a:extLst>
              <a:ext uri="{FF2B5EF4-FFF2-40B4-BE49-F238E27FC236}">
                <a16:creationId xmlns:a16="http://schemas.microsoft.com/office/drawing/2014/main" id="{1E7E3266-4885-1A4B-A4EE-6AFA21E7A5B6}"/>
              </a:ext>
            </a:extLst>
          </p:cNvPr>
          <p:cNvSpPr txBox="1"/>
          <p:nvPr/>
        </p:nvSpPr>
        <p:spPr>
          <a:xfrm>
            <a:off x="8430371" y="3818893"/>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764624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21</a:t>
            </a:fld>
            <a:endParaRPr lang="en-US" dirty="0"/>
          </a:p>
        </p:txBody>
      </p:sp>
      <p:pic>
        <p:nvPicPr>
          <p:cNvPr id="9" name="Picture 8">
            <a:extLst>
              <a:ext uri="{FF2B5EF4-FFF2-40B4-BE49-F238E27FC236}">
                <a16:creationId xmlns:a16="http://schemas.microsoft.com/office/drawing/2014/main" id="{134B4A34-81A6-CD40-B02C-62BFD2077237}"/>
              </a:ext>
            </a:extLst>
          </p:cNvPr>
          <p:cNvPicPr>
            <a:picLocks noChangeAspect="1"/>
          </p:cNvPicPr>
          <p:nvPr/>
        </p:nvPicPr>
        <p:blipFill>
          <a:blip r:embed="rId2"/>
          <a:stretch>
            <a:fillRect/>
          </a:stretch>
        </p:blipFill>
        <p:spPr>
          <a:xfrm rot="5400000">
            <a:off x="551814" y="2877185"/>
            <a:ext cx="2856865" cy="3960495"/>
          </a:xfrm>
          <a:prstGeom prst="rect">
            <a:avLst/>
          </a:prstGeom>
        </p:spPr>
      </p:pic>
      <p:pic>
        <p:nvPicPr>
          <p:cNvPr id="12" name="Picture 11">
            <a:extLst>
              <a:ext uri="{FF2B5EF4-FFF2-40B4-BE49-F238E27FC236}">
                <a16:creationId xmlns:a16="http://schemas.microsoft.com/office/drawing/2014/main" id="{E55C744F-1CDC-194C-8B87-0429FE81E5A9}"/>
              </a:ext>
            </a:extLst>
          </p:cNvPr>
          <p:cNvPicPr>
            <a:picLocks noChangeAspect="1"/>
          </p:cNvPicPr>
          <p:nvPr/>
        </p:nvPicPr>
        <p:blipFill>
          <a:blip r:embed="rId3"/>
          <a:stretch>
            <a:fillRect/>
          </a:stretch>
        </p:blipFill>
        <p:spPr>
          <a:xfrm rot="5400000">
            <a:off x="551815" y="20320"/>
            <a:ext cx="2856865" cy="3960495"/>
          </a:xfrm>
          <a:prstGeom prst="rect">
            <a:avLst/>
          </a:prstGeom>
        </p:spPr>
      </p:pic>
      <p:pic>
        <p:nvPicPr>
          <p:cNvPr id="14" name="Picture 13">
            <a:extLst>
              <a:ext uri="{FF2B5EF4-FFF2-40B4-BE49-F238E27FC236}">
                <a16:creationId xmlns:a16="http://schemas.microsoft.com/office/drawing/2014/main" id="{687A1998-29D4-B949-AED0-F7DF39F63967}"/>
              </a:ext>
            </a:extLst>
          </p:cNvPr>
          <p:cNvPicPr>
            <a:picLocks noChangeAspect="1"/>
          </p:cNvPicPr>
          <p:nvPr/>
        </p:nvPicPr>
        <p:blipFill>
          <a:blip r:embed="rId4"/>
          <a:stretch>
            <a:fillRect/>
          </a:stretch>
        </p:blipFill>
        <p:spPr>
          <a:xfrm rot="5400000">
            <a:off x="4512309" y="20320"/>
            <a:ext cx="2856865" cy="3960495"/>
          </a:xfrm>
          <a:prstGeom prst="rect">
            <a:avLst/>
          </a:prstGeom>
        </p:spPr>
      </p:pic>
      <p:pic>
        <p:nvPicPr>
          <p:cNvPr id="16" name="Picture 15">
            <a:extLst>
              <a:ext uri="{FF2B5EF4-FFF2-40B4-BE49-F238E27FC236}">
                <a16:creationId xmlns:a16="http://schemas.microsoft.com/office/drawing/2014/main" id="{26BAA257-19DF-0B4F-BD4A-02FFEC462666}"/>
              </a:ext>
            </a:extLst>
          </p:cNvPr>
          <p:cNvPicPr>
            <a:picLocks noChangeAspect="1"/>
          </p:cNvPicPr>
          <p:nvPr/>
        </p:nvPicPr>
        <p:blipFill>
          <a:blip r:embed="rId5"/>
          <a:stretch>
            <a:fillRect/>
          </a:stretch>
        </p:blipFill>
        <p:spPr>
          <a:xfrm rot="5400000">
            <a:off x="4512309" y="2877185"/>
            <a:ext cx="2856865" cy="3960495"/>
          </a:xfrm>
          <a:prstGeom prst="rect">
            <a:avLst/>
          </a:prstGeom>
        </p:spPr>
      </p:pic>
      <p:pic>
        <p:nvPicPr>
          <p:cNvPr id="18" name="Picture 17">
            <a:extLst>
              <a:ext uri="{FF2B5EF4-FFF2-40B4-BE49-F238E27FC236}">
                <a16:creationId xmlns:a16="http://schemas.microsoft.com/office/drawing/2014/main" id="{2687B4CF-EFAA-5B4D-B966-038D79AB16D0}"/>
              </a:ext>
            </a:extLst>
          </p:cNvPr>
          <p:cNvPicPr>
            <a:picLocks noChangeAspect="1"/>
          </p:cNvPicPr>
          <p:nvPr/>
        </p:nvPicPr>
        <p:blipFill>
          <a:blip r:embed="rId6"/>
          <a:stretch>
            <a:fillRect/>
          </a:stretch>
        </p:blipFill>
        <p:spPr>
          <a:xfrm rot="5400000">
            <a:off x="8472803" y="20319"/>
            <a:ext cx="2856865" cy="3960495"/>
          </a:xfrm>
          <a:prstGeom prst="rect">
            <a:avLst/>
          </a:prstGeom>
        </p:spPr>
      </p:pic>
      <p:pic>
        <p:nvPicPr>
          <p:cNvPr id="20" name="Picture 19">
            <a:extLst>
              <a:ext uri="{FF2B5EF4-FFF2-40B4-BE49-F238E27FC236}">
                <a16:creationId xmlns:a16="http://schemas.microsoft.com/office/drawing/2014/main" id="{38BDB4C0-7C3B-DC4B-99F3-F12DC94874EA}"/>
              </a:ext>
            </a:extLst>
          </p:cNvPr>
          <p:cNvPicPr>
            <a:picLocks noChangeAspect="1"/>
          </p:cNvPicPr>
          <p:nvPr/>
        </p:nvPicPr>
        <p:blipFill>
          <a:blip r:embed="rId7"/>
          <a:stretch>
            <a:fillRect/>
          </a:stretch>
        </p:blipFill>
        <p:spPr>
          <a:xfrm rot="5400000">
            <a:off x="8472804" y="2877184"/>
            <a:ext cx="2856865" cy="3960495"/>
          </a:xfrm>
          <a:prstGeom prst="rect">
            <a:avLst/>
          </a:prstGeom>
        </p:spPr>
      </p:pic>
      <p:sp>
        <p:nvSpPr>
          <p:cNvPr id="21" name="Title 4">
            <a:extLst>
              <a:ext uri="{FF2B5EF4-FFF2-40B4-BE49-F238E27FC236}">
                <a16:creationId xmlns:a16="http://schemas.microsoft.com/office/drawing/2014/main" id="{32B24D84-2FF4-E148-A8C4-98B2BA95E473}"/>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Fiducial Measurement</a:t>
            </a:r>
          </a:p>
        </p:txBody>
      </p:sp>
      <p:sp>
        <p:nvSpPr>
          <p:cNvPr id="22" name="TextBox 21">
            <a:extLst>
              <a:ext uri="{FF2B5EF4-FFF2-40B4-BE49-F238E27FC236}">
                <a16:creationId xmlns:a16="http://schemas.microsoft.com/office/drawing/2014/main" id="{1284057C-3C6B-CD46-9B82-995E28F66B07}"/>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3" name="TextBox 22">
            <a:extLst>
              <a:ext uri="{FF2B5EF4-FFF2-40B4-BE49-F238E27FC236}">
                <a16:creationId xmlns:a16="http://schemas.microsoft.com/office/drawing/2014/main" id="{19C8710E-5447-304D-8202-8BF840D60696}"/>
              </a:ext>
            </a:extLst>
          </p:cNvPr>
          <p:cNvSpPr txBox="1"/>
          <p:nvPr/>
        </p:nvSpPr>
        <p:spPr>
          <a:xfrm>
            <a:off x="316383" y="1620713"/>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4" name="TextBox 23">
            <a:extLst>
              <a:ext uri="{FF2B5EF4-FFF2-40B4-BE49-F238E27FC236}">
                <a16:creationId xmlns:a16="http://schemas.microsoft.com/office/drawing/2014/main" id="{404C5F6B-8A27-8D49-82EC-A848F1D98178}"/>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5" name="TextBox 24">
            <a:extLst>
              <a:ext uri="{FF2B5EF4-FFF2-40B4-BE49-F238E27FC236}">
                <a16:creationId xmlns:a16="http://schemas.microsoft.com/office/drawing/2014/main" id="{C1E83C1F-8CF4-904E-BF3A-0D7C750AEA7F}"/>
              </a:ext>
            </a:extLst>
          </p:cNvPr>
          <p:cNvSpPr txBox="1"/>
          <p:nvPr/>
        </p:nvSpPr>
        <p:spPr>
          <a:xfrm>
            <a:off x="4472456" y="1620713"/>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6" name="TextBox 25">
            <a:extLst>
              <a:ext uri="{FF2B5EF4-FFF2-40B4-BE49-F238E27FC236}">
                <a16:creationId xmlns:a16="http://schemas.microsoft.com/office/drawing/2014/main" id="{09B7CCF8-0DE0-9C48-A8DA-7C9EB995A9B5}"/>
              </a:ext>
            </a:extLst>
          </p:cNvPr>
          <p:cNvSpPr txBox="1"/>
          <p:nvPr/>
        </p:nvSpPr>
        <p:spPr>
          <a:xfrm>
            <a:off x="8475796" y="1626504"/>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27" name="TextBox 26">
            <a:extLst>
              <a:ext uri="{FF2B5EF4-FFF2-40B4-BE49-F238E27FC236}">
                <a16:creationId xmlns:a16="http://schemas.microsoft.com/office/drawing/2014/main" id="{BB71D6C9-4619-7B46-8955-A6EDFCC0C825}"/>
              </a:ext>
            </a:extLst>
          </p:cNvPr>
          <p:cNvSpPr txBox="1"/>
          <p:nvPr/>
        </p:nvSpPr>
        <p:spPr>
          <a:xfrm>
            <a:off x="8473212" y="4025031"/>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1132896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22</a:t>
            </a:fld>
            <a:endParaRPr lang="en-US" dirty="0"/>
          </a:p>
        </p:txBody>
      </p:sp>
      <p:pic>
        <p:nvPicPr>
          <p:cNvPr id="4" name="Picture 3">
            <a:extLst>
              <a:ext uri="{FF2B5EF4-FFF2-40B4-BE49-F238E27FC236}">
                <a16:creationId xmlns:a16="http://schemas.microsoft.com/office/drawing/2014/main" id="{17EDB911-B08F-4646-AE1F-EFCBDE8BF1E8}"/>
              </a:ext>
            </a:extLst>
          </p:cNvPr>
          <p:cNvPicPr>
            <a:picLocks noChangeAspect="1"/>
          </p:cNvPicPr>
          <p:nvPr/>
        </p:nvPicPr>
        <p:blipFill>
          <a:blip r:embed="rId2"/>
          <a:stretch>
            <a:fillRect/>
          </a:stretch>
        </p:blipFill>
        <p:spPr>
          <a:xfrm rot="5400000">
            <a:off x="644057" y="20320"/>
            <a:ext cx="2856865" cy="3960495"/>
          </a:xfrm>
          <a:prstGeom prst="rect">
            <a:avLst/>
          </a:prstGeom>
        </p:spPr>
      </p:pic>
      <p:pic>
        <p:nvPicPr>
          <p:cNvPr id="6" name="Picture 5">
            <a:extLst>
              <a:ext uri="{FF2B5EF4-FFF2-40B4-BE49-F238E27FC236}">
                <a16:creationId xmlns:a16="http://schemas.microsoft.com/office/drawing/2014/main" id="{A68F870E-CD87-9D40-AB67-D4ECA77B212A}"/>
              </a:ext>
            </a:extLst>
          </p:cNvPr>
          <p:cNvPicPr>
            <a:picLocks noChangeAspect="1"/>
          </p:cNvPicPr>
          <p:nvPr/>
        </p:nvPicPr>
        <p:blipFill>
          <a:blip r:embed="rId3"/>
          <a:stretch>
            <a:fillRect/>
          </a:stretch>
        </p:blipFill>
        <p:spPr>
          <a:xfrm rot="5400000">
            <a:off x="644057" y="2815244"/>
            <a:ext cx="2856865" cy="3960495"/>
          </a:xfrm>
          <a:prstGeom prst="rect">
            <a:avLst/>
          </a:prstGeom>
        </p:spPr>
      </p:pic>
      <p:pic>
        <p:nvPicPr>
          <p:cNvPr id="9" name="Picture 8">
            <a:extLst>
              <a:ext uri="{FF2B5EF4-FFF2-40B4-BE49-F238E27FC236}">
                <a16:creationId xmlns:a16="http://schemas.microsoft.com/office/drawing/2014/main" id="{915411A9-8463-B14F-81E0-BD6E5B56EFC8}"/>
              </a:ext>
            </a:extLst>
          </p:cNvPr>
          <p:cNvPicPr>
            <a:picLocks noChangeAspect="1"/>
          </p:cNvPicPr>
          <p:nvPr/>
        </p:nvPicPr>
        <p:blipFill>
          <a:blip r:embed="rId4"/>
          <a:stretch>
            <a:fillRect/>
          </a:stretch>
        </p:blipFill>
        <p:spPr>
          <a:xfrm rot="5400000">
            <a:off x="4604552" y="2877185"/>
            <a:ext cx="2856865" cy="3960495"/>
          </a:xfrm>
          <a:prstGeom prst="rect">
            <a:avLst/>
          </a:prstGeom>
        </p:spPr>
      </p:pic>
      <p:pic>
        <p:nvPicPr>
          <p:cNvPr id="12" name="Picture 11">
            <a:extLst>
              <a:ext uri="{FF2B5EF4-FFF2-40B4-BE49-F238E27FC236}">
                <a16:creationId xmlns:a16="http://schemas.microsoft.com/office/drawing/2014/main" id="{93089340-B205-1E47-9F44-FBC8EFCE20AA}"/>
              </a:ext>
            </a:extLst>
          </p:cNvPr>
          <p:cNvPicPr>
            <a:picLocks noChangeAspect="1"/>
          </p:cNvPicPr>
          <p:nvPr/>
        </p:nvPicPr>
        <p:blipFill>
          <a:blip r:embed="rId5"/>
          <a:stretch>
            <a:fillRect/>
          </a:stretch>
        </p:blipFill>
        <p:spPr>
          <a:xfrm rot="5400000">
            <a:off x="4604552" y="-10650"/>
            <a:ext cx="2856865" cy="3960495"/>
          </a:xfrm>
          <a:prstGeom prst="rect">
            <a:avLst/>
          </a:prstGeom>
        </p:spPr>
      </p:pic>
      <p:pic>
        <p:nvPicPr>
          <p:cNvPr id="14" name="Picture 13">
            <a:extLst>
              <a:ext uri="{FF2B5EF4-FFF2-40B4-BE49-F238E27FC236}">
                <a16:creationId xmlns:a16="http://schemas.microsoft.com/office/drawing/2014/main" id="{CF0D3363-FDE0-5945-A04F-BC66C81B797E}"/>
              </a:ext>
            </a:extLst>
          </p:cNvPr>
          <p:cNvPicPr>
            <a:picLocks noChangeAspect="1"/>
          </p:cNvPicPr>
          <p:nvPr/>
        </p:nvPicPr>
        <p:blipFill>
          <a:blip r:embed="rId6"/>
          <a:stretch>
            <a:fillRect/>
          </a:stretch>
        </p:blipFill>
        <p:spPr>
          <a:xfrm rot="5400000">
            <a:off x="8565046" y="20320"/>
            <a:ext cx="2856865" cy="3960495"/>
          </a:xfrm>
          <a:prstGeom prst="rect">
            <a:avLst/>
          </a:prstGeom>
        </p:spPr>
      </p:pic>
      <p:pic>
        <p:nvPicPr>
          <p:cNvPr id="16" name="Picture 15">
            <a:extLst>
              <a:ext uri="{FF2B5EF4-FFF2-40B4-BE49-F238E27FC236}">
                <a16:creationId xmlns:a16="http://schemas.microsoft.com/office/drawing/2014/main" id="{AB0721D4-1A86-924D-97F3-E207B8DF4D87}"/>
              </a:ext>
            </a:extLst>
          </p:cNvPr>
          <p:cNvPicPr>
            <a:picLocks noChangeAspect="1"/>
          </p:cNvPicPr>
          <p:nvPr/>
        </p:nvPicPr>
        <p:blipFill>
          <a:blip r:embed="rId7"/>
          <a:stretch>
            <a:fillRect/>
          </a:stretch>
        </p:blipFill>
        <p:spPr>
          <a:xfrm rot="5400000">
            <a:off x="8565047" y="2877185"/>
            <a:ext cx="2856865" cy="3960495"/>
          </a:xfrm>
          <a:prstGeom prst="rect">
            <a:avLst/>
          </a:prstGeom>
        </p:spPr>
      </p:pic>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Fiducial Measurement</a:t>
            </a:r>
          </a:p>
        </p:txBody>
      </p:sp>
      <p:sp>
        <p:nvSpPr>
          <p:cNvPr id="18" name="TextBox 17">
            <a:extLst>
              <a:ext uri="{FF2B5EF4-FFF2-40B4-BE49-F238E27FC236}">
                <a16:creationId xmlns:a16="http://schemas.microsoft.com/office/drawing/2014/main" id="{EAAFFA25-D3B3-2641-840E-32D6C780D8D8}"/>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9" name="TextBox 18">
            <a:extLst>
              <a:ext uri="{FF2B5EF4-FFF2-40B4-BE49-F238E27FC236}">
                <a16:creationId xmlns:a16="http://schemas.microsoft.com/office/drawing/2014/main" id="{21F74E00-DFC1-7245-B150-1ABBFAE8942D}"/>
              </a:ext>
            </a:extLst>
          </p:cNvPr>
          <p:cNvSpPr txBox="1"/>
          <p:nvPr/>
        </p:nvSpPr>
        <p:spPr>
          <a:xfrm>
            <a:off x="316383" y="176019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0" name="TextBox 19">
            <a:extLst>
              <a:ext uri="{FF2B5EF4-FFF2-40B4-BE49-F238E27FC236}">
                <a16:creationId xmlns:a16="http://schemas.microsoft.com/office/drawing/2014/main" id="{68E49A48-8B88-8A4C-AF58-DAE1D4467039}"/>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1" name="TextBox 20">
            <a:extLst>
              <a:ext uri="{FF2B5EF4-FFF2-40B4-BE49-F238E27FC236}">
                <a16:creationId xmlns:a16="http://schemas.microsoft.com/office/drawing/2014/main" id="{FA3B48FD-D681-CF4B-8D12-C51B7BE26AD9}"/>
              </a:ext>
            </a:extLst>
          </p:cNvPr>
          <p:cNvSpPr txBox="1"/>
          <p:nvPr/>
        </p:nvSpPr>
        <p:spPr>
          <a:xfrm>
            <a:off x="4472456" y="176019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2" name="TextBox 21">
            <a:extLst>
              <a:ext uri="{FF2B5EF4-FFF2-40B4-BE49-F238E27FC236}">
                <a16:creationId xmlns:a16="http://schemas.microsoft.com/office/drawing/2014/main" id="{2827A9E0-4C35-DA4B-9A93-D9F17EC95F53}"/>
              </a:ext>
            </a:extLst>
          </p:cNvPr>
          <p:cNvSpPr txBox="1"/>
          <p:nvPr/>
        </p:nvSpPr>
        <p:spPr>
          <a:xfrm>
            <a:off x="8475796" y="1765990"/>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23" name="TextBox 22">
            <a:extLst>
              <a:ext uri="{FF2B5EF4-FFF2-40B4-BE49-F238E27FC236}">
                <a16:creationId xmlns:a16="http://schemas.microsoft.com/office/drawing/2014/main" id="{594D4B77-28BC-034D-BC8F-966D49409E42}"/>
              </a:ext>
            </a:extLst>
          </p:cNvPr>
          <p:cNvSpPr txBox="1"/>
          <p:nvPr/>
        </p:nvSpPr>
        <p:spPr>
          <a:xfrm>
            <a:off x="8475796" y="4299339"/>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3472913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Parton Measurement</a:t>
            </a:r>
          </a:p>
        </p:txBody>
      </p:sp>
      <p:pic>
        <p:nvPicPr>
          <p:cNvPr id="5" name="Picture 4">
            <a:extLst>
              <a:ext uri="{FF2B5EF4-FFF2-40B4-BE49-F238E27FC236}">
                <a16:creationId xmlns:a16="http://schemas.microsoft.com/office/drawing/2014/main" id="{D7563A53-52FC-7846-A80D-C83C3296438A}"/>
              </a:ext>
            </a:extLst>
          </p:cNvPr>
          <p:cNvPicPr>
            <a:picLocks noChangeAspect="1"/>
          </p:cNvPicPr>
          <p:nvPr/>
        </p:nvPicPr>
        <p:blipFill>
          <a:blip r:embed="rId2"/>
          <a:stretch>
            <a:fillRect/>
          </a:stretch>
        </p:blipFill>
        <p:spPr>
          <a:xfrm rot="5400000">
            <a:off x="8472805" y="20319"/>
            <a:ext cx="2856865" cy="3960495"/>
          </a:xfrm>
          <a:prstGeom prst="rect">
            <a:avLst/>
          </a:prstGeom>
        </p:spPr>
      </p:pic>
      <p:pic>
        <p:nvPicPr>
          <p:cNvPr id="8" name="Picture 7">
            <a:extLst>
              <a:ext uri="{FF2B5EF4-FFF2-40B4-BE49-F238E27FC236}">
                <a16:creationId xmlns:a16="http://schemas.microsoft.com/office/drawing/2014/main" id="{0ED1E929-722E-3845-B369-3711D99EB158}"/>
              </a:ext>
            </a:extLst>
          </p:cNvPr>
          <p:cNvPicPr>
            <a:picLocks noChangeAspect="1"/>
          </p:cNvPicPr>
          <p:nvPr/>
        </p:nvPicPr>
        <p:blipFill>
          <a:blip r:embed="rId3"/>
          <a:stretch>
            <a:fillRect/>
          </a:stretch>
        </p:blipFill>
        <p:spPr>
          <a:xfrm rot="5400000">
            <a:off x="8472805" y="2943485"/>
            <a:ext cx="2856865" cy="3960495"/>
          </a:xfrm>
          <a:prstGeom prst="rect">
            <a:avLst/>
          </a:prstGeom>
        </p:spPr>
      </p:pic>
      <p:pic>
        <p:nvPicPr>
          <p:cNvPr id="13" name="Picture 12">
            <a:extLst>
              <a:ext uri="{FF2B5EF4-FFF2-40B4-BE49-F238E27FC236}">
                <a16:creationId xmlns:a16="http://schemas.microsoft.com/office/drawing/2014/main" id="{4FBB2E88-B9F5-BF42-A0D8-1B54D4459EA5}"/>
              </a:ext>
            </a:extLst>
          </p:cNvPr>
          <p:cNvPicPr>
            <a:picLocks noChangeAspect="1"/>
          </p:cNvPicPr>
          <p:nvPr/>
        </p:nvPicPr>
        <p:blipFill>
          <a:blip r:embed="rId4"/>
          <a:stretch>
            <a:fillRect/>
          </a:stretch>
        </p:blipFill>
        <p:spPr>
          <a:xfrm rot="5400000">
            <a:off x="4512310" y="20319"/>
            <a:ext cx="2856865" cy="3960495"/>
          </a:xfrm>
          <a:prstGeom prst="rect">
            <a:avLst/>
          </a:prstGeom>
        </p:spPr>
      </p:pic>
      <p:pic>
        <p:nvPicPr>
          <p:cNvPr id="24" name="Picture 23">
            <a:extLst>
              <a:ext uri="{FF2B5EF4-FFF2-40B4-BE49-F238E27FC236}">
                <a16:creationId xmlns:a16="http://schemas.microsoft.com/office/drawing/2014/main" id="{0D5C3F22-4C2D-FB4D-8474-ABF502BC0DE3}"/>
              </a:ext>
            </a:extLst>
          </p:cNvPr>
          <p:cNvPicPr>
            <a:picLocks noChangeAspect="1"/>
          </p:cNvPicPr>
          <p:nvPr/>
        </p:nvPicPr>
        <p:blipFill>
          <a:blip r:embed="rId5"/>
          <a:stretch>
            <a:fillRect/>
          </a:stretch>
        </p:blipFill>
        <p:spPr>
          <a:xfrm rot="5400000">
            <a:off x="4512310" y="2943486"/>
            <a:ext cx="2856865" cy="3960495"/>
          </a:xfrm>
          <a:prstGeom prst="rect">
            <a:avLst/>
          </a:prstGeom>
        </p:spPr>
      </p:pic>
      <p:pic>
        <p:nvPicPr>
          <p:cNvPr id="26" name="Picture 25">
            <a:extLst>
              <a:ext uri="{FF2B5EF4-FFF2-40B4-BE49-F238E27FC236}">
                <a16:creationId xmlns:a16="http://schemas.microsoft.com/office/drawing/2014/main" id="{D1C53E19-9F88-BC48-9139-D76B1FA68530}"/>
              </a:ext>
            </a:extLst>
          </p:cNvPr>
          <p:cNvPicPr>
            <a:picLocks noChangeAspect="1"/>
          </p:cNvPicPr>
          <p:nvPr/>
        </p:nvPicPr>
        <p:blipFill>
          <a:blip r:embed="rId6"/>
          <a:stretch>
            <a:fillRect/>
          </a:stretch>
        </p:blipFill>
        <p:spPr>
          <a:xfrm rot="5400000">
            <a:off x="551815" y="20319"/>
            <a:ext cx="2856865" cy="3960495"/>
          </a:xfrm>
          <a:prstGeom prst="rect">
            <a:avLst/>
          </a:prstGeom>
        </p:spPr>
      </p:pic>
      <p:pic>
        <p:nvPicPr>
          <p:cNvPr id="28" name="Picture 27">
            <a:extLst>
              <a:ext uri="{FF2B5EF4-FFF2-40B4-BE49-F238E27FC236}">
                <a16:creationId xmlns:a16="http://schemas.microsoft.com/office/drawing/2014/main" id="{A4986B87-C71C-AC46-864E-FA61DE817391}"/>
              </a:ext>
            </a:extLst>
          </p:cNvPr>
          <p:cNvPicPr>
            <a:picLocks noChangeAspect="1"/>
          </p:cNvPicPr>
          <p:nvPr/>
        </p:nvPicPr>
        <p:blipFill>
          <a:blip r:embed="rId7"/>
          <a:stretch>
            <a:fillRect/>
          </a:stretch>
        </p:blipFill>
        <p:spPr>
          <a:xfrm rot="5400000">
            <a:off x="551815" y="2877184"/>
            <a:ext cx="2856865" cy="3960495"/>
          </a:xfrm>
          <a:prstGeom prst="rect">
            <a:avLst/>
          </a:prstGeom>
        </p:spPr>
      </p:pic>
      <p:sp>
        <p:nvSpPr>
          <p:cNvPr id="29" name="TextBox 28">
            <a:extLst>
              <a:ext uri="{FF2B5EF4-FFF2-40B4-BE49-F238E27FC236}">
                <a16:creationId xmlns:a16="http://schemas.microsoft.com/office/drawing/2014/main" id="{5906F908-088E-6E44-A85F-F5435EE83480}"/>
              </a:ext>
            </a:extLst>
          </p:cNvPr>
          <p:cNvSpPr txBox="1"/>
          <p:nvPr/>
        </p:nvSpPr>
        <p:spPr>
          <a:xfrm>
            <a:off x="313803" y="3725902"/>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0" name="TextBox 29">
            <a:extLst>
              <a:ext uri="{FF2B5EF4-FFF2-40B4-BE49-F238E27FC236}">
                <a16:creationId xmlns:a16="http://schemas.microsoft.com/office/drawing/2014/main" id="{C1A61460-2057-9A49-A19F-58412EB00F4E}"/>
              </a:ext>
            </a:extLst>
          </p:cNvPr>
          <p:cNvSpPr txBox="1"/>
          <p:nvPr/>
        </p:nvSpPr>
        <p:spPr>
          <a:xfrm>
            <a:off x="316383" y="814802"/>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1" name="TextBox 30">
            <a:extLst>
              <a:ext uri="{FF2B5EF4-FFF2-40B4-BE49-F238E27FC236}">
                <a16:creationId xmlns:a16="http://schemas.microsoft.com/office/drawing/2014/main" id="{F8DAE0A8-3B8F-734C-B0B6-90B1B6FCF77F}"/>
              </a:ext>
            </a:extLst>
          </p:cNvPr>
          <p:cNvSpPr txBox="1"/>
          <p:nvPr/>
        </p:nvSpPr>
        <p:spPr>
          <a:xfrm>
            <a:off x="4469876" y="3725902"/>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2" name="TextBox 31">
            <a:extLst>
              <a:ext uri="{FF2B5EF4-FFF2-40B4-BE49-F238E27FC236}">
                <a16:creationId xmlns:a16="http://schemas.microsoft.com/office/drawing/2014/main" id="{F72D51DE-0A23-6843-B61B-A792EBD1212D}"/>
              </a:ext>
            </a:extLst>
          </p:cNvPr>
          <p:cNvSpPr txBox="1"/>
          <p:nvPr/>
        </p:nvSpPr>
        <p:spPr>
          <a:xfrm>
            <a:off x="4472456" y="814802"/>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3" name="TextBox 32">
            <a:extLst>
              <a:ext uri="{FF2B5EF4-FFF2-40B4-BE49-F238E27FC236}">
                <a16:creationId xmlns:a16="http://schemas.microsoft.com/office/drawing/2014/main" id="{364C9BC4-F5E7-6F4E-B08B-583B3CD03BF8}"/>
              </a:ext>
            </a:extLst>
          </p:cNvPr>
          <p:cNvSpPr txBox="1"/>
          <p:nvPr/>
        </p:nvSpPr>
        <p:spPr>
          <a:xfrm>
            <a:off x="8475796" y="820593"/>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34" name="TextBox 33">
            <a:extLst>
              <a:ext uri="{FF2B5EF4-FFF2-40B4-BE49-F238E27FC236}">
                <a16:creationId xmlns:a16="http://schemas.microsoft.com/office/drawing/2014/main" id="{E939EF48-4621-8F41-BFC7-CDEB4880F9BE}"/>
              </a:ext>
            </a:extLst>
          </p:cNvPr>
          <p:cNvSpPr txBox="1"/>
          <p:nvPr/>
        </p:nvSpPr>
        <p:spPr>
          <a:xfrm>
            <a:off x="8475796" y="3725902"/>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1209308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Parton Measurement</a:t>
            </a:r>
          </a:p>
        </p:txBody>
      </p:sp>
      <p:pic>
        <p:nvPicPr>
          <p:cNvPr id="4" name="Picture 3">
            <a:extLst>
              <a:ext uri="{FF2B5EF4-FFF2-40B4-BE49-F238E27FC236}">
                <a16:creationId xmlns:a16="http://schemas.microsoft.com/office/drawing/2014/main" id="{2A866448-D7E1-7945-A155-34C555F3D07C}"/>
              </a:ext>
            </a:extLst>
          </p:cNvPr>
          <p:cNvPicPr>
            <a:picLocks noChangeAspect="1"/>
          </p:cNvPicPr>
          <p:nvPr/>
        </p:nvPicPr>
        <p:blipFill>
          <a:blip r:embed="rId2"/>
          <a:stretch>
            <a:fillRect/>
          </a:stretch>
        </p:blipFill>
        <p:spPr>
          <a:xfrm rot="5400000">
            <a:off x="8600579" y="14291"/>
            <a:ext cx="2856865" cy="3960495"/>
          </a:xfrm>
          <a:prstGeom prst="rect">
            <a:avLst/>
          </a:prstGeom>
        </p:spPr>
      </p:pic>
      <p:pic>
        <p:nvPicPr>
          <p:cNvPr id="6" name="Picture 5">
            <a:extLst>
              <a:ext uri="{FF2B5EF4-FFF2-40B4-BE49-F238E27FC236}">
                <a16:creationId xmlns:a16="http://schemas.microsoft.com/office/drawing/2014/main" id="{1D5B3433-9276-C041-B0AE-BB7CF3EB1B2D}"/>
              </a:ext>
            </a:extLst>
          </p:cNvPr>
          <p:cNvPicPr>
            <a:picLocks noChangeAspect="1"/>
          </p:cNvPicPr>
          <p:nvPr/>
        </p:nvPicPr>
        <p:blipFill>
          <a:blip r:embed="rId3"/>
          <a:stretch>
            <a:fillRect/>
          </a:stretch>
        </p:blipFill>
        <p:spPr>
          <a:xfrm rot="5400000">
            <a:off x="8600578" y="2865129"/>
            <a:ext cx="2856865" cy="3960495"/>
          </a:xfrm>
          <a:prstGeom prst="rect">
            <a:avLst/>
          </a:prstGeom>
        </p:spPr>
      </p:pic>
      <p:pic>
        <p:nvPicPr>
          <p:cNvPr id="8" name="Picture 7">
            <a:extLst>
              <a:ext uri="{FF2B5EF4-FFF2-40B4-BE49-F238E27FC236}">
                <a16:creationId xmlns:a16="http://schemas.microsoft.com/office/drawing/2014/main" id="{29CB9B8D-77B8-B543-B916-79FEA7B00078}"/>
              </a:ext>
            </a:extLst>
          </p:cNvPr>
          <p:cNvPicPr>
            <a:picLocks noChangeAspect="1"/>
          </p:cNvPicPr>
          <p:nvPr/>
        </p:nvPicPr>
        <p:blipFill>
          <a:blip r:embed="rId4"/>
          <a:stretch>
            <a:fillRect/>
          </a:stretch>
        </p:blipFill>
        <p:spPr>
          <a:xfrm rot="5400000">
            <a:off x="4640086" y="26347"/>
            <a:ext cx="2856865" cy="3960495"/>
          </a:xfrm>
          <a:prstGeom prst="rect">
            <a:avLst/>
          </a:prstGeom>
        </p:spPr>
      </p:pic>
      <p:pic>
        <p:nvPicPr>
          <p:cNvPr id="10" name="Picture 9">
            <a:extLst>
              <a:ext uri="{FF2B5EF4-FFF2-40B4-BE49-F238E27FC236}">
                <a16:creationId xmlns:a16="http://schemas.microsoft.com/office/drawing/2014/main" id="{7FE42209-B187-6246-A7A6-1DCFF96C3DE2}"/>
              </a:ext>
            </a:extLst>
          </p:cNvPr>
          <p:cNvPicPr>
            <a:picLocks noChangeAspect="1"/>
          </p:cNvPicPr>
          <p:nvPr/>
        </p:nvPicPr>
        <p:blipFill>
          <a:blip r:embed="rId5"/>
          <a:stretch>
            <a:fillRect/>
          </a:stretch>
        </p:blipFill>
        <p:spPr>
          <a:xfrm rot="5400000">
            <a:off x="4640087" y="2871157"/>
            <a:ext cx="2856865" cy="3960495"/>
          </a:xfrm>
          <a:prstGeom prst="rect">
            <a:avLst/>
          </a:prstGeom>
        </p:spPr>
      </p:pic>
      <p:pic>
        <p:nvPicPr>
          <p:cNvPr id="13" name="Picture 12">
            <a:extLst>
              <a:ext uri="{FF2B5EF4-FFF2-40B4-BE49-F238E27FC236}">
                <a16:creationId xmlns:a16="http://schemas.microsoft.com/office/drawing/2014/main" id="{D2FEF721-5581-EE41-B4BC-57534D40BB85}"/>
              </a:ext>
            </a:extLst>
          </p:cNvPr>
          <p:cNvPicPr>
            <a:picLocks noChangeAspect="1"/>
          </p:cNvPicPr>
          <p:nvPr/>
        </p:nvPicPr>
        <p:blipFill>
          <a:blip r:embed="rId6"/>
          <a:stretch>
            <a:fillRect/>
          </a:stretch>
        </p:blipFill>
        <p:spPr>
          <a:xfrm rot="5400000">
            <a:off x="679593" y="-772"/>
            <a:ext cx="2856865" cy="3960495"/>
          </a:xfrm>
          <a:prstGeom prst="rect">
            <a:avLst/>
          </a:prstGeom>
        </p:spPr>
      </p:pic>
      <p:pic>
        <p:nvPicPr>
          <p:cNvPr id="15" name="Picture 14">
            <a:extLst>
              <a:ext uri="{FF2B5EF4-FFF2-40B4-BE49-F238E27FC236}">
                <a16:creationId xmlns:a16="http://schemas.microsoft.com/office/drawing/2014/main" id="{9B816340-FC50-554D-AE12-1C76F5546AEC}"/>
              </a:ext>
            </a:extLst>
          </p:cNvPr>
          <p:cNvPicPr>
            <a:picLocks noChangeAspect="1"/>
          </p:cNvPicPr>
          <p:nvPr/>
        </p:nvPicPr>
        <p:blipFill>
          <a:blip r:embed="rId7"/>
          <a:stretch>
            <a:fillRect/>
          </a:stretch>
        </p:blipFill>
        <p:spPr>
          <a:xfrm rot="5400000">
            <a:off x="679592" y="2871158"/>
            <a:ext cx="2856865" cy="3960495"/>
          </a:xfrm>
          <a:prstGeom prst="rect">
            <a:avLst/>
          </a:prstGeom>
        </p:spPr>
      </p:pic>
      <p:sp>
        <p:nvSpPr>
          <p:cNvPr id="18" name="TextBox 17">
            <a:extLst>
              <a:ext uri="{FF2B5EF4-FFF2-40B4-BE49-F238E27FC236}">
                <a16:creationId xmlns:a16="http://schemas.microsoft.com/office/drawing/2014/main" id="{04712E0D-9265-AE48-83C6-2FF149AAEAEC}"/>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9" name="TextBox 18">
            <a:extLst>
              <a:ext uri="{FF2B5EF4-FFF2-40B4-BE49-F238E27FC236}">
                <a16:creationId xmlns:a16="http://schemas.microsoft.com/office/drawing/2014/main" id="{5D9BB214-44A9-7445-BEAB-B464F426EB43}"/>
              </a:ext>
            </a:extLst>
          </p:cNvPr>
          <p:cNvSpPr txBox="1"/>
          <p:nvPr/>
        </p:nvSpPr>
        <p:spPr>
          <a:xfrm>
            <a:off x="316383" y="176019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0" name="TextBox 19">
            <a:extLst>
              <a:ext uri="{FF2B5EF4-FFF2-40B4-BE49-F238E27FC236}">
                <a16:creationId xmlns:a16="http://schemas.microsoft.com/office/drawing/2014/main" id="{7F9B1357-30D2-D240-A077-F86C7E2BD0BE}"/>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1" name="TextBox 20">
            <a:extLst>
              <a:ext uri="{FF2B5EF4-FFF2-40B4-BE49-F238E27FC236}">
                <a16:creationId xmlns:a16="http://schemas.microsoft.com/office/drawing/2014/main" id="{102C993A-4B41-7344-AC02-9F4E239B7E09}"/>
              </a:ext>
            </a:extLst>
          </p:cNvPr>
          <p:cNvSpPr txBox="1"/>
          <p:nvPr/>
        </p:nvSpPr>
        <p:spPr>
          <a:xfrm>
            <a:off x="4472456" y="176019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2" name="TextBox 21">
            <a:extLst>
              <a:ext uri="{FF2B5EF4-FFF2-40B4-BE49-F238E27FC236}">
                <a16:creationId xmlns:a16="http://schemas.microsoft.com/office/drawing/2014/main" id="{CFE4DBC4-006C-6647-9E9E-A9F4757D7DFA}"/>
              </a:ext>
            </a:extLst>
          </p:cNvPr>
          <p:cNvSpPr txBox="1"/>
          <p:nvPr/>
        </p:nvSpPr>
        <p:spPr>
          <a:xfrm>
            <a:off x="8475796" y="1765990"/>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23" name="TextBox 22">
            <a:extLst>
              <a:ext uri="{FF2B5EF4-FFF2-40B4-BE49-F238E27FC236}">
                <a16:creationId xmlns:a16="http://schemas.microsoft.com/office/drawing/2014/main" id="{E04645AB-FFA9-8344-AABE-A4B2CBBC3C25}"/>
              </a:ext>
            </a:extLst>
          </p:cNvPr>
          <p:cNvSpPr txBox="1"/>
          <p:nvPr/>
        </p:nvSpPr>
        <p:spPr>
          <a:xfrm>
            <a:off x="8475796" y="4299339"/>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1554412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25</a:t>
            </a:fld>
            <a:endParaRPr lang="en-US" dirty="0"/>
          </a:p>
        </p:txBody>
      </p:sp>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Parton Measurement</a:t>
            </a:r>
          </a:p>
        </p:txBody>
      </p:sp>
      <p:pic>
        <p:nvPicPr>
          <p:cNvPr id="4" name="Picture 3">
            <a:extLst>
              <a:ext uri="{FF2B5EF4-FFF2-40B4-BE49-F238E27FC236}">
                <a16:creationId xmlns:a16="http://schemas.microsoft.com/office/drawing/2014/main" id="{D462A916-0991-924D-AAD2-9BB199B57B2F}"/>
              </a:ext>
            </a:extLst>
          </p:cNvPr>
          <p:cNvPicPr>
            <a:picLocks noChangeAspect="1"/>
          </p:cNvPicPr>
          <p:nvPr/>
        </p:nvPicPr>
        <p:blipFill>
          <a:blip r:embed="rId2"/>
          <a:stretch>
            <a:fillRect/>
          </a:stretch>
        </p:blipFill>
        <p:spPr>
          <a:xfrm rot="5400000">
            <a:off x="8472025" y="20320"/>
            <a:ext cx="2856865" cy="3960495"/>
          </a:xfrm>
          <a:prstGeom prst="rect">
            <a:avLst/>
          </a:prstGeom>
        </p:spPr>
      </p:pic>
      <p:pic>
        <p:nvPicPr>
          <p:cNvPr id="6" name="Picture 5">
            <a:extLst>
              <a:ext uri="{FF2B5EF4-FFF2-40B4-BE49-F238E27FC236}">
                <a16:creationId xmlns:a16="http://schemas.microsoft.com/office/drawing/2014/main" id="{51554154-CEF4-C74D-AA26-BAAAC2D0DD27}"/>
              </a:ext>
            </a:extLst>
          </p:cNvPr>
          <p:cNvPicPr>
            <a:picLocks noChangeAspect="1"/>
          </p:cNvPicPr>
          <p:nvPr/>
        </p:nvPicPr>
        <p:blipFill>
          <a:blip r:embed="rId3"/>
          <a:stretch>
            <a:fillRect/>
          </a:stretch>
        </p:blipFill>
        <p:spPr>
          <a:xfrm rot="5400000">
            <a:off x="8474927" y="2790225"/>
            <a:ext cx="2856865" cy="3960495"/>
          </a:xfrm>
          <a:prstGeom prst="rect">
            <a:avLst/>
          </a:prstGeom>
        </p:spPr>
      </p:pic>
      <p:pic>
        <p:nvPicPr>
          <p:cNvPr id="8" name="Picture 7">
            <a:extLst>
              <a:ext uri="{FF2B5EF4-FFF2-40B4-BE49-F238E27FC236}">
                <a16:creationId xmlns:a16="http://schemas.microsoft.com/office/drawing/2014/main" id="{D8ECA452-8F3F-AE4B-A19F-734F3375462A}"/>
              </a:ext>
            </a:extLst>
          </p:cNvPr>
          <p:cNvPicPr>
            <a:picLocks noChangeAspect="1"/>
          </p:cNvPicPr>
          <p:nvPr/>
        </p:nvPicPr>
        <p:blipFill>
          <a:blip r:embed="rId4"/>
          <a:stretch>
            <a:fillRect/>
          </a:stretch>
        </p:blipFill>
        <p:spPr>
          <a:xfrm rot="5400000">
            <a:off x="4512308" y="20320"/>
            <a:ext cx="2856865" cy="3960495"/>
          </a:xfrm>
          <a:prstGeom prst="rect">
            <a:avLst/>
          </a:prstGeom>
        </p:spPr>
      </p:pic>
      <p:pic>
        <p:nvPicPr>
          <p:cNvPr id="15" name="Picture 14">
            <a:extLst>
              <a:ext uri="{FF2B5EF4-FFF2-40B4-BE49-F238E27FC236}">
                <a16:creationId xmlns:a16="http://schemas.microsoft.com/office/drawing/2014/main" id="{CE2E09AB-3208-2C44-A438-F40AEDDFD843}"/>
              </a:ext>
            </a:extLst>
          </p:cNvPr>
          <p:cNvPicPr>
            <a:picLocks noChangeAspect="1"/>
          </p:cNvPicPr>
          <p:nvPr/>
        </p:nvPicPr>
        <p:blipFill>
          <a:blip r:embed="rId5"/>
          <a:stretch>
            <a:fillRect/>
          </a:stretch>
        </p:blipFill>
        <p:spPr>
          <a:xfrm rot="5400000">
            <a:off x="551814" y="-66640"/>
            <a:ext cx="2856865" cy="3960495"/>
          </a:xfrm>
          <a:prstGeom prst="rect">
            <a:avLst/>
          </a:prstGeom>
        </p:spPr>
      </p:pic>
      <p:pic>
        <p:nvPicPr>
          <p:cNvPr id="18" name="Picture 17">
            <a:extLst>
              <a:ext uri="{FF2B5EF4-FFF2-40B4-BE49-F238E27FC236}">
                <a16:creationId xmlns:a16="http://schemas.microsoft.com/office/drawing/2014/main" id="{881AF9A4-1F93-064C-BEDB-4C057AED70F4}"/>
              </a:ext>
            </a:extLst>
          </p:cNvPr>
          <p:cNvPicPr>
            <a:picLocks noChangeAspect="1"/>
          </p:cNvPicPr>
          <p:nvPr/>
        </p:nvPicPr>
        <p:blipFill>
          <a:blip r:embed="rId6"/>
          <a:stretch>
            <a:fillRect/>
          </a:stretch>
        </p:blipFill>
        <p:spPr>
          <a:xfrm rot="5400000">
            <a:off x="551815" y="2790225"/>
            <a:ext cx="2856865" cy="3960495"/>
          </a:xfrm>
          <a:prstGeom prst="rect">
            <a:avLst/>
          </a:prstGeom>
        </p:spPr>
      </p:pic>
      <p:pic>
        <p:nvPicPr>
          <p:cNvPr id="20" name="Picture 19">
            <a:extLst>
              <a:ext uri="{FF2B5EF4-FFF2-40B4-BE49-F238E27FC236}">
                <a16:creationId xmlns:a16="http://schemas.microsoft.com/office/drawing/2014/main" id="{A53EB0D1-52E7-F24B-A530-0535CF8E140C}"/>
              </a:ext>
            </a:extLst>
          </p:cNvPr>
          <p:cNvPicPr>
            <a:picLocks noChangeAspect="1"/>
          </p:cNvPicPr>
          <p:nvPr/>
        </p:nvPicPr>
        <p:blipFill>
          <a:blip r:embed="rId7"/>
          <a:stretch>
            <a:fillRect/>
          </a:stretch>
        </p:blipFill>
        <p:spPr>
          <a:xfrm rot="5400000">
            <a:off x="4512309" y="2790225"/>
            <a:ext cx="2856865" cy="3960495"/>
          </a:xfrm>
          <a:prstGeom prst="rect">
            <a:avLst/>
          </a:prstGeom>
        </p:spPr>
      </p:pic>
      <p:sp>
        <p:nvSpPr>
          <p:cNvPr id="21" name="TextBox 20">
            <a:extLst>
              <a:ext uri="{FF2B5EF4-FFF2-40B4-BE49-F238E27FC236}">
                <a16:creationId xmlns:a16="http://schemas.microsoft.com/office/drawing/2014/main" id="{8DE5ADE9-83AF-5049-9686-19F170AF2EED}"/>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2" name="TextBox 21">
            <a:extLst>
              <a:ext uri="{FF2B5EF4-FFF2-40B4-BE49-F238E27FC236}">
                <a16:creationId xmlns:a16="http://schemas.microsoft.com/office/drawing/2014/main" id="{62B9CC79-9B9E-9444-AF49-3C818739BFF4}"/>
              </a:ext>
            </a:extLst>
          </p:cNvPr>
          <p:cNvSpPr txBox="1"/>
          <p:nvPr/>
        </p:nvSpPr>
        <p:spPr>
          <a:xfrm>
            <a:off x="316383" y="176019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3" name="TextBox 22">
            <a:extLst>
              <a:ext uri="{FF2B5EF4-FFF2-40B4-BE49-F238E27FC236}">
                <a16:creationId xmlns:a16="http://schemas.microsoft.com/office/drawing/2014/main" id="{BF00D13A-9876-B44D-A4E6-6095196FA592}"/>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4" name="TextBox 23">
            <a:extLst>
              <a:ext uri="{FF2B5EF4-FFF2-40B4-BE49-F238E27FC236}">
                <a16:creationId xmlns:a16="http://schemas.microsoft.com/office/drawing/2014/main" id="{E6174521-0BA4-D04C-9154-E3CD7287C048}"/>
              </a:ext>
            </a:extLst>
          </p:cNvPr>
          <p:cNvSpPr txBox="1"/>
          <p:nvPr/>
        </p:nvSpPr>
        <p:spPr>
          <a:xfrm>
            <a:off x="4472456" y="176019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5" name="TextBox 24">
            <a:extLst>
              <a:ext uri="{FF2B5EF4-FFF2-40B4-BE49-F238E27FC236}">
                <a16:creationId xmlns:a16="http://schemas.microsoft.com/office/drawing/2014/main" id="{9CDBC3F7-EA99-FC46-AA42-42FE8171A481}"/>
              </a:ext>
            </a:extLst>
          </p:cNvPr>
          <p:cNvSpPr txBox="1"/>
          <p:nvPr/>
        </p:nvSpPr>
        <p:spPr>
          <a:xfrm>
            <a:off x="8475796" y="1765990"/>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26" name="TextBox 25">
            <a:extLst>
              <a:ext uri="{FF2B5EF4-FFF2-40B4-BE49-F238E27FC236}">
                <a16:creationId xmlns:a16="http://schemas.microsoft.com/office/drawing/2014/main" id="{7EC45739-48F0-8D41-8EF7-C178D8039097}"/>
              </a:ext>
            </a:extLst>
          </p:cNvPr>
          <p:cNvSpPr txBox="1"/>
          <p:nvPr/>
        </p:nvSpPr>
        <p:spPr>
          <a:xfrm>
            <a:off x="8475796" y="4299339"/>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3971536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9/29/20</a:t>
            </a:fld>
            <a:endParaRPr lang="en-US" dirty="0"/>
          </a:p>
        </p:txBody>
      </p:sp>
      <p:sp>
        <p:nvSpPr>
          <p:cNvPr id="10" name="TextBox 9">
            <a:extLst>
              <a:ext uri="{FF2B5EF4-FFF2-40B4-BE49-F238E27FC236}">
                <a16:creationId xmlns:a16="http://schemas.microsoft.com/office/drawing/2014/main" id="{CF2A1E24-4BB0-1F4D-9273-7D85DB6A3DAD}"/>
              </a:ext>
            </a:extLst>
          </p:cNvPr>
          <p:cNvSpPr txBox="1"/>
          <p:nvPr/>
        </p:nvSpPr>
        <p:spPr>
          <a:xfrm>
            <a:off x="2805007" y="2905780"/>
            <a:ext cx="6581985" cy="523220"/>
          </a:xfrm>
          <a:prstGeom prst="rect">
            <a:avLst/>
          </a:prstGeom>
          <a:noFill/>
        </p:spPr>
        <p:txBody>
          <a:bodyPr wrap="square" rtlCol="0">
            <a:spAutoFit/>
          </a:bodyPr>
          <a:lstStyle/>
          <a:p>
            <a:pPr algn="ctr"/>
            <a:r>
              <a:rPr lang="en-US" sz="2800" u="sng" dirty="0"/>
              <a:t>BACKUP</a:t>
            </a:r>
            <a:endParaRPr lang="en-US" sz="2800" u="sng" dirty="0">
              <a:solidFill>
                <a:srgbClr val="00B050"/>
              </a:solidFill>
            </a:endParaRPr>
          </a:p>
        </p:txBody>
      </p:sp>
    </p:spTree>
    <p:extLst>
      <p:ext uri="{BB962C8B-B14F-4D97-AF65-F5344CB8AC3E}">
        <p14:creationId xmlns:p14="http://schemas.microsoft.com/office/powerpoint/2010/main" val="105109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1597031"/>
                <a:ext cx="11533733" cy="855875"/>
              </a:xfrm>
              <a:prstGeom prst="rect">
                <a:avLst/>
              </a:prstGeom>
              <a:noFill/>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sym typeface="Wingdings" pitchFamily="2" charset="2"/>
                        </a:rPr>
                        <m:t>𝑆</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𝐷</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𝐶</m:t>
                          </m:r>
                        </m:e>
                        <m:sub>
                          <m:r>
                            <a:rPr lang="en-US" sz="2200" b="0" i="1" smtClean="0">
                              <a:latin typeface="Cambria Math" panose="02040503050406030204" pitchFamily="18" charset="0"/>
                              <a:sym typeface="Wingdings" pitchFamily="2" charset="2"/>
                            </a:rPr>
                            <m:t>𝑏𝑘𝑔</m:t>
                          </m:r>
                        </m:sub>
                        <m:sup>
                          <m:r>
                            <a:rPr lang="en-US" sz="2200" b="0" i="1" smtClean="0">
                              <a:latin typeface="Cambria Math" panose="02040503050406030204" pitchFamily="18" charset="0"/>
                              <a:sym typeface="Wingdings" pitchFamily="2" charset="2"/>
                            </a:rPr>
                            <m:t>𝑦𝑖𝑒𝑙𝑑</m:t>
                          </m:r>
                        </m:sup>
                      </m:sSubSup>
                      <m:sSubSup>
                        <m:sSubSupPr>
                          <m:ctrlPr>
                            <a:rPr lang="en-US" sz="2200" b="0" i="1" smtClean="0">
                              <a:solidFill>
                                <a:srgbClr val="FF0000"/>
                              </a:solidFill>
                              <a:latin typeface="Cambria Math" panose="02040503050406030204" pitchFamily="18" charset="0"/>
                              <a:sym typeface="Wingdings" pitchFamily="2" charset="2"/>
                            </a:rPr>
                          </m:ctrlPr>
                        </m:sSubSupPr>
                        <m:e>
                          <m:r>
                            <a:rPr lang="en-US" sz="2200" b="0" i="1" smtClean="0">
                              <a:solidFill>
                                <a:srgbClr val="FF0000"/>
                              </a:solidFill>
                              <a:latin typeface="Cambria Math" panose="02040503050406030204" pitchFamily="18" charset="0"/>
                              <a:sym typeface="Wingdings" pitchFamily="2" charset="2"/>
                            </a:rPr>
                            <m:t>𝑁</m:t>
                          </m:r>
                        </m:e>
                        <m:sub>
                          <m:r>
                            <a:rPr lang="en-US" sz="2200" b="0" i="1" smtClean="0">
                              <a:solidFill>
                                <a:srgbClr val="FF0000"/>
                              </a:solidFill>
                              <a:latin typeface="Cambria Math" panose="02040503050406030204" pitchFamily="18" charset="0"/>
                              <a:sym typeface="Wingdings" pitchFamily="2" charset="2"/>
                            </a:rPr>
                            <m:t>𝑄𝐶𝐷</m:t>
                          </m:r>
                        </m:sub>
                        <m:sup>
                          <m:r>
                            <a:rPr lang="en-US" sz="2200" b="0" i="1" smtClean="0">
                              <a:solidFill>
                                <a:srgbClr val="FF0000"/>
                              </a:solidFill>
                              <a:latin typeface="Cambria Math" panose="02040503050406030204" pitchFamily="18" charset="0"/>
                              <a:sym typeface="Wingdings" pitchFamily="2" charset="2"/>
                            </a:rPr>
                            <m:t>𝑓𝑖𝑡</m:t>
                          </m:r>
                        </m:sup>
                      </m:sSubSup>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𝐶</m:t>
                          </m:r>
                        </m:e>
                        <m:sub>
                          <m:r>
                            <a:rPr lang="en-US" sz="2200" b="0" i="1" smtClean="0">
                              <a:latin typeface="Cambria Math" panose="02040503050406030204" pitchFamily="18" charset="0"/>
                              <a:sym typeface="Wingdings" pitchFamily="2" charset="2"/>
                            </a:rPr>
                            <m:t>𝑄𝐶𝐷</m:t>
                          </m:r>
                        </m:sub>
                        <m:sup>
                          <m:r>
                            <a:rPr lang="en-US" sz="2200" b="0" i="1" smtClean="0">
                              <a:latin typeface="Cambria Math" panose="02040503050406030204" pitchFamily="18" charset="0"/>
                              <a:sym typeface="Wingdings" pitchFamily="2" charset="2"/>
                            </a:rPr>
                            <m:t>𝑠h𝑎𝑝𝑒</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𝑄</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𝐵</m:t>
                      </m:r>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r>
                        <a:rPr lang="en-US" sz="2200" b="0" i="1" smtClean="0">
                          <a:latin typeface="Cambria Math" panose="02040503050406030204" pitchFamily="18" charset="0"/>
                          <a:sym typeface="Wingdings" pitchFamily="2" charset="2"/>
                        </a:rPr>
                        <m:t>) </m:t>
                      </m:r>
                    </m:oMath>
                  </m:oMathPara>
                </a14:m>
                <a:endParaRPr lang="en-GB" sz="220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1597031"/>
                <a:ext cx="11533733" cy="855875"/>
              </a:xfrm>
              <a:prstGeom prst="rect">
                <a:avLst/>
              </a:prstGeom>
              <a:blipFill>
                <a:blip r:embed="rId2"/>
                <a:stretch>
                  <a:fillRect b="-2941"/>
                </a:stretch>
              </a:blipFill>
            </p:spPr>
            <p:txBody>
              <a:bodyPr/>
              <a:lstStyle/>
              <a:p>
                <a:r>
                  <a:rPr lang="en-US">
                    <a:noFill/>
                  </a:rPr>
                  <a:t> </a:t>
                </a:r>
              </a:p>
            </p:txBody>
          </p:sp>
        </mc:Fallback>
      </mc:AlternateContent>
      <p:sp>
        <p:nvSpPr>
          <p:cNvPr id="2" name="Rounded Rectangular Callout 1">
            <a:extLst>
              <a:ext uri="{FF2B5EF4-FFF2-40B4-BE49-F238E27FC236}">
                <a16:creationId xmlns:a16="http://schemas.microsoft.com/office/drawing/2014/main" id="{55A20EE4-7FE0-0F4C-88A5-4E77E6EE68F5}"/>
              </a:ext>
            </a:extLst>
          </p:cNvPr>
          <p:cNvSpPr/>
          <p:nvPr/>
        </p:nvSpPr>
        <p:spPr>
          <a:xfrm>
            <a:off x="1051994" y="2716653"/>
            <a:ext cx="1604306" cy="422545"/>
          </a:xfrm>
          <a:prstGeom prst="wedgeRoundRectCallout">
            <a:avLst>
              <a:gd name="adj1" fmla="val 19795"/>
              <a:gd name="adj2" fmla="val -100119"/>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E4F269-8625-C54B-B322-11C7524BD793}"/>
              </a:ext>
            </a:extLst>
          </p:cNvPr>
          <p:cNvSpPr txBox="1"/>
          <p:nvPr/>
        </p:nvSpPr>
        <p:spPr>
          <a:xfrm>
            <a:off x="1154060" y="2743260"/>
            <a:ext cx="1400175" cy="369332"/>
          </a:xfrm>
          <a:prstGeom prst="rect">
            <a:avLst/>
          </a:prstGeom>
          <a:noFill/>
        </p:spPr>
        <p:txBody>
          <a:bodyPr wrap="square" rtlCol="0">
            <a:spAutoFit/>
          </a:bodyPr>
          <a:lstStyle/>
          <a:p>
            <a:r>
              <a:rPr lang="en-US" dirty="0"/>
              <a:t>Fiducial Yield</a:t>
            </a:r>
          </a:p>
        </p:txBody>
      </p:sp>
      <p:sp>
        <p:nvSpPr>
          <p:cNvPr id="8" name="Rounded Rectangular Callout 7">
            <a:extLst>
              <a:ext uri="{FF2B5EF4-FFF2-40B4-BE49-F238E27FC236}">
                <a16:creationId xmlns:a16="http://schemas.microsoft.com/office/drawing/2014/main" id="{99F790F8-6164-0F46-809E-FFD3DB32B56B}"/>
              </a:ext>
            </a:extLst>
          </p:cNvPr>
          <p:cNvSpPr/>
          <p:nvPr/>
        </p:nvSpPr>
        <p:spPr>
          <a:xfrm>
            <a:off x="3686185" y="789879"/>
            <a:ext cx="1604306" cy="800662"/>
          </a:xfrm>
          <a:prstGeom prst="wedgeRoundRectCallout">
            <a:avLst>
              <a:gd name="adj1" fmla="val -46107"/>
              <a:gd name="adj2" fmla="val 96467"/>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96AAC34-0BB2-4545-B933-DF6D127C0485}"/>
              </a:ext>
            </a:extLst>
          </p:cNvPr>
          <p:cNvSpPr txBox="1"/>
          <p:nvPr/>
        </p:nvSpPr>
        <p:spPr>
          <a:xfrm>
            <a:off x="3731101" y="877036"/>
            <a:ext cx="1604306" cy="646331"/>
          </a:xfrm>
          <a:prstGeom prst="rect">
            <a:avLst/>
          </a:prstGeom>
          <a:noFill/>
        </p:spPr>
        <p:txBody>
          <a:bodyPr wrap="square" rtlCol="0">
            <a:spAutoFit/>
          </a:bodyPr>
          <a:lstStyle/>
          <a:p>
            <a:r>
              <a:rPr lang="en-US" dirty="0"/>
              <a:t>Measured </a:t>
            </a:r>
            <a:r>
              <a:rPr lang="en-US" dirty="0" err="1"/>
              <a:t>dist</a:t>
            </a:r>
            <a:r>
              <a:rPr lang="en-US" dirty="0"/>
              <a:t> from data</a:t>
            </a:r>
          </a:p>
        </p:txBody>
      </p:sp>
      <p:sp>
        <p:nvSpPr>
          <p:cNvPr id="10" name="Rounded Rectangular Callout 9">
            <a:extLst>
              <a:ext uri="{FF2B5EF4-FFF2-40B4-BE49-F238E27FC236}">
                <a16:creationId xmlns:a16="http://schemas.microsoft.com/office/drawing/2014/main" id="{285E285B-47A2-024A-AEE9-FBC0B77E4D0D}"/>
              </a:ext>
            </a:extLst>
          </p:cNvPr>
          <p:cNvSpPr/>
          <p:nvPr/>
        </p:nvSpPr>
        <p:spPr>
          <a:xfrm>
            <a:off x="3731101" y="2586299"/>
            <a:ext cx="1604306" cy="800662"/>
          </a:xfrm>
          <a:prstGeom prst="wedgeRoundRectCallout">
            <a:avLst>
              <a:gd name="adj1" fmla="val 29591"/>
              <a:gd name="adj2" fmla="val -67703"/>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FAEFA3B-B670-E241-826F-6A38E5CD6100}"/>
              </a:ext>
            </a:extLst>
          </p:cNvPr>
          <p:cNvSpPr txBox="1"/>
          <p:nvPr/>
        </p:nvSpPr>
        <p:spPr>
          <a:xfrm>
            <a:off x="3731101" y="2702941"/>
            <a:ext cx="1604306" cy="646331"/>
          </a:xfrm>
          <a:prstGeom prst="rect">
            <a:avLst/>
          </a:prstGeom>
          <a:noFill/>
        </p:spPr>
        <p:txBody>
          <a:bodyPr wrap="square" rtlCol="0">
            <a:spAutoFit/>
          </a:bodyPr>
          <a:lstStyle/>
          <a:p>
            <a:r>
              <a:rPr lang="en-US" dirty="0"/>
              <a:t>Transfer factor from SR</a:t>
            </a:r>
            <a:r>
              <a:rPr lang="en-US" baseline="-25000" dirty="0"/>
              <a:t>A </a:t>
            </a:r>
            <a:r>
              <a:rPr lang="en-US" dirty="0"/>
              <a:t>to SR</a:t>
            </a:r>
          </a:p>
        </p:txBody>
      </p:sp>
      <p:sp>
        <p:nvSpPr>
          <p:cNvPr id="12" name="Rounded Rectangular Callout 11">
            <a:extLst>
              <a:ext uri="{FF2B5EF4-FFF2-40B4-BE49-F238E27FC236}">
                <a16:creationId xmlns:a16="http://schemas.microsoft.com/office/drawing/2014/main" id="{EB27AB4F-2EFC-D746-841A-CB591E172344}"/>
              </a:ext>
            </a:extLst>
          </p:cNvPr>
          <p:cNvSpPr/>
          <p:nvPr/>
        </p:nvSpPr>
        <p:spPr>
          <a:xfrm>
            <a:off x="5528618" y="642924"/>
            <a:ext cx="1800869" cy="954107"/>
          </a:xfrm>
          <a:prstGeom prst="wedgeRoundRectCallout">
            <a:avLst>
              <a:gd name="adj1" fmla="val -39030"/>
              <a:gd name="adj2" fmla="val 8241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D9FF885-3539-C64E-A125-23EB7D051E53}"/>
              </a:ext>
            </a:extLst>
          </p:cNvPr>
          <p:cNvSpPr txBox="1"/>
          <p:nvPr/>
        </p:nvSpPr>
        <p:spPr>
          <a:xfrm>
            <a:off x="5626899" y="654049"/>
            <a:ext cx="1604306" cy="923330"/>
          </a:xfrm>
          <a:prstGeom prst="rect">
            <a:avLst/>
          </a:prstGeom>
          <a:noFill/>
        </p:spPr>
        <p:txBody>
          <a:bodyPr wrap="square" rtlCol="0">
            <a:spAutoFit/>
          </a:bodyPr>
          <a:lstStyle/>
          <a:p>
            <a:r>
              <a:rPr lang="en-US" dirty="0">
                <a:solidFill>
                  <a:srgbClr val="FF0000"/>
                </a:solidFill>
              </a:rPr>
              <a:t>Fitted number of QCD events in SR</a:t>
            </a:r>
            <a:r>
              <a:rPr lang="en-US" baseline="-25000" dirty="0">
                <a:solidFill>
                  <a:srgbClr val="FF0000"/>
                </a:solidFill>
              </a:rPr>
              <a:t>A</a:t>
            </a:r>
            <a:endParaRPr lang="en-US" dirty="0">
              <a:solidFill>
                <a:srgbClr val="FF0000"/>
              </a:solidFill>
            </a:endParaRPr>
          </a:p>
        </p:txBody>
      </p:sp>
      <p:sp>
        <p:nvSpPr>
          <p:cNvPr id="15" name="Rounded Rectangular Callout 14">
            <a:extLst>
              <a:ext uri="{FF2B5EF4-FFF2-40B4-BE49-F238E27FC236}">
                <a16:creationId xmlns:a16="http://schemas.microsoft.com/office/drawing/2014/main" id="{7ABE8104-3C4B-3940-9E31-B3D7DDA750BB}"/>
              </a:ext>
            </a:extLst>
          </p:cNvPr>
          <p:cNvSpPr/>
          <p:nvPr/>
        </p:nvSpPr>
        <p:spPr>
          <a:xfrm>
            <a:off x="5918391" y="2648592"/>
            <a:ext cx="1697751" cy="734765"/>
          </a:xfrm>
          <a:prstGeom prst="wedgeRoundRectCallout">
            <a:avLst>
              <a:gd name="adj1" fmla="val -22953"/>
              <a:gd name="adj2" fmla="val -65919"/>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2AFE36C-6B5F-A14B-B5E7-EB084E1B6782}"/>
              </a:ext>
            </a:extLst>
          </p:cNvPr>
          <p:cNvSpPr txBox="1"/>
          <p:nvPr/>
        </p:nvSpPr>
        <p:spPr>
          <a:xfrm>
            <a:off x="5914787" y="2719069"/>
            <a:ext cx="1825070" cy="646331"/>
          </a:xfrm>
          <a:prstGeom prst="rect">
            <a:avLst/>
          </a:prstGeom>
          <a:noFill/>
        </p:spPr>
        <p:txBody>
          <a:bodyPr wrap="square" rtlCol="0">
            <a:spAutoFit/>
          </a:bodyPr>
          <a:lstStyle/>
          <a:p>
            <a:r>
              <a:rPr lang="en-US" dirty="0"/>
              <a:t>QCD shape correction factor </a:t>
            </a:r>
          </a:p>
        </p:txBody>
      </p:sp>
      <p:sp>
        <p:nvSpPr>
          <p:cNvPr id="17" name="Rounded Rectangular Callout 16">
            <a:extLst>
              <a:ext uri="{FF2B5EF4-FFF2-40B4-BE49-F238E27FC236}">
                <a16:creationId xmlns:a16="http://schemas.microsoft.com/office/drawing/2014/main" id="{F8954084-5444-044F-BC58-526A88E9F269}"/>
              </a:ext>
            </a:extLst>
          </p:cNvPr>
          <p:cNvSpPr/>
          <p:nvPr/>
        </p:nvSpPr>
        <p:spPr>
          <a:xfrm>
            <a:off x="7524778" y="858119"/>
            <a:ext cx="1844512" cy="756233"/>
          </a:xfrm>
          <a:prstGeom prst="wedgeRoundRectCallout">
            <a:avLst>
              <a:gd name="adj1" fmla="val -30926"/>
              <a:gd name="adj2" fmla="val 91324"/>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5EAEB2E-E3BA-1543-8175-87D28C53026B}"/>
              </a:ext>
            </a:extLst>
          </p:cNvPr>
          <p:cNvSpPr txBox="1"/>
          <p:nvPr/>
        </p:nvSpPr>
        <p:spPr>
          <a:xfrm>
            <a:off x="7522698" y="892378"/>
            <a:ext cx="1799597" cy="646331"/>
          </a:xfrm>
          <a:prstGeom prst="rect">
            <a:avLst/>
          </a:prstGeom>
          <a:noFill/>
        </p:spPr>
        <p:txBody>
          <a:bodyPr wrap="square" rtlCol="0">
            <a:spAutoFit/>
          </a:bodyPr>
          <a:lstStyle/>
          <a:p>
            <a:r>
              <a:rPr lang="en-US" dirty="0"/>
              <a:t>QCD shape taken from Data (CR)</a:t>
            </a:r>
          </a:p>
        </p:txBody>
      </p:sp>
      <p:sp>
        <p:nvSpPr>
          <p:cNvPr id="19" name="Rounded Rectangular Callout 18">
            <a:extLst>
              <a:ext uri="{FF2B5EF4-FFF2-40B4-BE49-F238E27FC236}">
                <a16:creationId xmlns:a16="http://schemas.microsoft.com/office/drawing/2014/main" id="{7A3C28E5-6EAE-4740-A989-3C8E340FC0AB}"/>
              </a:ext>
            </a:extLst>
          </p:cNvPr>
          <p:cNvSpPr/>
          <p:nvPr/>
        </p:nvSpPr>
        <p:spPr>
          <a:xfrm>
            <a:off x="8380400" y="2518967"/>
            <a:ext cx="2462009" cy="846433"/>
          </a:xfrm>
          <a:prstGeom prst="wedgeRoundRectCallout">
            <a:avLst>
              <a:gd name="adj1" fmla="val -21172"/>
              <a:gd name="adj2" fmla="val -7305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8210C70-8588-A249-A6BD-AA008E664C41}"/>
              </a:ext>
            </a:extLst>
          </p:cNvPr>
          <p:cNvSpPr txBox="1"/>
          <p:nvPr/>
        </p:nvSpPr>
        <p:spPr>
          <a:xfrm>
            <a:off x="8447034" y="2648592"/>
            <a:ext cx="2462008" cy="646331"/>
          </a:xfrm>
          <a:prstGeom prst="rect">
            <a:avLst/>
          </a:prstGeom>
          <a:noFill/>
        </p:spPr>
        <p:txBody>
          <a:bodyPr wrap="square" rtlCol="0">
            <a:spAutoFit/>
          </a:bodyPr>
          <a:lstStyle/>
          <a:p>
            <a:r>
              <a:rPr lang="en-US" dirty="0"/>
              <a:t>Subdominant </a:t>
            </a:r>
            <a:r>
              <a:rPr lang="en-US" dirty="0" err="1"/>
              <a:t>bkg</a:t>
            </a:r>
            <a:r>
              <a:rPr lang="en-US" dirty="0"/>
              <a:t> shape and contribution (MC)</a:t>
            </a:r>
          </a:p>
        </p:txBody>
      </p:sp>
      <p:sp>
        <p:nvSpPr>
          <p:cNvPr id="6" name="TextBox 5">
            <a:extLst>
              <a:ext uri="{FF2B5EF4-FFF2-40B4-BE49-F238E27FC236}">
                <a16:creationId xmlns:a16="http://schemas.microsoft.com/office/drawing/2014/main" id="{1DDE6F7F-FC19-F840-A70E-C84BA99E0247}"/>
              </a:ext>
            </a:extLst>
          </p:cNvPr>
          <p:cNvSpPr txBox="1"/>
          <p:nvPr/>
        </p:nvSpPr>
        <p:spPr>
          <a:xfrm>
            <a:off x="111965" y="3815432"/>
            <a:ext cx="11783048"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Where </a:t>
            </a:r>
            <a:r>
              <a:rPr lang="en-US" dirty="0" err="1"/>
              <a:t>x</a:t>
            </a:r>
            <a:r>
              <a:rPr lang="en-US" baseline="-25000" dirty="0" err="1"/>
              <a:t>reco</a:t>
            </a:r>
            <a:r>
              <a:rPr lang="en-US" dirty="0"/>
              <a:t> is the respected variable of interest (ttbar mass, </a:t>
            </a:r>
            <a:r>
              <a:rPr lang="en-US" dirty="0" err="1"/>
              <a:t>pt</a:t>
            </a:r>
            <a:r>
              <a:rPr lang="en-US" dirty="0"/>
              <a:t>, rapidity, leading and </a:t>
            </a:r>
            <a:r>
              <a:rPr lang="en-US" dirty="0" err="1"/>
              <a:t>subleading</a:t>
            </a:r>
            <a:r>
              <a:rPr lang="en-US" dirty="0"/>
              <a:t> </a:t>
            </a:r>
            <a:r>
              <a:rPr lang="en-US" dirty="0" err="1"/>
              <a:t>jetPt</a:t>
            </a:r>
            <a:r>
              <a:rPr lang="en-US" dirty="0"/>
              <a:t> and |</a:t>
            </a:r>
            <a:r>
              <a:rPr lang="en-US" dirty="0" err="1"/>
              <a:t>jetY</a:t>
            </a:r>
            <a:r>
              <a:rPr lang="en-US" dirty="0"/>
              <a:t>|)</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27</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401756"/>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401756"/>
                <a:ext cx="11651945" cy="460254"/>
              </a:xfrm>
              <a:prstGeom prst="rect">
                <a:avLst/>
              </a:prstGeom>
              <a:blipFill>
                <a:blip r:embed="rId3"/>
                <a:stretch>
                  <a:fillRect l="-314"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805268"/>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805268"/>
                <a:ext cx="11651945" cy="474489"/>
              </a:xfrm>
              <a:prstGeom prst="rect">
                <a:avLst/>
              </a:prstGeom>
              <a:blipFill>
                <a:blip r:embed="rId4"/>
                <a:stretch>
                  <a:fillRect b="-7692"/>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7282413C-8544-4C9E-800A-F168669F9FC5}"/>
              </a:ext>
            </a:extLst>
          </p:cNvPr>
          <p:cNvSpPr txBox="1"/>
          <p:nvPr/>
        </p:nvSpPr>
        <p:spPr>
          <a:xfrm>
            <a:off x="111965" y="5329272"/>
            <a:ext cx="9210330"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Our data CR is contaminated from ttbar and subdominant </a:t>
            </a:r>
            <a:r>
              <a:rPr lang="en-US" dirty="0" err="1">
                <a:latin typeface="Calibri" panose="020F0502020204030204" pitchFamily="34" charset="0"/>
                <a:cs typeface="Calibri" panose="020F0502020204030204" pitchFamily="34" charset="0"/>
                <a:sym typeface="Wingdings" pitchFamily="2" charset="2"/>
              </a:rPr>
              <a:t>bkgs</a:t>
            </a:r>
            <a:r>
              <a:rPr lang="en-US" dirty="0">
                <a:latin typeface="Calibri" panose="020F0502020204030204" pitchFamily="34" charset="0"/>
                <a:cs typeface="Calibri" panose="020F0502020204030204" pitchFamily="34" charset="0"/>
                <a:sym typeface="Wingdings" pitchFamily="2" charset="2"/>
              </a:rPr>
              <a:t> which has to be dealt with.</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4418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1">
                <a:solidFill>
                  <a:srgbClr val="701013"/>
                </a:solidFill>
                <a:latin typeface="+mn-lt"/>
                <a:ea typeface="+mn-ea"/>
                <a:cs typeface="+mn-cs"/>
                <a:sym typeface="Helvetica"/>
              </a:defRPr>
            </a:lvl1pPr>
          </a:lstStyle>
          <a:p>
            <a:fld id="{86CB4B4D-7CA3-9044-876B-883B54F8677D}" type="slidenum">
              <a:rPr sz="900" b="0">
                <a:solidFill>
                  <a:schemeClr val="bg1"/>
                </a:solidFill>
              </a:rPr>
              <a:t>28</a:t>
            </a:fld>
            <a:endParaRPr sz="900" b="0" dirty="0">
              <a:solidFill>
                <a:schemeClr val="bg1"/>
              </a:solidFill>
            </a:endParaRPr>
          </a:p>
        </p:txBody>
      </p:sp>
      <p:grpSp>
        <p:nvGrpSpPr>
          <p:cNvPr id="359" name="efficiency of the reco+true selection"/>
          <p:cNvGrpSpPr/>
          <p:nvPr/>
        </p:nvGrpSpPr>
        <p:grpSpPr>
          <a:xfrm>
            <a:off x="3214018" y="4296475"/>
            <a:ext cx="2976064" cy="1111469"/>
            <a:chOff x="-1" y="0"/>
            <a:chExt cx="3967562" cy="1580754"/>
          </a:xfrm>
        </p:grpSpPr>
        <p:sp>
          <p:nvSpPr>
            <p:cNvPr id="357" name="Shape"/>
            <p:cNvSpPr/>
            <p:nvPr/>
          </p:nvSpPr>
          <p:spPr>
            <a:xfrm>
              <a:off x="-1" y="0"/>
              <a:ext cx="3967562" cy="158075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901" y="7007"/>
                  </a:lnTo>
                  <a:lnTo>
                    <a:pt x="346" y="7007"/>
                  </a:lnTo>
                  <a:cubicBezTo>
                    <a:pt x="155" y="7007"/>
                    <a:pt x="0" y="7395"/>
                    <a:pt x="0" y="7874"/>
                  </a:cubicBezTo>
                  <a:lnTo>
                    <a:pt x="0" y="20732"/>
                  </a:lnTo>
                  <a:cubicBezTo>
                    <a:pt x="0" y="21212"/>
                    <a:pt x="155" y="21600"/>
                    <a:pt x="346" y="21600"/>
                  </a:cubicBezTo>
                  <a:lnTo>
                    <a:pt x="17761" y="21600"/>
                  </a:lnTo>
                  <a:cubicBezTo>
                    <a:pt x="17951" y="21600"/>
                    <a:pt x="18106" y="21212"/>
                    <a:pt x="18106" y="20732"/>
                  </a:cubicBezTo>
                  <a:lnTo>
                    <a:pt x="18106" y="9664"/>
                  </a:lnTo>
                  <a:lnTo>
                    <a:pt x="21600" y="0"/>
                  </a:lnTo>
                  <a:close/>
                </a:path>
              </a:pathLst>
            </a:custGeom>
            <a:noFill/>
            <a:ln w="25400" cap="flat">
              <a:solidFill>
                <a:schemeClr val="accent1"/>
              </a:solidFill>
              <a:prstDash val="solid"/>
              <a:miter lim="400000"/>
            </a:ln>
            <a:effectLst/>
          </p:spPr>
          <p:txBody>
            <a:bodyPr wrap="square" lIns="35719" tIns="35719" rIns="35719" bIns="35719" numCol="1" anchor="ctr">
              <a:noAutofit/>
            </a:bodyPr>
            <a:lstStyle/>
            <a:p>
              <a:pPr>
                <a:defRPr sz="2500">
                  <a:solidFill>
                    <a:schemeClr val="accent1"/>
                  </a:solidFill>
                  <a:effectLst>
                    <a:outerShdw blurRad="38100" dist="12700" dir="5400000" rotWithShape="0">
                      <a:srgbClr val="000000">
                        <a:alpha val="50000"/>
                      </a:srgbClr>
                    </a:outerShdw>
                  </a:effectLst>
                  <a:latin typeface="Calibri"/>
                  <a:ea typeface="Calibri"/>
                  <a:cs typeface="Calibri"/>
                  <a:sym typeface="Calibri"/>
                </a:defRPr>
              </a:pPr>
              <a:endParaRPr sz="1758"/>
            </a:p>
          </p:txBody>
        </p:sp>
        <p:sp>
          <p:nvSpPr>
            <p:cNvPr id="358" name="efficiency of the reco+true selection"/>
            <p:cNvSpPr txBox="1"/>
            <p:nvPr/>
          </p:nvSpPr>
          <p:spPr>
            <a:xfrm>
              <a:off x="-1" y="632035"/>
              <a:ext cx="3967562" cy="8720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defRPr sz="2500">
                  <a:solidFill>
                    <a:schemeClr val="accent1"/>
                  </a:solidFill>
                  <a:effectLst>
                    <a:outerShdw blurRad="38100" dist="12700" dir="5400000" rotWithShape="0">
                      <a:srgbClr val="000000">
                        <a:alpha val="50000"/>
                      </a:srgbClr>
                    </a:outerShdw>
                  </a:effectLst>
                  <a:latin typeface="Calibri"/>
                  <a:ea typeface="Calibri"/>
                  <a:cs typeface="Calibri"/>
                  <a:sym typeface="Calibri"/>
                </a:defRPr>
              </a:lvl1pPr>
            </a:lstStyle>
            <a:p>
              <a:r>
                <a:rPr sz="1758" dirty="0"/>
                <a:t>efficiency of the </a:t>
              </a:r>
              <a:r>
                <a:rPr sz="1758" dirty="0" err="1"/>
                <a:t>reco+true</a:t>
              </a:r>
              <a:r>
                <a:rPr sz="1758" dirty="0"/>
                <a:t> selection</a:t>
              </a:r>
            </a:p>
          </p:txBody>
        </p:sp>
      </p:grpSp>
      <p:grpSp>
        <p:nvGrpSpPr>
          <p:cNvPr id="362" name="migration matrix"/>
          <p:cNvGrpSpPr/>
          <p:nvPr/>
        </p:nvGrpSpPr>
        <p:grpSpPr>
          <a:xfrm>
            <a:off x="5845275" y="4080767"/>
            <a:ext cx="1842833" cy="1327177"/>
            <a:chOff x="-1" y="0"/>
            <a:chExt cx="2620918" cy="1887539"/>
          </a:xfrm>
        </p:grpSpPr>
        <p:sp>
          <p:nvSpPr>
            <p:cNvPr id="360" name="Shape"/>
            <p:cNvSpPr/>
            <p:nvPr/>
          </p:nvSpPr>
          <p:spPr>
            <a:xfrm>
              <a:off x="-1" y="0"/>
              <a:ext cx="2508252" cy="1887539"/>
            </a:xfrm>
            <a:custGeom>
              <a:avLst/>
              <a:gdLst/>
              <a:ahLst/>
              <a:cxnLst>
                <a:cxn ang="0">
                  <a:pos x="wd2" y="hd2"/>
                </a:cxn>
                <a:cxn ang="5400000">
                  <a:pos x="wd2" y="hd2"/>
                </a:cxn>
                <a:cxn ang="10800000">
                  <a:pos x="wd2" y="hd2"/>
                </a:cxn>
                <a:cxn ang="16200000">
                  <a:pos x="wd2" y="hd2"/>
                </a:cxn>
              </a:cxnLst>
              <a:rect l="0" t="0" r="r" b="b"/>
              <a:pathLst>
                <a:path w="21600" h="21600" extrusionOk="0">
                  <a:moveTo>
                    <a:pt x="18193" y="0"/>
                  </a:moveTo>
                  <a:lnTo>
                    <a:pt x="17099" y="9378"/>
                  </a:lnTo>
                  <a:lnTo>
                    <a:pt x="547" y="9378"/>
                  </a:lnTo>
                  <a:cubicBezTo>
                    <a:pt x="245" y="9378"/>
                    <a:pt x="0" y="9704"/>
                    <a:pt x="0" y="10105"/>
                  </a:cubicBezTo>
                  <a:lnTo>
                    <a:pt x="0" y="20873"/>
                  </a:lnTo>
                  <a:cubicBezTo>
                    <a:pt x="0" y="21275"/>
                    <a:pt x="245" y="21600"/>
                    <a:pt x="547" y="21600"/>
                  </a:cubicBezTo>
                  <a:lnTo>
                    <a:pt x="21053" y="21600"/>
                  </a:lnTo>
                  <a:cubicBezTo>
                    <a:pt x="21355" y="21600"/>
                    <a:pt x="21600" y="21275"/>
                    <a:pt x="21600" y="20873"/>
                  </a:cubicBezTo>
                  <a:lnTo>
                    <a:pt x="21600" y="10105"/>
                  </a:lnTo>
                  <a:cubicBezTo>
                    <a:pt x="21600" y="9704"/>
                    <a:pt x="21355" y="9378"/>
                    <a:pt x="21053" y="9378"/>
                  </a:cubicBezTo>
                  <a:lnTo>
                    <a:pt x="19286" y="9378"/>
                  </a:lnTo>
                  <a:lnTo>
                    <a:pt x="18193" y="0"/>
                  </a:lnTo>
                  <a:close/>
                </a:path>
              </a:pathLst>
            </a:custGeom>
            <a:noFill/>
            <a:ln w="25400" cap="flat">
              <a:solidFill>
                <a:schemeClr val="accent1"/>
              </a:solidFill>
              <a:prstDash val="solid"/>
              <a:miter lim="400000"/>
            </a:ln>
            <a:effectLst/>
          </p:spPr>
          <p:txBody>
            <a:bodyPr wrap="square" lIns="35719" tIns="35719" rIns="35719" bIns="35719" numCol="1" anchor="ctr">
              <a:noAutofit/>
            </a:bodyPr>
            <a:lstStyle/>
            <a:p>
              <a:pPr>
                <a:defRPr sz="2500">
                  <a:solidFill>
                    <a:schemeClr val="accent1"/>
                  </a:solidFill>
                  <a:effectLst>
                    <a:outerShdw blurRad="38100" dist="12700" dir="5400000" rotWithShape="0">
                      <a:srgbClr val="000000">
                        <a:alpha val="50000"/>
                      </a:srgbClr>
                    </a:outerShdw>
                  </a:effectLst>
                  <a:latin typeface="Calibri"/>
                  <a:ea typeface="Calibri"/>
                  <a:cs typeface="Calibri"/>
                  <a:sym typeface="Calibri"/>
                </a:defRPr>
              </a:pPr>
              <a:endParaRPr sz="1758"/>
            </a:p>
          </p:txBody>
        </p:sp>
        <p:sp>
          <p:nvSpPr>
            <p:cNvPr id="361" name="migration matrix"/>
            <p:cNvSpPr txBox="1"/>
            <p:nvPr/>
          </p:nvSpPr>
          <p:spPr>
            <a:xfrm>
              <a:off x="112666" y="1045864"/>
              <a:ext cx="2508251" cy="4873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defRPr sz="2500">
                  <a:solidFill>
                    <a:schemeClr val="accent1"/>
                  </a:solidFill>
                  <a:effectLst>
                    <a:outerShdw blurRad="38100" dist="12700" dir="5400000" rotWithShape="0">
                      <a:srgbClr val="000000">
                        <a:alpha val="50000"/>
                      </a:srgbClr>
                    </a:outerShdw>
                  </a:effectLst>
                  <a:latin typeface="Calibri"/>
                  <a:ea typeface="Calibri"/>
                  <a:cs typeface="Calibri"/>
                  <a:sym typeface="Calibri"/>
                </a:defRPr>
              </a:lvl1pPr>
            </a:lstStyle>
            <a:p>
              <a:r>
                <a:rPr sz="1758" dirty="0"/>
                <a:t>migration matrix</a:t>
              </a:r>
            </a:p>
          </p:txBody>
        </p:sp>
      </p:grpSp>
      <p:grpSp>
        <p:nvGrpSpPr>
          <p:cNvPr id="365" name="reco efficiency of the reco+true selection"/>
          <p:cNvGrpSpPr/>
          <p:nvPr/>
        </p:nvGrpSpPr>
        <p:grpSpPr>
          <a:xfrm>
            <a:off x="7648561" y="4100022"/>
            <a:ext cx="2534885" cy="1307923"/>
            <a:chOff x="-1" y="0"/>
            <a:chExt cx="3605169" cy="1860155"/>
          </a:xfrm>
        </p:grpSpPr>
        <p:sp>
          <p:nvSpPr>
            <p:cNvPr id="363" name="Shape"/>
            <p:cNvSpPr/>
            <p:nvPr/>
          </p:nvSpPr>
          <p:spPr>
            <a:xfrm>
              <a:off x="-1" y="0"/>
              <a:ext cx="3325816" cy="1860155"/>
            </a:xfrm>
            <a:custGeom>
              <a:avLst/>
              <a:gdLst/>
              <a:ahLst/>
              <a:cxnLst>
                <a:cxn ang="0">
                  <a:pos x="wd2" y="hd2"/>
                </a:cxn>
                <a:cxn ang="5400000">
                  <a:pos x="wd2" y="hd2"/>
                </a:cxn>
                <a:cxn ang="10800000">
                  <a:pos x="wd2" y="hd2"/>
                </a:cxn>
                <a:cxn ang="16200000">
                  <a:pos x="wd2" y="hd2"/>
                </a:cxn>
              </a:cxnLst>
              <a:rect l="0" t="0" r="r" b="b"/>
              <a:pathLst>
                <a:path w="21600" h="21600" extrusionOk="0">
                  <a:moveTo>
                    <a:pt x="4276" y="0"/>
                  </a:moveTo>
                  <a:lnTo>
                    <a:pt x="3451" y="9199"/>
                  </a:lnTo>
                  <a:lnTo>
                    <a:pt x="412" y="9199"/>
                  </a:lnTo>
                  <a:cubicBezTo>
                    <a:pt x="185" y="9199"/>
                    <a:pt x="0" y="9529"/>
                    <a:pt x="0" y="9936"/>
                  </a:cubicBezTo>
                  <a:lnTo>
                    <a:pt x="0" y="20863"/>
                  </a:lnTo>
                  <a:cubicBezTo>
                    <a:pt x="0" y="21270"/>
                    <a:pt x="185" y="21600"/>
                    <a:pt x="412" y="21600"/>
                  </a:cubicBezTo>
                  <a:lnTo>
                    <a:pt x="21188" y="21600"/>
                  </a:lnTo>
                  <a:cubicBezTo>
                    <a:pt x="21415" y="21600"/>
                    <a:pt x="21600" y="21270"/>
                    <a:pt x="21600" y="20863"/>
                  </a:cubicBezTo>
                  <a:lnTo>
                    <a:pt x="21600" y="9936"/>
                  </a:lnTo>
                  <a:cubicBezTo>
                    <a:pt x="21600" y="9529"/>
                    <a:pt x="21415" y="9199"/>
                    <a:pt x="21188" y="9199"/>
                  </a:cubicBezTo>
                  <a:lnTo>
                    <a:pt x="5101" y="9199"/>
                  </a:lnTo>
                  <a:lnTo>
                    <a:pt x="4276" y="0"/>
                  </a:lnTo>
                  <a:close/>
                </a:path>
              </a:pathLst>
            </a:custGeom>
            <a:noFill/>
            <a:ln w="25400" cap="flat">
              <a:solidFill>
                <a:schemeClr val="accent1"/>
              </a:solidFill>
              <a:prstDash val="solid"/>
              <a:miter lim="400000"/>
            </a:ln>
            <a:effectLst/>
          </p:spPr>
          <p:txBody>
            <a:bodyPr wrap="square" lIns="35719" tIns="35719" rIns="35719" bIns="35719" numCol="1" anchor="ctr">
              <a:noAutofit/>
            </a:bodyPr>
            <a:lstStyle/>
            <a:p>
              <a:pPr>
                <a:defRPr sz="2500">
                  <a:solidFill>
                    <a:schemeClr val="accent1"/>
                  </a:solidFill>
                  <a:effectLst>
                    <a:outerShdw blurRad="38100" dist="12700" dir="5400000" rotWithShape="0">
                      <a:srgbClr val="000000">
                        <a:alpha val="50000"/>
                      </a:srgbClr>
                    </a:outerShdw>
                  </a:effectLst>
                  <a:latin typeface="Calibri"/>
                  <a:ea typeface="Calibri"/>
                  <a:cs typeface="Calibri"/>
                  <a:sym typeface="Calibri"/>
                </a:defRPr>
              </a:pPr>
              <a:endParaRPr sz="1758"/>
            </a:p>
          </p:txBody>
        </p:sp>
        <p:sp>
          <p:nvSpPr>
            <p:cNvPr id="364" name="reco efficiency of the reco+true selection"/>
            <p:cNvSpPr txBox="1"/>
            <p:nvPr/>
          </p:nvSpPr>
          <p:spPr>
            <a:xfrm>
              <a:off x="279352" y="808244"/>
              <a:ext cx="3325816" cy="8720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defRPr sz="2500">
                  <a:solidFill>
                    <a:schemeClr val="accent1"/>
                  </a:solidFill>
                  <a:effectLst>
                    <a:outerShdw blurRad="38100" dist="12700" dir="5400000" rotWithShape="0">
                      <a:srgbClr val="000000">
                        <a:alpha val="50000"/>
                      </a:srgbClr>
                    </a:outerShdw>
                  </a:effectLst>
                  <a:latin typeface="Calibri"/>
                  <a:ea typeface="Calibri"/>
                  <a:cs typeface="Calibri"/>
                  <a:sym typeface="Calibri"/>
                </a:defRPr>
              </a:lvl1pPr>
            </a:lstStyle>
            <a:p>
              <a:r>
                <a:rPr sz="1758" dirty="0" err="1"/>
                <a:t>reco</a:t>
              </a:r>
              <a:r>
                <a:rPr sz="1758" dirty="0"/>
                <a:t> efficiency of the </a:t>
              </a:r>
              <a:r>
                <a:rPr sz="1758" dirty="0" err="1"/>
                <a:t>reco+true</a:t>
              </a:r>
              <a:r>
                <a:rPr sz="1758" dirty="0"/>
                <a:t> selection</a:t>
              </a:r>
            </a:p>
          </p:txBody>
        </p:sp>
      </p:grpSp>
      <p:grpSp>
        <p:nvGrpSpPr>
          <p:cNvPr id="369" name="Unfolding: simple response matrix inversion w/o regularisation"/>
          <p:cNvGrpSpPr/>
          <p:nvPr/>
        </p:nvGrpSpPr>
        <p:grpSpPr>
          <a:xfrm>
            <a:off x="2756527" y="5610593"/>
            <a:ext cx="7674521" cy="436833"/>
            <a:chOff x="-1" y="-1"/>
            <a:chExt cx="10914872" cy="621272"/>
          </a:xfrm>
        </p:grpSpPr>
        <p:sp>
          <p:nvSpPr>
            <p:cNvPr id="367" name="Rectangle"/>
            <p:cNvSpPr/>
            <p:nvPr/>
          </p:nvSpPr>
          <p:spPr>
            <a:xfrm>
              <a:off x="-1" y="-1"/>
              <a:ext cx="10914872" cy="621272"/>
            </a:xfrm>
            <a:prstGeom prst="rect">
              <a:avLst/>
            </a:prstGeom>
            <a:solidFill>
              <a:schemeClr val="accent2"/>
            </a:solidFill>
            <a:ln w="12700" cap="flat">
              <a:noFill/>
              <a:miter lim="400000"/>
            </a:ln>
            <a:effectLst/>
          </p:spPr>
          <p:txBody>
            <a:bodyPr wrap="square" lIns="35719" tIns="35719" rIns="35719" bIns="35719" numCol="1" anchor="ctr">
              <a:noAutofit/>
            </a:bodyPr>
            <a:lstStyle/>
            <a:p>
              <a:pPr>
                <a:defRPr sz="3000">
                  <a:solidFill>
                    <a:srgbClr val="FFFFFF"/>
                  </a:solidFill>
                  <a:latin typeface="Calibri"/>
                  <a:ea typeface="Calibri"/>
                  <a:cs typeface="Calibri"/>
                  <a:sym typeface="Calibri"/>
                </a:defRPr>
              </a:pPr>
              <a:endParaRPr sz="2109"/>
            </a:p>
          </p:txBody>
        </p:sp>
        <p:sp>
          <p:nvSpPr>
            <p:cNvPr id="368" name="Unfolding: simple response matrix inversion w/o regularisation"/>
            <p:cNvSpPr txBox="1"/>
            <p:nvPr/>
          </p:nvSpPr>
          <p:spPr>
            <a:xfrm>
              <a:off x="-1" y="28530"/>
              <a:ext cx="10914872" cy="564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defRPr sz="3000">
                  <a:solidFill>
                    <a:srgbClr val="FFFFFF"/>
                  </a:solidFill>
                  <a:latin typeface="Calibri"/>
                  <a:ea typeface="Calibri"/>
                  <a:cs typeface="Calibri"/>
                  <a:sym typeface="Calibri"/>
                </a:defRPr>
              </a:lvl1pPr>
            </a:lstStyle>
            <a:p>
              <a:r>
                <a:rPr sz="2109" dirty="0"/>
                <a:t>Unfolding: simple response matrix inversion w/o </a:t>
              </a:r>
              <a:r>
                <a:rPr sz="2109" dirty="0" err="1"/>
                <a:t>regularisation</a:t>
              </a:r>
              <a:endParaRPr sz="2109" dirty="0"/>
            </a:p>
          </p:txBody>
        </p:sp>
      </p:grpSp>
      <p:pic>
        <p:nvPicPr>
          <p:cNvPr id="370" name="Image" descr="Image"/>
          <p:cNvPicPr>
            <a:picLocks noChangeAspect="1"/>
          </p:cNvPicPr>
          <p:nvPr/>
        </p:nvPicPr>
        <p:blipFill>
          <a:blip r:embed="rId2"/>
          <a:stretch>
            <a:fillRect/>
          </a:stretch>
        </p:blipFill>
        <p:spPr>
          <a:xfrm>
            <a:off x="3406583" y="3288467"/>
            <a:ext cx="5633095" cy="1177394"/>
          </a:xfrm>
          <a:prstGeom prst="rect">
            <a:avLst/>
          </a:prstGeom>
          <a:ln w="12700">
            <a:miter lim="400000"/>
          </a:ln>
        </p:spPr>
      </p:pic>
      <p:sp>
        <p:nvSpPr>
          <p:cNvPr id="373" name="Parton"/>
          <p:cNvSpPr txBox="1"/>
          <p:nvPr/>
        </p:nvSpPr>
        <p:spPr>
          <a:xfrm>
            <a:off x="1358584" y="789310"/>
            <a:ext cx="136199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lvl1pPr>
              <a:defRPr>
                <a:latin typeface="Calibri"/>
                <a:ea typeface="Calibri"/>
                <a:cs typeface="Calibri"/>
                <a:sym typeface="Calibri"/>
              </a:defRPr>
            </a:lvl1pPr>
          </a:lstStyle>
          <a:p>
            <a:r>
              <a:rPr lang="en-US" b="1" dirty="0"/>
              <a:t>Parton</a:t>
            </a:r>
            <a:endParaRPr b="1" dirty="0"/>
          </a:p>
        </p:txBody>
      </p:sp>
      <p:sp>
        <p:nvSpPr>
          <p:cNvPr id="374" name="Particle…"/>
          <p:cNvSpPr txBox="1"/>
          <p:nvPr/>
        </p:nvSpPr>
        <p:spPr>
          <a:xfrm>
            <a:off x="9163748" y="636763"/>
            <a:ext cx="283834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a:defRPr>
                <a:latin typeface="Calibri"/>
                <a:ea typeface="Calibri"/>
                <a:cs typeface="Calibri"/>
                <a:sym typeface="Calibri"/>
              </a:defRPr>
            </a:pPr>
            <a:r>
              <a:rPr lang="en-US" b="1" dirty="0"/>
              <a:t>Particle level Top Candidates</a:t>
            </a:r>
            <a:endParaRPr b="1" dirty="0"/>
          </a:p>
        </p:txBody>
      </p:sp>
      <p:sp>
        <p:nvSpPr>
          <p:cNvPr id="28" name="TextBox 27">
            <a:extLst>
              <a:ext uri="{FF2B5EF4-FFF2-40B4-BE49-F238E27FC236}">
                <a16:creationId xmlns:a16="http://schemas.microsoft.com/office/drawing/2014/main" id="{02AFE0B2-AE61-44A7-803D-74C52650A6E2}"/>
              </a:ext>
            </a:extLst>
          </p:cNvPr>
          <p:cNvSpPr txBox="1"/>
          <p:nvPr/>
        </p:nvSpPr>
        <p:spPr>
          <a:xfrm>
            <a:off x="111965" y="33090"/>
            <a:ext cx="4159589" cy="523220"/>
          </a:xfrm>
          <a:prstGeom prst="rect">
            <a:avLst/>
          </a:prstGeom>
          <a:noFill/>
        </p:spPr>
        <p:txBody>
          <a:bodyPr wrap="square" rtlCol="0">
            <a:spAutoFit/>
          </a:bodyPr>
          <a:lstStyle/>
          <a:p>
            <a:r>
              <a:rPr lang="en-US" sz="2800" u="sng" dirty="0"/>
              <a:t>Parton &amp; Particle levels</a:t>
            </a:r>
          </a:p>
        </p:txBody>
      </p:sp>
      <p:sp>
        <p:nvSpPr>
          <p:cNvPr id="4" name="TextBox 3">
            <a:extLst>
              <a:ext uri="{FF2B5EF4-FFF2-40B4-BE49-F238E27FC236}">
                <a16:creationId xmlns:a16="http://schemas.microsoft.com/office/drawing/2014/main" id="{672F30E8-54E2-4B6B-8616-9C9840E08B05}"/>
              </a:ext>
            </a:extLst>
          </p:cNvPr>
          <p:cNvSpPr txBox="1"/>
          <p:nvPr/>
        </p:nvSpPr>
        <p:spPr>
          <a:xfrm>
            <a:off x="6930105" y="2613826"/>
            <a:ext cx="976368" cy="400110"/>
          </a:xfrm>
          <a:prstGeom prst="rect">
            <a:avLst/>
          </a:prstGeom>
          <a:noFill/>
        </p:spPr>
        <p:txBody>
          <a:bodyPr wrap="square" rtlCol="0">
            <a:spAutoFit/>
          </a:bodyPr>
          <a:lstStyle/>
          <a:p>
            <a:r>
              <a:rPr lang="en-US" sz="1000" dirty="0" err="1"/>
              <a:t>Reco</a:t>
            </a:r>
            <a:r>
              <a:rPr lang="en-US" sz="1000" dirty="0"/>
              <a:t>/Fiducial</a:t>
            </a:r>
            <a:br>
              <a:rPr lang="en-US" sz="1000" dirty="0"/>
            </a:br>
            <a:r>
              <a:rPr lang="en-US" sz="1000" dirty="0"/>
              <a:t>Phase space</a:t>
            </a:r>
          </a:p>
        </p:txBody>
      </p:sp>
      <p:sp>
        <p:nvSpPr>
          <p:cNvPr id="42" name="Freeform: Shape 41">
            <a:extLst>
              <a:ext uri="{FF2B5EF4-FFF2-40B4-BE49-F238E27FC236}">
                <a16:creationId xmlns:a16="http://schemas.microsoft.com/office/drawing/2014/main" id="{526FDFCA-EADF-4CE4-83F2-EEF94B9A67E4}"/>
              </a:ext>
            </a:extLst>
          </p:cNvPr>
          <p:cNvSpPr/>
          <p:nvPr/>
        </p:nvSpPr>
        <p:spPr>
          <a:xfrm>
            <a:off x="6484620" y="1762329"/>
            <a:ext cx="1748409" cy="1367680"/>
          </a:xfrm>
          <a:custGeom>
            <a:avLst/>
            <a:gdLst>
              <a:gd name="connsiteX0" fmla="*/ 822793 w 1748409"/>
              <a:gd name="connsiteY0" fmla="*/ 0 h 1383002"/>
              <a:gd name="connsiteX1" fmla="*/ 1748409 w 1748409"/>
              <a:gd name="connsiteY1" fmla="*/ 691501 h 1383002"/>
              <a:gd name="connsiteX2" fmla="*/ 822793 w 1748409"/>
              <a:gd name="connsiteY2" fmla="*/ 1383002 h 1383002"/>
              <a:gd name="connsiteX3" fmla="*/ 8894 w 1748409"/>
              <a:gd name="connsiteY3" fmla="*/ 1021111 h 1383002"/>
              <a:gd name="connsiteX4" fmla="*/ 0 w 1748409"/>
              <a:gd name="connsiteY4" fmla="*/ 1007318 h 1383002"/>
              <a:gd name="connsiteX5" fmla="*/ 26710 w 1748409"/>
              <a:gd name="connsiteY5" fmla="*/ 984829 h 1383002"/>
              <a:gd name="connsiteX6" fmla="*/ 353230 w 1748409"/>
              <a:gd name="connsiteY6" fmla="*/ 288839 h 1383002"/>
              <a:gd name="connsiteX7" fmla="*/ 345848 w 1748409"/>
              <a:gd name="connsiteY7" fmla="*/ 176967 h 1383002"/>
              <a:gd name="connsiteX8" fmla="*/ 331949 w 1748409"/>
              <a:gd name="connsiteY8" fmla="*/ 107281 h 1383002"/>
              <a:gd name="connsiteX9" fmla="*/ 462501 w 1748409"/>
              <a:gd name="connsiteY9" fmla="*/ 54342 h 1383002"/>
              <a:gd name="connsiteX10" fmla="*/ 822793 w 1748409"/>
              <a:gd name="connsiteY10" fmla="*/ 0 h 138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8409" h="1383002">
                <a:moveTo>
                  <a:pt x="822793" y="0"/>
                </a:moveTo>
                <a:cubicBezTo>
                  <a:pt x="1333997" y="0"/>
                  <a:pt x="1748409" y="309596"/>
                  <a:pt x="1748409" y="691501"/>
                </a:cubicBezTo>
                <a:cubicBezTo>
                  <a:pt x="1748409" y="1073406"/>
                  <a:pt x="1333997" y="1383002"/>
                  <a:pt x="822793" y="1383002"/>
                </a:cubicBezTo>
                <a:cubicBezTo>
                  <a:pt x="471340" y="1383002"/>
                  <a:pt x="165637" y="1236670"/>
                  <a:pt x="8894" y="1021111"/>
                </a:cubicBezTo>
                <a:lnTo>
                  <a:pt x="0" y="1007318"/>
                </a:lnTo>
                <a:lnTo>
                  <a:pt x="26710" y="984829"/>
                </a:lnTo>
                <a:cubicBezTo>
                  <a:pt x="230694" y="795693"/>
                  <a:pt x="353230" y="553216"/>
                  <a:pt x="353230" y="288839"/>
                </a:cubicBezTo>
                <a:cubicBezTo>
                  <a:pt x="353230" y="251071"/>
                  <a:pt x="350730" y="213750"/>
                  <a:pt x="345848" y="176967"/>
                </a:cubicBezTo>
                <a:lnTo>
                  <a:pt x="331949" y="107281"/>
                </a:lnTo>
                <a:lnTo>
                  <a:pt x="462501" y="54342"/>
                </a:lnTo>
                <a:cubicBezTo>
                  <a:pt x="573241" y="19350"/>
                  <a:pt x="694992" y="0"/>
                  <a:pt x="822793" y="0"/>
                </a:cubicBezTo>
                <a:close/>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9645B0FE-CE14-4072-9B27-F766B35D8B4D}"/>
              </a:ext>
            </a:extLst>
          </p:cNvPr>
          <p:cNvSpPr/>
          <p:nvPr/>
        </p:nvSpPr>
        <p:spPr>
          <a:xfrm>
            <a:off x="3984009" y="955893"/>
            <a:ext cx="2838519" cy="2164086"/>
          </a:xfrm>
          <a:custGeom>
            <a:avLst/>
            <a:gdLst>
              <a:gd name="connsiteX0" fmla="*/ 1429900 w 2838519"/>
              <a:gd name="connsiteY0" fmla="*/ 0 h 2188328"/>
              <a:gd name="connsiteX1" fmla="*/ 2830750 w 2838519"/>
              <a:gd name="connsiteY1" fmla="*/ 873652 h 2188328"/>
              <a:gd name="connsiteX2" fmla="*/ 2838519 w 2838519"/>
              <a:gd name="connsiteY2" fmla="*/ 912606 h 2188328"/>
              <a:gd name="connsiteX3" fmla="*/ 2811842 w 2838519"/>
              <a:gd name="connsiteY3" fmla="*/ 923423 h 2188328"/>
              <a:gd name="connsiteX4" fmla="*/ 2403747 w 2838519"/>
              <a:gd name="connsiteY4" fmla="*/ 1496826 h 2188328"/>
              <a:gd name="connsiteX5" fmla="*/ 2476486 w 2838519"/>
              <a:gd name="connsiteY5" fmla="*/ 1765989 h 2188328"/>
              <a:gd name="connsiteX6" fmla="*/ 2506570 w 2838519"/>
              <a:gd name="connsiteY6" fmla="*/ 1812643 h 2188328"/>
              <a:gd name="connsiteX7" fmla="*/ 2440992 w 2838519"/>
              <a:gd name="connsiteY7" fmla="*/ 1867855 h 2188328"/>
              <a:gd name="connsiteX8" fmla="*/ 1429900 w 2838519"/>
              <a:gd name="connsiteY8" fmla="*/ 2188328 h 2188328"/>
              <a:gd name="connsiteX9" fmla="*/ 0 w 2838519"/>
              <a:gd name="connsiteY9" fmla="*/ 1094164 h 2188328"/>
              <a:gd name="connsiteX10" fmla="*/ 1429900 w 2838519"/>
              <a:gd name="connsiteY10" fmla="*/ 0 h 218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8519" h="2188328">
                <a:moveTo>
                  <a:pt x="1429900" y="0"/>
                </a:moveTo>
                <a:cubicBezTo>
                  <a:pt x="2120898" y="0"/>
                  <a:pt x="2697417" y="375060"/>
                  <a:pt x="2830750" y="873652"/>
                </a:cubicBezTo>
                <a:lnTo>
                  <a:pt x="2838519" y="912606"/>
                </a:lnTo>
                <a:lnTo>
                  <a:pt x="2811842" y="923423"/>
                </a:lnTo>
                <a:cubicBezTo>
                  <a:pt x="2565627" y="1047691"/>
                  <a:pt x="2403747" y="1258135"/>
                  <a:pt x="2403747" y="1496826"/>
                </a:cubicBezTo>
                <a:cubicBezTo>
                  <a:pt x="2403747" y="1592302"/>
                  <a:pt x="2429648" y="1683259"/>
                  <a:pt x="2476486" y="1765989"/>
                </a:cubicBezTo>
                <a:lnTo>
                  <a:pt x="2506570" y="1812643"/>
                </a:lnTo>
                <a:lnTo>
                  <a:pt x="2440992" y="1867855"/>
                </a:lnTo>
                <a:cubicBezTo>
                  <a:pt x="2182231" y="2065860"/>
                  <a:pt x="1824756" y="2188328"/>
                  <a:pt x="1429900" y="2188328"/>
                </a:cubicBezTo>
                <a:cubicBezTo>
                  <a:pt x="640188" y="2188328"/>
                  <a:pt x="0" y="1698454"/>
                  <a:pt x="0" y="1094164"/>
                </a:cubicBezTo>
                <a:cubicBezTo>
                  <a:pt x="0" y="489874"/>
                  <a:pt x="640188" y="0"/>
                  <a:pt x="1429900" y="0"/>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EA224683-0BF5-4920-A425-64779018955D}"/>
              </a:ext>
            </a:extLst>
          </p:cNvPr>
          <p:cNvSpPr/>
          <p:nvPr/>
        </p:nvSpPr>
        <p:spPr>
          <a:xfrm>
            <a:off x="6390490" y="1868500"/>
            <a:ext cx="456053" cy="890066"/>
          </a:xfrm>
          <a:custGeom>
            <a:avLst/>
            <a:gdLst>
              <a:gd name="connsiteX0" fmla="*/ 434772 w 456053"/>
              <a:gd name="connsiteY0" fmla="*/ 0 h 900037"/>
              <a:gd name="connsiteX1" fmla="*/ 448671 w 456053"/>
              <a:gd name="connsiteY1" fmla="*/ 69686 h 900037"/>
              <a:gd name="connsiteX2" fmla="*/ 456053 w 456053"/>
              <a:gd name="connsiteY2" fmla="*/ 181558 h 900037"/>
              <a:gd name="connsiteX3" fmla="*/ 129533 w 456053"/>
              <a:gd name="connsiteY3" fmla="*/ 877548 h 900037"/>
              <a:gd name="connsiteX4" fmla="*/ 102823 w 456053"/>
              <a:gd name="connsiteY4" fmla="*/ 900037 h 900037"/>
              <a:gd name="connsiteX5" fmla="*/ 72739 w 456053"/>
              <a:gd name="connsiteY5" fmla="*/ 853383 h 900037"/>
              <a:gd name="connsiteX6" fmla="*/ 0 w 456053"/>
              <a:gd name="connsiteY6" fmla="*/ 584220 h 900037"/>
              <a:gd name="connsiteX7" fmla="*/ 408095 w 456053"/>
              <a:gd name="connsiteY7" fmla="*/ 10817 h 900037"/>
              <a:gd name="connsiteX8" fmla="*/ 434772 w 456053"/>
              <a:gd name="connsiteY8" fmla="*/ 0 h 9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53" h="900037">
                <a:moveTo>
                  <a:pt x="434772" y="0"/>
                </a:moveTo>
                <a:lnTo>
                  <a:pt x="448671" y="69686"/>
                </a:lnTo>
                <a:cubicBezTo>
                  <a:pt x="453553" y="106469"/>
                  <a:pt x="456053" y="143790"/>
                  <a:pt x="456053" y="181558"/>
                </a:cubicBezTo>
                <a:cubicBezTo>
                  <a:pt x="456053" y="445935"/>
                  <a:pt x="333517" y="688412"/>
                  <a:pt x="129533" y="877548"/>
                </a:cubicBezTo>
                <a:lnTo>
                  <a:pt x="102823" y="900037"/>
                </a:lnTo>
                <a:lnTo>
                  <a:pt x="72739" y="853383"/>
                </a:lnTo>
                <a:cubicBezTo>
                  <a:pt x="25901" y="770653"/>
                  <a:pt x="0" y="679696"/>
                  <a:pt x="0" y="584220"/>
                </a:cubicBezTo>
                <a:cubicBezTo>
                  <a:pt x="0" y="345529"/>
                  <a:pt x="161880" y="135085"/>
                  <a:pt x="408095" y="10817"/>
                </a:cubicBezTo>
                <a:lnTo>
                  <a:pt x="434772" y="0"/>
                </a:lnTo>
                <a:close/>
              </a:path>
            </a:pathLst>
          </a:custGeom>
          <a:solidFill>
            <a:schemeClr val="tx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TextBox 44">
            <a:extLst>
              <a:ext uri="{FF2B5EF4-FFF2-40B4-BE49-F238E27FC236}">
                <a16:creationId xmlns:a16="http://schemas.microsoft.com/office/drawing/2014/main" id="{B5ADD0B4-7F9D-4BF0-88BF-B88E4BA69CE6}"/>
              </a:ext>
            </a:extLst>
          </p:cNvPr>
          <p:cNvSpPr txBox="1"/>
          <p:nvPr/>
        </p:nvSpPr>
        <p:spPr>
          <a:xfrm>
            <a:off x="4373617" y="1834411"/>
            <a:ext cx="1393765" cy="523220"/>
          </a:xfrm>
          <a:prstGeom prst="rect">
            <a:avLst/>
          </a:prstGeom>
          <a:noFill/>
        </p:spPr>
        <p:txBody>
          <a:bodyPr wrap="square" rtlCol="0">
            <a:spAutoFit/>
          </a:bodyPr>
          <a:lstStyle/>
          <a:p>
            <a:r>
              <a:rPr lang="en-US" sz="1400" dirty="0"/>
              <a:t>Parton Phase space</a:t>
            </a:r>
          </a:p>
        </p:txBody>
      </p:sp>
      <p:sp>
        <p:nvSpPr>
          <p:cNvPr id="15" name="Arrow: Curved Up 14">
            <a:extLst>
              <a:ext uri="{FF2B5EF4-FFF2-40B4-BE49-F238E27FC236}">
                <a16:creationId xmlns:a16="http://schemas.microsoft.com/office/drawing/2014/main" id="{8542F911-9A7A-4470-8538-2B7467931D0E}"/>
              </a:ext>
            </a:extLst>
          </p:cNvPr>
          <p:cNvSpPr/>
          <p:nvPr/>
        </p:nvSpPr>
        <p:spPr>
          <a:xfrm rot="13436685">
            <a:off x="6922536" y="1856128"/>
            <a:ext cx="957343" cy="504731"/>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Arrow: Curved Up 55">
            <a:extLst>
              <a:ext uri="{FF2B5EF4-FFF2-40B4-BE49-F238E27FC236}">
                <a16:creationId xmlns:a16="http://schemas.microsoft.com/office/drawing/2014/main" id="{29D291CE-185C-4972-9C8F-529CE6B2683F}"/>
              </a:ext>
            </a:extLst>
          </p:cNvPr>
          <p:cNvSpPr/>
          <p:nvPr/>
        </p:nvSpPr>
        <p:spPr>
          <a:xfrm rot="11866235">
            <a:off x="5823443" y="1469709"/>
            <a:ext cx="957343" cy="504731"/>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4F7B5FED-BD69-43D3-B075-A0D0C1920C9A}"/>
              </a:ext>
            </a:extLst>
          </p:cNvPr>
          <p:cNvSpPr/>
          <p:nvPr/>
        </p:nvSpPr>
        <p:spPr>
          <a:xfrm>
            <a:off x="3628443" y="712691"/>
            <a:ext cx="4951933" cy="255271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7" name="Table 17">
                <a:extLst>
                  <a:ext uri="{FF2B5EF4-FFF2-40B4-BE49-F238E27FC236}">
                    <a16:creationId xmlns:a16="http://schemas.microsoft.com/office/drawing/2014/main" id="{EDFCDA27-4C79-4CCD-B394-672669C27A88}"/>
                  </a:ext>
                </a:extLst>
              </p:cNvPr>
              <p:cNvGraphicFramePr>
                <a:graphicFrameLocks noGrp="1"/>
              </p:cNvGraphicFramePr>
              <p:nvPr/>
            </p:nvGraphicFramePr>
            <p:xfrm>
              <a:off x="60862" y="1262849"/>
              <a:ext cx="3361088" cy="1549147"/>
            </p:xfrm>
            <a:graphic>
              <a:graphicData uri="http://schemas.openxmlformats.org/drawingml/2006/table">
                <a:tbl>
                  <a:tblPr firstRow="1" bandRow="1">
                    <a:tableStyleId>{073A0DAA-6AF3-43AB-8588-CEC1D06C72B9}</a:tableStyleId>
                  </a:tblPr>
                  <a:tblGrid>
                    <a:gridCol w="1680544">
                      <a:extLst>
                        <a:ext uri="{9D8B030D-6E8A-4147-A177-3AD203B41FA5}">
                          <a16:colId xmlns:a16="http://schemas.microsoft.com/office/drawing/2014/main" val="921311456"/>
                        </a:ext>
                      </a:extLst>
                    </a:gridCol>
                    <a:gridCol w="1680544">
                      <a:extLst>
                        <a:ext uri="{9D8B030D-6E8A-4147-A177-3AD203B41FA5}">
                          <a16:colId xmlns:a16="http://schemas.microsoft.com/office/drawing/2014/main" val="2328464470"/>
                        </a:ext>
                      </a:extLst>
                    </a:gridCol>
                  </a:tblGrid>
                  <a:tr h="350617">
                    <a:tc>
                      <a:txBody>
                        <a:bodyPr/>
                        <a:lstStyle/>
                        <a:p>
                          <a:pPr algn="ctr"/>
                          <a:r>
                            <a:rPr lang="en-US" dirty="0">
                              <a:solidFill>
                                <a:sysClr val="windowText" lastClr="000000"/>
                              </a:solidFill>
                            </a:rPr>
                            <a:t>Observable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804806"/>
                      </a:ext>
                    </a:extLst>
                  </a:tr>
                  <a:tr h="370840">
                    <a:tc>
                      <a:txBody>
                        <a:bodyPr/>
                        <a:lstStyle/>
                        <a:p>
                          <a:pPr algn="ctr"/>
                          <a14:m>
                            <m:oMathPara xmlns:m="http://schemas.openxmlformats.org/officeDocument/2006/math">
                              <m:oMathParaPr>
                                <m:jc m:val="centerGroup"/>
                              </m:oMathParaPr>
                              <m:oMath xmlns:m="http://schemas.openxmlformats.org/officeDocument/2006/math">
                                <m:sSubSup>
                                  <m:sSubSupPr>
                                    <m:ctrlPr>
                                      <a:rPr lang="en-US" i="1" smtClean="0">
                                        <a:solidFill>
                                          <a:sysClr val="windowText" lastClr="000000"/>
                                        </a:solidFill>
                                        <a:latin typeface="Cambria Math" panose="02040503050406030204" pitchFamily="18" charset="0"/>
                                      </a:rPr>
                                    </m:ctrlPr>
                                  </m:sSubSupPr>
                                  <m:e>
                                    <m:r>
                                      <a:rPr lang="en-US" b="0" smtClean="0">
                                        <a:solidFill>
                                          <a:sysClr val="windowText" lastClr="000000"/>
                                        </a:solidFill>
                                        <a:latin typeface="Cambria Math" panose="02040503050406030204" pitchFamily="18" charset="0"/>
                                      </a:rPr>
                                      <m:t>𝑝</m:t>
                                    </m:r>
                                  </m:e>
                                  <m:sub>
                                    <m:r>
                                      <a:rPr lang="en-US" b="0" smtClean="0">
                                        <a:solidFill>
                                          <a:sysClr val="windowText" lastClr="000000"/>
                                        </a:solidFill>
                                        <a:latin typeface="Cambria Math" panose="02040503050406030204" pitchFamily="18" charset="0"/>
                                      </a:rPr>
                                      <m:t>𝑇</m:t>
                                    </m:r>
                                  </m:sub>
                                  <m:sup>
                                    <m:r>
                                      <a:rPr lang="en-US" b="0" smtClean="0">
                                        <a:solidFill>
                                          <a:sysClr val="windowText" lastClr="000000"/>
                                        </a:solidFill>
                                        <a:latin typeface="Cambria Math" panose="02040503050406030204" pitchFamily="18" charset="0"/>
                                      </a:rPr>
                                      <m:t>𝑡</m:t>
                                    </m:r>
                                    <m:r>
                                      <a:rPr lang="en-US" b="0" smtClean="0">
                                        <a:solidFill>
                                          <a:sysClr val="windowText" lastClr="000000"/>
                                        </a:solidFill>
                                        <a:latin typeface="Cambria Math" panose="02040503050406030204" pitchFamily="18" charset="0"/>
                                      </a:rPr>
                                      <m:t>,</m:t>
                                    </m:r>
                                    <m:acc>
                                      <m:accPr>
                                        <m:chr m:val="̅"/>
                                        <m:ctrlPr>
                                          <a:rPr lang="en-US" b="0" i="1" smtClean="0">
                                            <a:solidFill>
                                              <a:sysClr val="windowText" lastClr="000000"/>
                                            </a:solidFill>
                                            <a:latin typeface="Cambria Math" panose="02040503050406030204" pitchFamily="18" charset="0"/>
                                          </a:rPr>
                                        </m:ctrlPr>
                                      </m:accPr>
                                      <m:e>
                                        <m:r>
                                          <a:rPr lang="en-US" b="0" smtClean="0">
                                            <a:solidFill>
                                              <a:sysClr val="windowText" lastClr="000000"/>
                                            </a:solidFill>
                                            <a:latin typeface="Cambria Math" panose="02040503050406030204" pitchFamily="18" charset="0"/>
                                          </a:rPr>
                                          <m:t>𝑡</m:t>
                                        </m:r>
                                      </m:e>
                                    </m:acc>
                                  </m:sup>
                                </m:sSubSup>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&gt; 400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29405"/>
                      </a:ext>
                    </a:extLst>
                  </a:tr>
                  <a:tr h="370840">
                    <a:tc>
                      <a:txBody>
                        <a:bodyPr/>
                        <a:lstStyle/>
                        <a:p>
                          <a:pPr algn="ctr"/>
                          <a:r>
                            <a:rPr lang="en-US" dirty="0">
                              <a:solidFill>
                                <a:sysClr val="windowText" lastClr="000000"/>
                              </a:solidFill>
                            </a:rPr>
                            <a:t>|</a:t>
                          </a:r>
                          <a14:m>
                            <m:oMath xmlns:m="http://schemas.openxmlformats.org/officeDocument/2006/math">
                              <m:sSup>
                                <m:sSupPr>
                                  <m:ctrlPr>
                                    <a:rPr lang="en-US" i="1" smtClean="0">
                                      <a:solidFill>
                                        <a:sysClr val="windowText" lastClr="000000"/>
                                      </a:solidFill>
                                      <a:latin typeface="Cambria Math" panose="02040503050406030204" pitchFamily="18" charset="0"/>
                                    </a:rPr>
                                  </m:ctrlPr>
                                </m:sSupPr>
                                <m:e>
                                  <m:r>
                                    <a:rPr lang="el-GR" b="0" smtClean="0">
                                      <a:solidFill>
                                        <a:sysClr val="windowText" lastClr="000000"/>
                                      </a:solidFill>
                                      <a:latin typeface="Cambria Math" panose="02040503050406030204" pitchFamily="18" charset="0"/>
                                    </a:rPr>
                                    <m:t>𝜂</m:t>
                                  </m:r>
                                </m:e>
                                <m:sup>
                                  <m:r>
                                    <a:rPr lang="en-US" b="0" smtClean="0">
                                      <a:solidFill>
                                        <a:sysClr val="windowText" lastClr="000000"/>
                                      </a:solidFill>
                                      <a:latin typeface="Cambria Math" panose="02040503050406030204" pitchFamily="18" charset="0"/>
                                    </a:rPr>
                                    <m:t>𝑡</m:t>
                                  </m:r>
                                  <m:r>
                                    <a:rPr lang="en-US" b="0" smtClean="0">
                                      <a:solidFill>
                                        <a:sysClr val="windowText" lastClr="000000"/>
                                      </a:solidFill>
                                      <a:latin typeface="Cambria Math" panose="02040503050406030204" pitchFamily="18" charset="0"/>
                                    </a:rPr>
                                    <m:t>,</m:t>
                                  </m:r>
                                  <m:acc>
                                    <m:accPr>
                                      <m:chr m:val="̅"/>
                                      <m:ctrlPr>
                                        <a:rPr lang="en-US" b="0" i="1" smtClean="0">
                                          <a:solidFill>
                                            <a:sysClr val="windowText" lastClr="000000"/>
                                          </a:solidFill>
                                          <a:latin typeface="Cambria Math" panose="02040503050406030204" pitchFamily="18" charset="0"/>
                                        </a:rPr>
                                      </m:ctrlPr>
                                    </m:accPr>
                                    <m:e>
                                      <m:r>
                                        <a:rPr lang="en-US" b="0" smtClean="0">
                                          <a:solidFill>
                                            <a:sysClr val="windowText" lastClr="000000"/>
                                          </a:solidFill>
                                          <a:latin typeface="Cambria Math" panose="02040503050406030204" pitchFamily="18" charset="0"/>
                                        </a:rPr>
                                        <m:t>𝑡</m:t>
                                      </m:r>
                                    </m:e>
                                  </m:acc>
                                </m:sup>
                              </m:sSup>
                            </m:oMath>
                          </a14:m>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&lt;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602742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US" b="0" smtClean="0">
                                        <a:solidFill>
                                          <a:sysClr val="windowText" lastClr="000000"/>
                                        </a:solidFill>
                                        <a:latin typeface="Cambria Math" panose="02040503050406030204" pitchFamily="18" charset="0"/>
                                      </a:rPr>
                                      <m:t>𝑚</m:t>
                                    </m:r>
                                  </m:e>
                                  <m:sub>
                                    <m:r>
                                      <a:rPr lang="en-US" b="0" smtClean="0">
                                        <a:solidFill>
                                          <a:sysClr val="windowText" lastClr="000000"/>
                                        </a:solidFill>
                                        <a:latin typeface="Cambria Math" panose="02040503050406030204" pitchFamily="18" charset="0"/>
                                      </a:rPr>
                                      <m:t>𝑡</m:t>
                                    </m:r>
                                    <m:acc>
                                      <m:accPr>
                                        <m:chr m:val="̅"/>
                                        <m:ctrlPr>
                                          <a:rPr lang="en-US" b="0" i="1" smtClean="0">
                                            <a:solidFill>
                                              <a:sysClr val="windowText" lastClr="000000"/>
                                            </a:solidFill>
                                            <a:latin typeface="Cambria Math" panose="02040503050406030204" pitchFamily="18" charset="0"/>
                                          </a:rPr>
                                        </m:ctrlPr>
                                      </m:accPr>
                                      <m:e>
                                        <m:r>
                                          <a:rPr lang="en-US" b="0" smtClean="0">
                                            <a:solidFill>
                                              <a:sysClr val="windowText" lastClr="000000"/>
                                            </a:solidFill>
                                            <a:latin typeface="Cambria Math" panose="02040503050406030204" pitchFamily="18" charset="0"/>
                                          </a:rPr>
                                          <m:t>𝑡</m:t>
                                        </m:r>
                                      </m:e>
                                    </m:acc>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&gt; 1000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633064"/>
                      </a:ext>
                    </a:extLst>
                  </a:tr>
                </a:tbl>
              </a:graphicData>
            </a:graphic>
          </p:graphicFrame>
        </mc:Choice>
        <mc:Fallback xmlns="">
          <p:graphicFrame>
            <p:nvGraphicFramePr>
              <p:cNvPr id="17" name="Table 17">
                <a:extLst>
                  <a:ext uri="{FF2B5EF4-FFF2-40B4-BE49-F238E27FC236}">
                    <a16:creationId xmlns:a16="http://schemas.microsoft.com/office/drawing/2014/main" id="{EDFCDA27-4C79-4CCD-B394-672669C27A88}"/>
                  </a:ext>
                </a:extLst>
              </p:cNvPr>
              <p:cNvGraphicFramePr>
                <a:graphicFrameLocks noGrp="1"/>
              </p:cNvGraphicFramePr>
              <p:nvPr>
                <p:extLst>
                  <p:ext uri="{D42A27DB-BD31-4B8C-83A1-F6EECF244321}">
                    <p14:modId xmlns:p14="http://schemas.microsoft.com/office/powerpoint/2010/main" val="2055550404"/>
                  </p:ext>
                </p:extLst>
              </p:nvPr>
            </p:nvGraphicFramePr>
            <p:xfrm>
              <a:off x="60862" y="1262849"/>
              <a:ext cx="3361088" cy="1549147"/>
            </p:xfrm>
            <a:graphic>
              <a:graphicData uri="http://schemas.openxmlformats.org/drawingml/2006/table">
                <a:tbl>
                  <a:tblPr firstRow="1" bandRow="1">
                    <a:tableStyleId>{073A0DAA-6AF3-43AB-8588-CEC1D06C72B9}</a:tableStyleId>
                  </a:tblPr>
                  <a:tblGrid>
                    <a:gridCol w="1680544">
                      <a:extLst>
                        <a:ext uri="{9D8B030D-6E8A-4147-A177-3AD203B41FA5}">
                          <a16:colId xmlns:a16="http://schemas.microsoft.com/office/drawing/2014/main" val="921311456"/>
                        </a:ext>
                      </a:extLst>
                    </a:gridCol>
                    <a:gridCol w="1680544">
                      <a:extLst>
                        <a:ext uri="{9D8B030D-6E8A-4147-A177-3AD203B41FA5}">
                          <a16:colId xmlns:a16="http://schemas.microsoft.com/office/drawing/2014/main" val="2328464470"/>
                        </a:ext>
                      </a:extLst>
                    </a:gridCol>
                  </a:tblGrid>
                  <a:tr h="365760">
                    <a:tc>
                      <a:txBody>
                        <a:bodyPr/>
                        <a:lstStyle/>
                        <a:p>
                          <a:pPr algn="ctr"/>
                          <a:r>
                            <a:rPr lang="en-US" dirty="0">
                              <a:solidFill>
                                <a:sysClr val="windowText" lastClr="000000"/>
                              </a:solidFill>
                            </a:rPr>
                            <a:t>Observable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804806"/>
                      </a:ext>
                    </a:extLst>
                  </a:tr>
                  <a:tr h="42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61" t="-92857" r="-100361" b="-198571"/>
                          </a:stretch>
                        </a:blipFill>
                      </a:tcPr>
                    </a:tc>
                    <a:tc>
                      <a:txBody>
                        <a:bodyPr/>
                        <a:lstStyle/>
                        <a:p>
                          <a:pPr algn="ctr"/>
                          <a:r>
                            <a:rPr lang="en-US" dirty="0">
                              <a:solidFill>
                                <a:sysClr val="windowText" lastClr="000000"/>
                              </a:solidFill>
                            </a:rPr>
                            <a:t>&gt; 400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29405"/>
                      </a:ext>
                    </a:extLst>
                  </a:tr>
                  <a:tr h="38843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61" t="-210938" r="-100361" b="-117188"/>
                          </a:stretch>
                        </a:blipFill>
                      </a:tcPr>
                    </a:tc>
                    <a:tc>
                      <a:txBody>
                        <a:bodyPr/>
                        <a:lstStyle/>
                        <a:p>
                          <a:pPr algn="ctr"/>
                          <a:r>
                            <a:rPr lang="en-US" dirty="0">
                              <a:solidFill>
                                <a:sysClr val="windowText" lastClr="000000"/>
                              </a:solidFill>
                            </a:rPr>
                            <a:t>&lt;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602742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61" t="-326230" r="-100361" b="-22951"/>
                          </a:stretch>
                        </a:blipFill>
                      </a:tcPr>
                    </a:tc>
                    <a:tc>
                      <a:txBody>
                        <a:bodyPr/>
                        <a:lstStyle/>
                        <a:p>
                          <a:pPr algn="ctr"/>
                          <a:r>
                            <a:rPr lang="en-US" dirty="0">
                              <a:solidFill>
                                <a:sysClr val="windowText" lastClr="000000"/>
                              </a:solidFill>
                            </a:rPr>
                            <a:t>&gt; 1000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63306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0" name="Table 17">
                <a:extLst>
                  <a:ext uri="{FF2B5EF4-FFF2-40B4-BE49-F238E27FC236}">
                    <a16:creationId xmlns:a16="http://schemas.microsoft.com/office/drawing/2014/main" id="{0469E733-EAFE-4688-BA22-4F04B618DC0E}"/>
                  </a:ext>
                </a:extLst>
              </p:cNvPr>
              <p:cNvGraphicFramePr>
                <a:graphicFrameLocks noGrp="1"/>
              </p:cNvGraphicFramePr>
              <p:nvPr/>
            </p:nvGraphicFramePr>
            <p:xfrm>
              <a:off x="8770746" y="1037227"/>
              <a:ext cx="3361088" cy="2369313"/>
            </p:xfrm>
            <a:graphic>
              <a:graphicData uri="http://schemas.openxmlformats.org/drawingml/2006/table">
                <a:tbl>
                  <a:tblPr firstRow="1" bandRow="1">
                    <a:tableStyleId>{073A0DAA-6AF3-43AB-8588-CEC1D06C72B9}</a:tableStyleId>
                  </a:tblPr>
                  <a:tblGrid>
                    <a:gridCol w="1680544">
                      <a:extLst>
                        <a:ext uri="{9D8B030D-6E8A-4147-A177-3AD203B41FA5}">
                          <a16:colId xmlns:a16="http://schemas.microsoft.com/office/drawing/2014/main" val="921311456"/>
                        </a:ext>
                      </a:extLst>
                    </a:gridCol>
                    <a:gridCol w="1680544">
                      <a:extLst>
                        <a:ext uri="{9D8B030D-6E8A-4147-A177-3AD203B41FA5}">
                          <a16:colId xmlns:a16="http://schemas.microsoft.com/office/drawing/2014/main" val="2328464470"/>
                        </a:ext>
                      </a:extLst>
                    </a:gridCol>
                  </a:tblGrid>
                  <a:tr h="226793">
                    <a:tc>
                      <a:txBody>
                        <a:bodyPr/>
                        <a:lstStyle/>
                        <a:p>
                          <a:pPr algn="ctr"/>
                          <a:r>
                            <a:rPr lang="en-US" dirty="0">
                              <a:solidFill>
                                <a:sysClr val="windowText" lastClr="000000"/>
                              </a:solidFill>
                            </a:rPr>
                            <a:t>Observable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804806"/>
                      </a:ext>
                    </a:extLst>
                  </a:tr>
                  <a:tr h="350617">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𝑁</m:t>
                                    </m:r>
                                  </m:e>
                                  <m:sub>
                                    <m:r>
                                      <a:rPr lang="en-US" b="0" i="1" smtClean="0">
                                        <a:solidFill>
                                          <a:sysClr val="windowText" lastClr="000000"/>
                                        </a:solidFill>
                                        <a:latin typeface="Cambria Math" panose="02040503050406030204" pitchFamily="18" charset="0"/>
                                      </a:rPr>
                                      <m:t>𝑗𝑒𝑡𝑠</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6681295"/>
                      </a:ext>
                    </a:extLst>
                  </a:tr>
                  <a:tr h="370840">
                    <a:tc>
                      <a:txBody>
                        <a:bodyPr/>
                        <a:lstStyle/>
                        <a:p>
                          <a:pPr algn="ctr"/>
                          <a14:m>
                            <m:oMathPara xmlns:m="http://schemas.openxmlformats.org/officeDocument/2006/math">
                              <m:oMathParaPr>
                                <m:jc m:val="centerGroup"/>
                              </m:oMathParaPr>
                              <m:oMath xmlns:m="http://schemas.openxmlformats.org/officeDocument/2006/math">
                                <m:sSubSup>
                                  <m:sSubSupPr>
                                    <m:ctrlPr>
                                      <a:rPr lang="en-US" i="1" smtClean="0">
                                        <a:solidFill>
                                          <a:sysClr val="windowText" lastClr="000000"/>
                                        </a:solidFill>
                                        <a:latin typeface="Cambria Math" panose="02040503050406030204" pitchFamily="18" charset="0"/>
                                      </a:rPr>
                                    </m:ctrlPr>
                                  </m:sSubSupPr>
                                  <m:e>
                                    <m:r>
                                      <a:rPr lang="en-US" b="0" smtClean="0">
                                        <a:solidFill>
                                          <a:sysClr val="windowText" lastClr="000000"/>
                                        </a:solidFill>
                                        <a:latin typeface="Cambria Math" panose="02040503050406030204" pitchFamily="18" charset="0"/>
                                      </a:rPr>
                                      <m:t>𝑝</m:t>
                                    </m:r>
                                  </m:e>
                                  <m:sub>
                                    <m:r>
                                      <a:rPr lang="en-US" b="0" smtClean="0">
                                        <a:solidFill>
                                          <a:sysClr val="windowText" lastClr="000000"/>
                                        </a:solidFill>
                                        <a:latin typeface="Cambria Math" panose="02040503050406030204" pitchFamily="18" charset="0"/>
                                      </a:rPr>
                                      <m:t>𝑇</m:t>
                                    </m:r>
                                  </m:sub>
                                  <m:sup>
                                    <m:r>
                                      <a:rPr lang="en-US" b="0" i="1" smtClean="0">
                                        <a:solidFill>
                                          <a:sysClr val="windowText" lastClr="000000"/>
                                        </a:solidFill>
                                        <a:latin typeface="Cambria Math" panose="02040503050406030204" pitchFamily="18" charset="0"/>
                                      </a:rPr>
                                      <m:t>𝑗𝑒𝑡</m:t>
                                    </m:r>
                                    <m:r>
                                      <a:rPr lang="en-US" b="0" i="1" smtClean="0">
                                        <a:solidFill>
                                          <a:sysClr val="windowText" lastClr="000000"/>
                                        </a:solidFill>
                                        <a:latin typeface="Cambria Math" panose="02040503050406030204" pitchFamily="18" charset="0"/>
                                      </a:rPr>
                                      <m:t>1, 2 </m:t>
                                    </m:r>
                                  </m:sup>
                                </m:sSubSup>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&gt; 400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29405"/>
                      </a:ext>
                    </a:extLst>
                  </a:tr>
                  <a:tr h="370840">
                    <a:tc>
                      <a:txBody>
                        <a:bodyPr/>
                        <a:lstStyle/>
                        <a:p>
                          <a:pPr algn="ctr"/>
                          <a:r>
                            <a:rPr lang="en-US" dirty="0">
                              <a:solidFill>
                                <a:sysClr val="windowText" lastClr="000000"/>
                              </a:solidFill>
                            </a:rPr>
                            <a:t>|</a:t>
                          </a:r>
                          <a14:m>
                            <m:oMath xmlns:m="http://schemas.openxmlformats.org/officeDocument/2006/math">
                              <m:sSup>
                                <m:sSupPr>
                                  <m:ctrlPr>
                                    <a:rPr lang="en-US" i="1" smtClean="0">
                                      <a:solidFill>
                                        <a:sysClr val="windowText" lastClr="000000"/>
                                      </a:solidFill>
                                      <a:latin typeface="Cambria Math" panose="02040503050406030204" pitchFamily="18" charset="0"/>
                                    </a:rPr>
                                  </m:ctrlPr>
                                </m:sSupPr>
                                <m:e>
                                  <m:r>
                                    <a:rPr lang="el-GR" b="0" smtClean="0">
                                      <a:solidFill>
                                        <a:sysClr val="windowText" lastClr="000000"/>
                                      </a:solidFill>
                                      <a:latin typeface="Cambria Math" panose="02040503050406030204" pitchFamily="18" charset="0"/>
                                    </a:rPr>
                                    <m:t>𝜂</m:t>
                                  </m:r>
                                </m:e>
                                <m:sup>
                                  <m:r>
                                    <a:rPr lang="en-US" b="0" i="1" smtClean="0">
                                      <a:solidFill>
                                        <a:sysClr val="windowText" lastClr="000000"/>
                                      </a:solidFill>
                                      <a:latin typeface="Cambria Math" panose="02040503050406030204" pitchFamily="18" charset="0"/>
                                    </a:rPr>
                                    <m:t>𝑗𝑒𝑡</m:t>
                                  </m:r>
                                  <m:r>
                                    <a:rPr lang="en-US" b="0" i="1" smtClean="0">
                                      <a:solidFill>
                                        <a:sysClr val="windowText" lastClr="000000"/>
                                      </a:solidFill>
                                      <a:latin typeface="Cambria Math" panose="02040503050406030204" pitchFamily="18" charset="0"/>
                                    </a:rPr>
                                    <m:t>1, 2</m:t>
                                  </m:r>
                                </m:sup>
                              </m:sSup>
                            </m:oMath>
                          </a14:m>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&lt;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6027429"/>
                      </a:ext>
                    </a:extLst>
                  </a:tr>
                  <a:tr h="370840">
                    <a:tc>
                      <a:txBody>
                        <a:bodyPr/>
                        <a:lstStyle/>
                        <a:p>
                          <a:pPr algn="ctr"/>
                          <a14:m>
                            <m:oMathPara xmlns:m="http://schemas.openxmlformats.org/officeDocument/2006/math">
                              <m:oMathParaPr>
                                <m:jc m:val="centerGroup"/>
                              </m:oMathParaPr>
                              <m:oMath xmlns:m="http://schemas.openxmlformats.org/officeDocument/2006/math">
                                <m:sSubSup>
                                  <m:sSubSupPr>
                                    <m:ctrlPr>
                                      <a:rPr lang="en-US" i="1" smtClean="0">
                                        <a:solidFill>
                                          <a:sysClr val="windowText" lastClr="000000"/>
                                        </a:solidFill>
                                        <a:latin typeface="Cambria Math" panose="02040503050406030204" pitchFamily="18" charset="0"/>
                                      </a:rPr>
                                    </m:ctrlPr>
                                  </m:sSubSupPr>
                                  <m:e>
                                    <m:r>
                                      <a:rPr lang="en-US" b="0" i="1" smtClean="0">
                                        <a:solidFill>
                                          <a:sysClr val="windowText" lastClr="000000"/>
                                        </a:solidFill>
                                        <a:latin typeface="Cambria Math" panose="02040503050406030204" pitchFamily="18" charset="0"/>
                                      </a:rPr>
                                      <m:t>𝑚</m:t>
                                    </m:r>
                                  </m:e>
                                  <m:sub>
                                    <m:r>
                                      <a:rPr lang="en-US" b="0" i="1" smtClean="0">
                                        <a:solidFill>
                                          <a:sysClr val="windowText" lastClr="000000"/>
                                        </a:solidFill>
                                        <a:latin typeface="Cambria Math" panose="02040503050406030204" pitchFamily="18" charset="0"/>
                                      </a:rPr>
                                      <m:t>𝑆𝐷</m:t>
                                    </m:r>
                                  </m:sub>
                                  <m:sup>
                                    <m:r>
                                      <a:rPr lang="en-US" b="0" i="1" smtClean="0">
                                        <a:solidFill>
                                          <a:sysClr val="windowText" lastClr="000000"/>
                                        </a:solidFill>
                                        <a:latin typeface="Cambria Math" panose="02040503050406030204" pitchFamily="18" charset="0"/>
                                      </a:rPr>
                                      <m:t>𝑗𝑒𝑡</m:t>
                                    </m:r>
                                    <m:r>
                                      <a:rPr lang="en-US" b="0" i="1" smtClean="0">
                                        <a:solidFill>
                                          <a:sysClr val="windowText" lastClr="000000"/>
                                        </a:solidFill>
                                        <a:latin typeface="Cambria Math" panose="02040503050406030204" pitchFamily="18" charset="0"/>
                                      </a:rPr>
                                      <m:t>1, 2 </m:t>
                                    </m:r>
                                  </m:sup>
                                </m:sSubSup>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 (120, 220)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63306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𝑚</m:t>
                                    </m:r>
                                  </m:e>
                                  <m:sub>
                                    <m:r>
                                      <a:rPr lang="en-US" b="0" i="1" smtClean="0">
                                        <a:solidFill>
                                          <a:sysClr val="windowText" lastClr="000000"/>
                                        </a:solidFill>
                                        <a:latin typeface="Cambria Math" panose="02040503050406030204" pitchFamily="18" charset="0"/>
                                      </a:rPr>
                                      <m:t>𝑗𝑗</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&gt; 1000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328690"/>
                      </a:ext>
                    </a:extLst>
                  </a:tr>
                </a:tbl>
              </a:graphicData>
            </a:graphic>
          </p:graphicFrame>
        </mc:Choice>
        <mc:Fallback xmlns="">
          <p:graphicFrame>
            <p:nvGraphicFramePr>
              <p:cNvPr id="60" name="Table 17">
                <a:extLst>
                  <a:ext uri="{FF2B5EF4-FFF2-40B4-BE49-F238E27FC236}">
                    <a16:creationId xmlns:a16="http://schemas.microsoft.com/office/drawing/2014/main" id="{0469E733-EAFE-4688-BA22-4F04B618DC0E}"/>
                  </a:ext>
                </a:extLst>
              </p:cNvPr>
              <p:cNvGraphicFramePr>
                <a:graphicFrameLocks noGrp="1"/>
              </p:cNvGraphicFramePr>
              <p:nvPr>
                <p:extLst>
                  <p:ext uri="{D42A27DB-BD31-4B8C-83A1-F6EECF244321}">
                    <p14:modId xmlns:p14="http://schemas.microsoft.com/office/powerpoint/2010/main" val="964018658"/>
                  </p:ext>
                </p:extLst>
              </p:nvPr>
            </p:nvGraphicFramePr>
            <p:xfrm>
              <a:off x="8770746" y="1037227"/>
              <a:ext cx="3361088" cy="2369313"/>
            </p:xfrm>
            <a:graphic>
              <a:graphicData uri="http://schemas.openxmlformats.org/drawingml/2006/table">
                <a:tbl>
                  <a:tblPr firstRow="1" bandRow="1">
                    <a:tableStyleId>{073A0DAA-6AF3-43AB-8588-CEC1D06C72B9}</a:tableStyleId>
                  </a:tblPr>
                  <a:tblGrid>
                    <a:gridCol w="1680544">
                      <a:extLst>
                        <a:ext uri="{9D8B030D-6E8A-4147-A177-3AD203B41FA5}">
                          <a16:colId xmlns:a16="http://schemas.microsoft.com/office/drawing/2014/main" val="921311456"/>
                        </a:ext>
                      </a:extLst>
                    </a:gridCol>
                    <a:gridCol w="1680544">
                      <a:extLst>
                        <a:ext uri="{9D8B030D-6E8A-4147-A177-3AD203B41FA5}">
                          <a16:colId xmlns:a16="http://schemas.microsoft.com/office/drawing/2014/main" val="2328464470"/>
                        </a:ext>
                      </a:extLst>
                    </a:gridCol>
                  </a:tblGrid>
                  <a:tr h="365760">
                    <a:tc>
                      <a:txBody>
                        <a:bodyPr/>
                        <a:lstStyle/>
                        <a:p>
                          <a:pPr algn="ctr"/>
                          <a:r>
                            <a:rPr lang="en-US" dirty="0">
                              <a:solidFill>
                                <a:sysClr val="windowText" lastClr="000000"/>
                              </a:solidFill>
                            </a:rPr>
                            <a:t>Observable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804806"/>
                      </a:ext>
                    </a:extLst>
                  </a:tr>
                  <a:tr h="38785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61" t="-101563" r="-100361" b="-432813"/>
                          </a:stretch>
                        </a:blipFill>
                      </a:tcPr>
                    </a:tc>
                    <a:tc>
                      <a:txBody>
                        <a:bodyPr/>
                        <a:lstStyle/>
                        <a:p>
                          <a:pPr algn="ctr"/>
                          <a:r>
                            <a:rPr lang="en-US" dirty="0">
                              <a:solidFill>
                                <a:sysClr val="windowText" lastClr="000000"/>
                              </a:solidFill>
                            </a:rPr>
                            <a:t>&gt;1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6681295"/>
                      </a:ext>
                    </a:extLst>
                  </a:tr>
                  <a:tr h="42532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61" t="-184286" r="-100361" b="-295714"/>
                          </a:stretch>
                        </a:blipFill>
                      </a:tcPr>
                    </a:tc>
                    <a:tc>
                      <a:txBody>
                        <a:bodyPr/>
                        <a:lstStyle/>
                        <a:p>
                          <a:pPr algn="ctr"/>
                          <a:r>
                            <a:rPr lang="en-US" dirty="0">
                              <a:solidFill>
                                <a:sysClr val="windowText" lastClr="000000"/>
                              </a:solidFill>
                            </a:rPr>
                            <a:t>&gt; 400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29405"/>
                      </a:ext>
                    </a:extLst>
                  </a:tr>
                  <a:tr h="37458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61" t="-326230" r="-100361" b="-239344"/>
                          </a:stretch>
                        </a:blipFill>
                      </a:tcPr>
                    </a:tc>
                    <a:tc>
                      <a:txBody>
                        <a:bodyPr/>
                        <a:lstStyle/>
                        <a:p>
                          <a:pPr algn="ctr"/>
                          <a:r>
                            <a:rPr lang="en-US" dirty="0">
                              <a:solidFill>
                                <a:sysClr val="windowText" lastClr="000000"/>
                              </a:solidFill>
                            </a:rPr>
                            <a:t>&lt;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6027429"/>
                      </a:ext>
                    </a:extLst>
                  </a:tr>
                  <a:tr h="42792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61" t="-371429" r="-100361" b="-108571"/>
                          </a:stretch>
                        </a:blipFill>
                      </a:tcPr>
                    </a:tc>
                    <a:tc>
                      <a:txBody>
                        <a:bodyPr/>
                        <a:lstStyle/>
                        <a:p>
                          <a:pPr algn="ctr"/>
                          <a:r>
                            <a:rPr lang="en-US" dirty="0">
                              <a:solidFill>
                                <a:sysClr val="windowText" lastClr="000000"/>
                              </a:solidFill>
                            </a:rPr>
                            <a:t> (120, 220)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633064"/>
                      </a:ext>
                    </a:extLst>
                  </a:tr>
                  <a:tr h="38785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61" t="-515625" r="-100361" b="-18750"/>
                          </a:stretch>
                        </a:blipFill>
                      </a:tcPr>
                    </a:tc>
                    <a:tc>
                      <a:txBody>
                        <a:bodyPr/>
                        <a:lstStyle/>
                        <a:p>
                          <a:pPr algn="ctr"/>
                          <a:r>
                            <a:rPr lang="en-US" dirty="0">
                              <a:solidFill>
                                <a:sysClr val="windowText" lastClr="000000"/>
                              </a:solidFill>
                            </a:rPr>
                            <a:t>&gt; 1000 GeV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328690"/>
                      </a:ext>
                    </a:extLst>
                  </a:tr>
                </a:tbl>
              </a:graphicData>
            </a:graphic>
          </p:graphicFrame>
        </mc:Fallback>
      </mc:AlternateContent>
      <p:sp>
        <p:nvSpPr>
          <p:cNvPr id="30" name="Footer Placeholder 2">
            <a:extLst>
              <a:ext uri="{FF2B5EF4-FFF2-40B4-BE49-F238E27FC236}">
                <a16:creationId xmlns:a16="http://schemas.microsoft.com/office/drawing/2014/main" id="{8497EF36-FBE1-DA43-9252-9B472FB4C7B0}"/>
              </a:ext>
            </a:extLst>
          </p:cNvPr>
          <p:cNvSpPr>
            <a:spLocks noGrp="1"/>
          </p:cNvSpPr>
          <p:nvPr>
            <p:ph type="ftr" sz="quarter" idx="11"/>
          </p:nvPr>
        </p:nvSpPr>
        <p:spPr>
          <a:xfrm>
            <a:off x="3686185" y="6470936"/>
            <a:ext cx="4822804" cy="365125"/>
          </a:xfrm>
        </p:spPr>
        <p:txBody>
          <a:bodyPr/>
          <a:lstStyle/>
          <a:p>
            <a:r>
              <a:rPr lang="fi-FI" dirty="0"/>
              <a:t>NTUA G. </a:t>
            </a:r>
            <a:r>
              <a:rPr lang="fi-FI" dirty="0" err="1"/>
              <a:t>Bakas</a:t>
            </a:r>
            <a:endParaRPr lang="en-US" dirty="0"/>
          </a:p>
        </p:txBody>
      </p:sp>
      <p:sp>
        <p:nvSpPr>
          <p:cNvPr id="31" name="Date Placeholder 23">
            <a:extLst>
              <a:ext uri="{FF2B5EF4-FFF2-40B4-BE49-F238E27FC236}">
                <a16:creationId xmlns:a16="http://schemas.microsoft.com/office/drawing/2014/main" id="{8A5BCD04-6C5F-BD44-AA21-B4353935B912}"/>
              </a:ext>
            </a:extLst>
          </p:cNvPr>
          <p:cNvSpPr>
            <a:spLocks noGrp="1"/>
          </p:cNvSpPr>
          <p:nvPr>
            <p:ph type="dt" sz="half" idx="10"/>
          </p:nvPr>
        </p:nvSpPr>
        <p:spPr>
          <a:xfrm>
            <a:off x="1097280" y="6470936"/>
            <a:ext cx="2472271" cy="365125"/>
          </a:xfrm>
        </p:spPr>
        <p:txBody>
          <a:bodyPr/>
          <a:lstStyle/>
          <a:p>
            <a:fld id="{3DBB7BD0-9B8D-1F47-8ABF-BE3CF9BD2848}" type="datetime1">
              <a:rPr lang="en-US" smtClean="0"/>
              <a:t>9/29/20</a:t>
            </a:fld>
            <a:endParaRPr lang="en-US" dirty="0"/>
          </a:p>
        </p:txBody>
      </p:sp>
    </p:spTree>
    <p:extLst>
      <p:ext uri="{BB962C8B-B14F-4D97-AF65-F5344CB8AC3E}">
        <p14:creationId xmlns:p14="http://schemas.microsoft.com/office/powerpoint/2010/main" val="166410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3276600" y="33090"/>
            <a:ext cx="5638800" cy="523220"/>
          </a:xfrm>
          <a:prstGeom prst="rect">
            <a:avLst/>
          </a:prstGeom>
          <a:noFill/>
        </p:spPr>
        <p:txBody>
          <a:bodyPr wrap="square" rtlCol="0">
            <a:spAutoFit/>
          </a:bodyPr>
          <a:lstStyle/>
          <a:p>
            <a:pPr algn="ctr"/>
            <a:r>
              <a:rPr lang="en-US" sz="2800" u="sng" dirty="0"/>
              <a:t>Tag And Probe</a:t>
            </a:r>
            <a:endParaRPr lang="en-US" sz="2800" u="sng" dirty="0">
              <a:solidFill>
                <a:srgbClr val="00B05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29</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9/29/20</a:t>
            </a:fld>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1AABF11-DCDD-AF47-A02C-ABB44C4DD19D}"/>
                  </a:ext>
                </a:extLst>
              </p:cNvPr>
              <p:cNvSpPr/>
              <p:nvPr/>
            </p:nvSpPr>
            <p:spPr>
              <a:xfrm>
                <a:off x="70757" y="1270646"/>
                <a:ext cx="12050486" cy="4118692"/>
              </a:xfrm>
              <a:prstGeom prst="rect">
                <a:avLst/>
              </a:prstGeom>
            </p:spPr>
            <p:txBody>
              <a:bodyPr wrap="square">
                <a:spAutoFit/>
              </a:bodyPr>
              <a:lstStyle/>
              <a:p>
                <a:pPr marL="342900" indent="-342900">
                  <a:buClr>
                    <a:schemeClr val="accent1"/>
                  </a:buClr>
                  <a:buFont typeface="Arial" panose="020B0604020202020204" pitchFamily="34" charset="0"/>
                  <a:buChar char="•"/>
                </a:pPr>
                <a:r>
                  <a:rPr lang="en-US" sz="2000" u="sng" dirty="0"/>
                  <a:t>Top Tagger Scale Factors</a:t>
                </a:r>
              </a:p>
              <a:p>
                <a:pPr marL="342900" indent="-342900">
                  <a:buClr>
                    <a:schemeClr val="accent1"/>
                  </a:buClr>
                  <a:buFont typeface="Arial" panose="020B0604020202020204" pitchFamily="34" charset="0"/>
                  <a:buChar char="•"/>
                </a:pPr>
                <a:endParaRPr lang="en-US" sz="2000" u="sng" dirty="0"/>
              </a:p>
              <a:p>
                <a:pPr marL="800100" lvl="1" indent="-342900">
                  <a:buClr>
                    <a:schemeClr val="accent1"/>
                  </a:buClr>
                  <a:buFont typeface="Arial" panose="020B0604020202020204" pitchFamily="34" charset="0"/>
                  <a:buChar char="•"/>
                </a:pPr>
                <a:r>
                  <a:rPr lang="en-US" sz="2000" dirty="0"/>
                  <a:t>Validation method to ensure that no SF’s are needed</a:t>
                </a:r>
                <a:endParaRPr lang="en-US" sz="2000" u="sng" dirty="0"/>
              </a:p>
              <a:p>
                <a:pPr marL="800100" lvl="1" indent="-342900">
                  <a:buClr>
                    <a:schemeClr val="accent1"/>
                  </a:buClr>
                  <a:buFont typeface="Arial" panose="020B0604020202020204" pitchFamily="34" charset="0"/>
                  <a:buChar char="•"/>
                </a:pPr>
                <a:endParaRPr lang="en-US" sz="2000" dirty="0"/>
              </a:p>
              <a:p>
                <a:pPr marL="800100" lvl="1" indent="-342900">
                  <a:buClr>
                    <a:schemeClr val="accent1"/>
                  </a:buClr>
                  <a:buFont typeface="Arial" panose="020B0604020202020204" pitchFamily="34" charset="0"/>
                  <a:buChar char="•"/>
                </a:pPr>
                <a:r>
                  <a:rPr lang="en-US" sz="2000" dirty="0"/>
                  <a:t>From data we subtract QCD and Subdominant </a:t>
                </a:r>
                <a:r>
                  <a:rPr lang="en-US" sz="2000" dirty="0" err="1"/>
                  <a:t>bkgs</a:t>
                </a:r>
                <a:r>
                  <a:rPr lang="en-US" sz="2000" dirty="0"/>
                  <a:t> (MC) so that the data sample is pure</a:t>
                </a:r>
              </a:p>
              <a:p>
                <a:pPr lvl="1">
                  <a:buClr>
                    <a:schemeClr val="accent1"/>
                  </a:buClr>
                </a:pPr>
                <a:endParaRPr lang="en-US" sz="2000" i="1" dirty="0">
                  <a:solidFill>
                    <a:srgbClr val="FF0000"/>
                  </a:solidFill>
                  <a:latin typeface="Cambria Math" panose="02040503050406030204" pitchFamily="18" charset="0"/>
                </a:endParaRPr>
              </a:p>
              <a:p>
                <a:pPr lvl="1">
                  <a:buClr>
                    <a:schemeClr val="accent1"/>
                  </a:buCl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𝑒𝑓𝑓𝑖𝑐𝑖𝑒𝑛𝑐𝑦</m:t>
                      </m:r>
                      <m:r>
                        <a:rPr lang="en-US" sz="2000" i="1">
                          <a:solidFill>
                            <a:srgbClr val="FF0000"/>
                          </a:solidFill>
                          <a:latin typeface="Cambria Math" panose="02040503050406030204" pitchFamily="18" charset="0"/>
                        </a:rPr>
                        <m:t>= </m:t>
                      </m:r>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 (1 </m:t>
                          </m:r>
                          <m:r>
                            <a:rPr lang="en-US" sz="2000" i="1">
                              <a:solidFill>
                                <a:srgbClr val="FF0000"/>
                              </a:solidFill>
                              <a:latin typeface="Cambria Math" panose="02040503050406030204" pitchFamily="18" charset="0"/>
                            </a:rPr>
                            <m:t>𝑗𝑒𝑡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𝑝𝑎𝑠𝑠</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𝑏𝑎𝑠𝑒𝑙𝑖𝑛𝑒</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𝑇𝑖𝑔h𝑡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𝑇𝑜𝑝𝑇𝑎𝑔𝑔𝑒𝑟</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𝐶𝑢𝑡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𝐴𝑁𝐷</m:t>
                          </m:r>
                          <m:r>
                            <a:rPr lang="en-US" sz="2000" i="1">
                              <a:solidFill>
                                <a:srgbClr val="FF0000"/>
                              </a:solidFill>
                              <a:latin typeface="Cambria Math" panose="02040503050406030204" pitchFamily="18" charset="0"/>
                            </a:rPr>
                            <m:t> 1 </m:t>
                          </m:r>
                          <m:r>
                            <a:rPr lang="en-US" sz="2000" i="1">
                              <a:solidFill>
                                <a:srgbClr val="FF0000"/>
                              </a:solidFill>
                              <a:latin typeface="Cambria Math" panose="02040503050406030204" pitchFamily="18" charset="0"/>
                            </a:rPr>
                            <m:t>𝑗𝑒𝑡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𝑝𝑎𝑠𝑠</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𝑆𝑅</m:t>
                          </m:r>
                          <m:r>
                            <a:rPr lang="en-US" sz="2000" i="1">
                              <a:solidFill>
                                <a:srgbClr val="FF0000"/>
                              </a:solidFill>
                              <a:latin typeface="Cambria Math" panose="02040503050406030204" pitchFamily="18" charset="0"/>
                            </a:rPr>
                            <m:t>)</m:t>
                          </m:r>
                        </m:num>
                        <m:den>
                          <m:r>
                            <a:rPr lang="en-US" sz="2000" i="1">
                              <a:solidFill>
                                <a:srgbClr val="FF0000"/>
                              </a:solidFill>
                              <a:latin typeface="Cambria Math" panose="02040503050406030204" pitchFamily="18" charset="0"/>
                            </a:rPr>
                            <m:t># (1 </m:t>
                          </m:r>
                          <m:r>
                            <a:rPr lang="en-US" sz="2000" i="1">
                              <a:solidFill>
                                <a:srgbClr val="FF0000"/>
                              </a:solidFill>
                              <a:latin typeface="Cambria Math" panose="02040503050406030204" pitchFamily="18" charset="0"/>
                            </a:rPr>
                            <m:t>𝑗𝑒𝑡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𝑝𝑎𝑠𝑠</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𝑏𝑎𝑠𝑒𝑙𝑖𝑛𝑒</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𝑇𝑖𝑔h𝑡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𝑇𝑜𝑝𝑇𝑎𝑔𝑔𝑒𝑟</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𝐶𝑢𝑡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𝐴𝑁𝐷</m:t>
                          </m:r>
                          <m:r>
                            <a:rPr lang="en-US" sz="2000" i="1">
                              <a:solidFill>
                                <a:srgbClr val="FF0000"/>
                              </a:solidFill>
                              <a:latin typeface="Cambria Math" panose="02040503050406030204" pitchFamily="18" charset="0"/>
                            </a:rPr>
                            <m:t> 1 </m:t>
                          </m:r>
                          <m:r>
                            <a:rPr lang="en-US" sz="2000" i="1">
                              <a:solidFill>
                                <a:srgbClr val="FF0000"/>
                              </a:solidFill>
                              <a:latin typeface="Cambria Math" panose="02040503050406030204" pitchFamily="18" charset="0"/>
                            </a:rPr>
                            <m:t>𝑗𝑒𝑡</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𝑝𝑎𝑠𝑠</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𝑜𝑛𝑙𝑦</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𝑏𝑎𝑠𝑒𝑙𝑖𝑛𝑒</m:t>
                          </m:r>
                          <m:r>
                            <a:rPr lang="en-US" sz="2000" i="1">
                              <a:solidFill>
                                <a:srgbClr val="FF0000"/>
                              </a:solidFill>
                              <a:latin typeface="Cambria Math" panose="02040503050406030204" pitchFamily="18" charset="0"/>
                            </a:rPr>
                            <m:t>)</m:t>
                          </m:r>
                        </m:den>
                      </m:f>
                    </m:oMath>
                  </m:oMathPara>
                </a14:m>
                <a:endParaRPr lang="en-US" sz="2000" dirty="0">
                  <a:solidFill>
                    <a:srgbClr val="FF0000"/>
                  </a:solidFill>
                </a:endParaRPr>
              </a:p>
              <a:p>
                <a:pPr lvl="1">
                  <a:buClr>
                    <a:schemeClr val="accent1"/>
                  </a:buClr>
                </a:pPr>
                <a:endParaRPr lang="en-US" sz="2000" dirty="0">
                  <a:solidFill>
                    <a:srgbClr val="FF0000"/>
                  </a:solidFill>
                </a:endParaRPr>
              </a:p>
              <a:p>
                <a:pPr marL="800100" lvl="1" indent="-342900">
                  <a:buClr>
                    <a:schemeClr val="accent1"/>
                  </a:buClr>
                  <a:buFont typeface="Arial" panose="020B0604020202020204" pitchFamily="34" charset="0"/>
                  <a:buChar char="•"/>
                </a:pPr>
                <a:r>
                  <a:rPr lang="en-US" sz="2000" dirty="0"/>
                  <a:t>Randomization: Randomly select leading/</a:t>
                </a:r>
                <a:r>
                  <a:rPr lang="en-US" sz="2000" dirty="0" err="1"/>
                  <a:t>subleading</a:t>
                </a:r>
                <a:r>
                  <a:rPr lang="en-US" sz="2000" dirty="0"/>
                  <a:t> jet to use as tag or probe to avoid </a:t>
                </a:r>
                <a:r>
                  <a:rPr lang="en-US" sz="2000" dirty="0" err="1"/>
                  <a:t>pT</a:t>
                </a:r>
                <a:r>
                  <a:rPr lang="en-US" sz="2000" dirty="0"/>
                  <a:t> bias</a:t>
                </a:r>
              </a:p>
              <a:p>
                <a:pPr lvl="1">
                  <a:buClr>
                    <a:schemeClr val="accent1"/>
                  </a:buClr>
                </a:pPr>
                <a:r>
                  <a:rPr lang="en-US" sz="2000" dirty="0"/>
                  <a:t> </a:t>
                </a:r>
              </a:p>
              <a:p>
                <a:pPr marL="800100" lvl="1" indent="-342900">
                  <a:buClr>
                    <a:schemeClr val="accent1"/>
                  </a:buClr>
                  <a:buFont typeface="Arial" panose="020B0604020202020204" pitchFamily="34" charset="0"/>
                  <a:buChar char="•"/>
                </a:pPr>
                <a:r>
                  <a:rPr lang="en-US" sz="2000" dirty="0"/>
                  <a:t>Divide the phase space into </a:t>
                </a:r>
                <a:r>
                  <a:rPr lang="en-US" sz="2000" dirty="0" err="1"/>
                  <a:t>pT</a:t>
                </a:r>
                <a:r>
                  <a:rPr lang="en-US" sz="2000" dirty="0"/>
                  <a:t> regions</a:t>
                </a:r>
                <a:r>
                  <a:rPr lang="el-GR" sz="2000" dirty="0"/>
                  <a:t> </a:t>
                </a:r>
                <a:r>
                  <a:rPr lang="en-US" sz="2000" dirty="0"/>
                  <a:t>based on the </a:t>
                </a:r>
                <a:r>
                  <a:rPr lang="en-US" sz="2000" dirty="0" err="1"/>
                  <a:t>topTagger</a:t>
                </a:r>
                <a:r>
                  <a:rPr lang="en-US" sz="2000" dirty="0"/>
                  <a:t> categories: [400-600] GeV, [600-800] GeV, [800-Inf] GeV</a:t>
                </a:r>
              </a:p>
            </p:txBody>
          </p:sp>
        </mc:Choice>
        <mc:Fallback xmlns="">
          <p:sp>
            <p:nvSpPr>
              <p:cNvPr id="2" name="Rectangle 1">
                <a:extLst>
                  <a:ext uri="{FF2B5EF4-FFF2-40B4-BE49-F238E27FC236}">
                    <a16:creationId xmlns:a16="http://schemas.microsoft.com/office/drawing/2014/main" id="{C1AABF11-DCDD-AF47-A02C-ABB44C4DD19D}"/>
                  </a:ext>
                </a:extLst>
              </p:cNvPr>
              <p:cNvSpPr>
                <a:spLocks noRot="1" noChangeAspect="1" noMove="1" noResize="1" noEditPoints="1" noAdjustHandles="1" noChangeArrowheads="1" noChangeShapeType="1" noTextEdit="1"/>
              </p:cNvSpPr>
              <p:nvPr/>
            </p:nvSpPr>
            <p:spPr>
              <a:xfrm>
                <a:off x="70757" y="1270646"/>
                <a:ext cx="12050486" cy="4118692"/>
              </a:xfrm>
              <a:prstGeom prst="rect">
                <a:avLst/>
              </a:prstGeom>
              <a:blipFill>
                <a:blip r:embed="rId2"/>
                <a:stretch>
                  <a:fillRect l="-421" t="-613" b="-1840"/>
                </a:stretch>
              </a:blipFill>
            </p:spPr>
            <p:txBody>
              <a:bodyPr/>
              <a:lstStyle/>
              <a:p>
                <a:r>
                  <a:rPr lang="en-GR">
                    <a:noFill/>
                  </a:rPr>
                  <a:t> </a:t>
                </a:r>
              </a:p>
            </p:txBody>
          </p:sp>
        </mc:Fallback>
      </mc:AlternateContent>
    </p:spTree>
    <p:extLst>
      <p:ext uri="{BB962C8B-B14F-4D97-AF65-F5344CB8AC3E}">
        <p14:creationId xmlns:p14="http://schemas.microsoft.com/office/powerpoint/2010/main" val="157910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9/29/20</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3276600" y="2640823"/>
            <a:ext cx="5638800" cy="523220"/>
          </a:xfrm>
          <a:prstGeom prst="rect">
            <a:avLst/>
          </a:prstGeom>
          <a:noFill/>
        </p:spPr>
        <p:txBody>
          <a:bodyPr wrap="square" rtlCol="0">
            <a:spAutoFit/>
          </a:bodyPr>
          <a:lstStyle/>
          <a:p>
            <a:pPr algn="ctr"/>
            <a:r>
              <a:rPr lang="en-US" sz="2800" u="sng" dirty="0"/>
              <a:t>BACKUP SLIDES</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30</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9/29/20</a:t>
            </a:fld>
            <a:endParaRPr lang="en-US" dirty="0"/>
          </a:p>
        </p:txBody>
      </p:sp>
      <p:graphicFrame>
        <p:nvGraphicFramePr>
          <p:cNvPr id="6" name="Table 5">
            <a:extLst>
              <a:ext uri="{FF2B5EF4-FFF2-40B4-BE49-F238E27FC236}">
                <a16:creationId xmlns:a16="http://schemas.microsoft.com/office/drawing/2014/main" id="{0053E4A8-5586-0742-92AE-8AB2965DB8C7}"/>
              </a:ext>
            </a:extLst>
          </p:cNvPr>
          <p:cNvGraphicFramePr>
            <a:graphicFrameLocks noGrp="1"/>
          </p:cNvGraphicFramePr>
          <p:nvPr>
            <p:extLst>
              <p:ext uri="{D42A27DB-BD31-4B8C-83A1-F6EECF244321}">
                <p14:modId xmlns:p14="http://schemas.microsoft.com/office/powerpoint/2010/main" val="1825068118"/>
              </p:ext>
            </p:extLst>
          </p:nvPr>
        </p:nvGraphicFramePr>
        <p:xfrm>
          <a:off x="146755" y="558003"/>
          <a:ext cx="11898489" cy="5090160"/>
        </p:xfrm>
        <a:graphic>
          <a:graphicData uri="http://schemas.openxmlformats.org/drawingml/2006/table">
            <a:tbl>
              <a:tblPr firstRow="1" bandRow="1">
                <a:tableStyleId>{5C22544A-7EE6-4342-B048-85BDC9FD1C3A}</a:tableStyleId>
              </a:tblPr>
              <a:tblGrid>
                <a:gridCol w="738147">
                  <a:extLst>
                    <a:ext uri="{9D8B030D-6E8A-4147-A177-3AD203B41FA5}">
                      <a16:colId xmlns:a16="http://schemas.microsoft.com/office/drawing/2014/main" val="1793480232"/>
                    </a:ext>
                  </a:extLst>
                </a:gridCol>
                <a:gridCol w="2130155">
                  <a:extLst>
                    <a:ext uri="{9D8B030D-6E8A-4147-A177-3AD203B41FA5}">
                      <a16:colId xmlns:a16="http://schemas.microsoft.com/office/drawing/2014/main" val="653301130"/>
                    </a:ext>
                  </a:extLst>
                </a:gridCol>
                <a:gridCol w="9030187">
                  <a:extLst>
                    <a:ext uri="{9D8B030D-6E8A-4147-A177-3AD203B41FA5}">
                      <a16:colId xmlns:a16="http://schemas.microsoft.com/office/drawing/2014/main" val="1879515542"/>
                    </a:ext>
                  </a:extLst>
                </a:gridCol>
              </a:tblGrid>
              <a:tr h="186090">
                <a:tc>
                  <a:txBody>
                    <a:bodyPr/>
                    <a:lstStyle/>
                    <a:p>
                      <a:r>
                        <a:rPr lang="en-GR" dirty="0"/>
                        <a:t>Year</a:t>
                      </a:r>
                    </a:p>
                  </a:txBody>
                  <a:tcPr/>
                </a:tc>
                <a:tc>
                  <a:txBody>
                    <a:bodyPr/>
                    <a:lstStyle/>
                    <a:p>
                      <a:r>
                        <a:rPr lang="en-GR" dirty="0"/>
                        <a:t>Type of File</a:t>
                      </a:r>
                    </a:p>
                  </a:txBody>
                  <a:tcPr/>
                </a:tc>
                <a:tc>
                  <a:txBody>
                    <a:bodyPr/>
                    <a:lstStyle/>
                    <a:p>
                      <a:r>
                        <a:rPr lang="en-GR" dirty="0"/>
                        <a:t>DAS</a:t>
                      </a:r>
                    </a:p>
                  </a:txBody>
                  <a:tcPr/>
                </a:tc>
                <a:extLst>
                  <a:ext uri="{0D108BD9-81ED-4DB2-BD59-A6C34878D82A}">
                    <a16:rowId xmlns:a16="http://schemas.microsoft.com/office/drawing/2014/main" val="840242215"/>
                  </a:ext>
                </a:extLst>
              </a:tr>
              <a:tr h="263627">
                <a:tc rowSpan="3">
                  <a:txBody>
                    <a:bodyPr/>
                    <a:lstStyle/>
                    <a:p>
                      <a:endParaRPr lang="en-GR" dirty="0"/>
                    </a:p>
                    <a:p>
                      <a:r>
                        <a:rPr lang="en-GR" dirty="0"/>
                        <a:t>2016</a:t>
                      </a:r>
                    </a:p>
                  </a:txBody>
                  <a:tcPr/>
                </a:tc>
                <a:tc>
                  <a:txBody>
                    <a:bodyPr/>
                    <a:lstStyle/>
                    <a:p>
                      <a:r>
                        <a:rPr lang="en-GR" sz="1600" dirty="0"/>
                        <a:t>TT Mtt 700-1000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2"/>
                        </a:rPr>
                        <a:t>/TT_Mtt-700to1000_TuneCUETP8M2T4_13TeV-powheg-pythia8/RunIISummer16MiniAODv3-PUMoriond17_94X_mcRun2_asymptotic_v3-v2/MINIAODSIM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2629245721"/>
                  </a:ext>
                </a:extLst>
              </a:tr>
              <a:tr h="263627">
                <a:tc vMerge="1">
                  <a:txBody>
                    <a:bodyPr/>
                    <a:lstStyle/>
                    <a:p>
                      <a:endParaRPr lang="en-GR" dirty="0"/>
                    </a:p>
                  </a:txBody>
                  <a:tcPr/>
                </a:tc>
                <a:tc>
                  <a:txBody>
                    <a:bodyPr/>
                    <a:lstStyle/>
                    <a:p>
                      <a:r>
                        <a:rPr lang="en-GR" sz="1600" dirty="0"/>
                        <a:t>TT Mtt 1000-Inf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3"/>
                        </a:rPr>
                        <a:t>/TT_Mtt-1000toInf_TuneCUETP8M2T4_13TeV-powheg-pythia8/RunIISummer16MiniAODv3-PUMoriond17_94X_mcRun2_asymptotic_v3-v2/MINIAODSIM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2830750468"/>
                  </a:ext>
                </a:extLst>
              </a:tr>
              <a:tr h="263627">
                <a:tc vMerge="1">
                  <a:txBody>
                    <a:bodyPr/>
                    <a:lstStyle/>
                    <a:p>
                      <a:endParaRPr lang="en-GR" dirty="0"/>
                    </a:p>
                  </a:txBody>
                  <a:tcPr/>
                </a:tc>
                <a:tc>
                  <a:txBody>
                    <a:bodyPr/>
                    <a:lstStyle/>
                    <a:p>
                      <a:r>
                        <a:rPr lang="en-GR" sz="1600" dirty="0"/>
                        <a:t>TT Nominal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4"/>
                        </a:rPr>
                        <a:t>/TT_TuneCUETP8M2T4_13TeV-powheg-pythia8/RunIISummer16MiniAODv3-PUMoriond17_94X_mcRun2_asymptotic_v3-v1/MINIAODSI</a:t>
                      </a:r>
                      <a:r>
                        <a:rPr lang="en-GR" sz="1200" kern="1200" dirty="0">
                          <a:solidFill>
                            <a:schemeClr val="dk1"/>
                          </a:solidFill>
                          <a:effectLst/>
                          <a:latin typeface="+mn-lt"/>
                          <a:ea typeface="+mn-ea"/>
                          <a:cs typeface="+mn-cs"/>
                          <a:hlinkClick r:id="rId4"/>
                        </a:rPr>
                        <a:t>M</a:t>
                      </a:r>
                      <a:endParaRPr lang="en-GR" sz="1200" kern="1200" dirty="0">
                        <a:solidFill>
                          <a:schemeClr val="dk1"/>
                        </a:solidFill>
                        <a:effectLst/>
                        <a:latin typeface="+mn-lt"/>
                        <a:ea typeface="+mn-ea"/>
                        <a:cs typeface="+mn-cs"/>
                      </a:endParaRPr>
                    </a:p>
                  </a:txBody>
                  <a:tcPr/>
                </a:tc>
                <a:extLst>
                  <a:ext uri="{0D108BD9-81ED-4DB2-BD59-A6C34878D82A}">
                    <a16:rowId xmlns:a16="http://schemas.microsoft.com/office/drawing/2014/main" val="3738905946"/>
                  </a:ext>
                </a:extLst>
              </a:tr>
              <a:tr h="263627">
                <a:tc rowSpan="5">
                  <a:txBody>
                    <a:bodyPr/>
                    <a:lstStyle/>
                    <a:p>
                      <a:endParaRPr lang="en-GR" dirty="0"/>
                    </a:p>
                    <a:p>
                      <a:endParaRPr lang="en-GR" dirty="0"/>
                    </a:p>
                    <a:p>
                      <a:endParaRPr lang="en-GR" dirty="0"/>
                    </a:p>
                    <a:p>
                      <a:r>
                        <a:rPr lang="en-GR" dirty="0"/>
                        <a:t>2017</a:t>
                      </a:r>
                    </a:p>
                  </a:txBody>
                  <a:tcPr/>
                </a:tc>
                <a:tc>
                  <a:txBody>
                    <a:bodyPr/>
                    <a:lstStyle/>
                    <a:p>
                      <a:r>
                        <a:rPr lang="en-GR" sz="1600" dirty="0"/>
                        <a:t>TT Mtt 700-1000</a:t>
                      </a:r>
                    </a:p>
                  </a:txBody>
                  <a:tcPr/>
                </a:tc>
                <a:tc>
                  <a:txBody>
                    <a:bodyPr/>
                    <a:lstStyle/>
                    <a:p>
                      <a:r>
                        <a:rPr lang="en-GR" sz="1200" dirty="0"/>
                        <a:t>--</a:t>
                      </a:r>
                    </a:p>
                  </a:txBody>
                  <a:tcPr/>
                </a:tc>
                <a:extLst>
                  <a:ext uri="{0D108BD9-81ED-4DB2-BD59-A6C34878D82A}">
                    <a16:rowId xmlns:a16="http://schemas.microsoft.com/office/drawing/2014/main" val="1457062580"/>
                  </a:ext>
                </a:extLst>
              </a:tr>
              <a:tr h="263627">
                <a:tc vMerge="1">
                  <a:txBody>
                    <a:bodyPr/>
                    <a:lstStyle/>
                    <a:p>
                      <a:endParaRPr lang="en-GR" dirty="0"/>
                    </a:p>
                  </a:txBody>
                  <a:tcPr/>
                </a:tc>
                <a:tc>
                  <a:txBody>
                    <a:bodyPr/>
                    <a:lstStyle/>
                    <a:p>
                      <a:r>
                        <a:rPr lang="en-GR" sz="1600" dirty="0"/>
                        <a:t>TT Mtt 1000-Inf</a:t>
                      </a:r>
                    </a:p>
                  </a:txBody>
                  <a:tcPr/>
                </a:tc>
                <a:tc>
                  <a:txBody>
                    <a:bodyPr/>
                    <a:lstStyle/>
                    <a:p>
                      <a:r>
                        <a:rPr lang="en-GR" sz="1200" dirty="0"/>
                        <a:t>--</a:t>
                      </a:r>
                    </a:p>
                  </a:txBody>
                  <a:tcPr/>
                </a:tc>
                <a:extLst>
                  <a:ext uri="{0D108BD9-81ED-4DB2-BD59-A6C34878D82A}">
                    <a16:rowId xmlns:a16="http://schemas.microsoft.com/office/drawing/2014/main" val="4099969205"/>
                  </a:ext>
                </a:extLst>
              </a:tr>
              <a:tr h="263627">
                <a:tc vMerge="1">
                  <a:txBody>
                    <a:bodyPr/>
                    <a:lstStyle/>
                    <a:p>
                      <a:endParaRPr lang="en-GR" dirty="0"/>
                    </a:p>
                  </a:txBody>
                  <a:tcPr/>
                </a:tc>
                <a:tc>
                  <a:txBody>
                    <a:bodyPr/>
                    <a:lstStyle/>
                    <a:p>
                      <a:r>
                        <a:rPr lang="en-GR" sz="1600" dirty="0"/>
                        <a:t>TT Nominal Hadronic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5"/>
                        </a:rPr>
                        <a:t>/TTToHadronic_TuneCP5_13TeV-powheg-pythia8/RunIIFall17MiniAODv2-PU2017_12Apr2018_94X_mc2017_realistic_v14-v1/MINIAODSIM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3274013190"/>
                  </a:ext>
                </a:extLst>
              </a:tr>
              <a:tr h="263627">
                <a:tc vMerge="1">
                  <a:txBody>
                    <a:bodyPr/>
                    <a:lstStyle/>
                    <a:p>
                      <a:endParaRPr lang="en-G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Nominal Semilepton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6"/>
                        </a:rPr>
                        <a:t>/TTToSemiLeptonic_TuneCP5_13TeV-powheg-pythia8/RunIIFall17MiniAODv2-PU2017_12Apr2018_94X_mc2017_realistic_v14-v2/MINIAODSIM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811028759"/>
                  </a:ext>
                </a:extLst>
              </a:tr>
              <a:tr h="263627">
                <a:tc vMerge="1">
                  <a:txBody>
                    <a:bodyPr/>
                    <a:lstStyle/>
                    <a:p>
                      <a:endParaRPr lang="en-G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Nominal Dilepton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7"/>
                        </a:rPr>
                        <a:t>TTTo2L2Nu_TuneCP5_13TeV-powheg-pythia8/RunIIFall17MiniAODv2-PU2017_12Apr2018_94X_mc2017_realistic_v14-v2/MINIAODSIM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2393368110"/>
                  </a:ext>
                </a:extLst>
              </a:tr>
              <a:tr h="263627">
                <a:tc rowSpan="5">
                  <a:txBody>
                    <a:bodyPr/>
                    <a:lstStyle/>
                    <a:p>
                      <a:endParaRPr lang="en-GR" dirty="0"/>
                    </a:p>
                    <a:p>
                      <a:endParaRPr lang="en-GR" dirty="0"/>
                    </a:p>
                    <a:p>
                      <a:endParaRPr lang="en-GR" dirty="0"/>
                    </a:p>
                    <a:p>
                      <a:r>
                        <a:rPr lang="en-GR" dirty="0"/>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Mtt 700-1000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rPr>
                        <a:t>--</a:t>
                      </a:r>
                    </a:p>
                  </a:txBody>
                  <a:tcPr/>
                </a:tc>
                <a:extLst>
                  <a:ext uri="{0D108BD9-81ED-4DB2-BD59-A6C34878D82A}">
                    <a16:rowId xmlns:a16="http://schemas.microsoft.com/office/drawing/2014/main" val="558877295"/>
                  </a:ext>
                </a:extLst>
              </a:tr>
              <a:tr h="263627">
                <a:tc vMerge="1">
                  <a:txBody>
                    <a:bodyPr/>
                    <a:lstStyle/>
                    <a:p>
                      <a:endParaRPr lang="en-G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Mtt 1000-Inf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rPr>
                        <a:t>--</a:t>
                      </a:r>
                    </a:p>
                  </a:txBody>
                  <a:tcPr/>
                </a:tc>
                <a:extLst>
                  <a:ext uri="{0D108BD9-81ED-4DB2-BD59-A6C34878D82A}">
                    <a16:rowId xmlns:a16="http://schemas.microsoft.com/office/drawing/2014/main" val="1691770522"/>
                  </a:ext>
                </a:extLst>
              </a:tr>
              <a:tr h="190606">
                <a:tc vMerge="1">
                  <a:txBody>
                    <a:bodyPr/>
                    <a:lstStyle/>
                    <a:p>
                      <a:endParaRPr lang="en-G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Nominal Hadronic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8"/>
                        </a:rPr>
                        <a:t>/TTToHadronic_TuneCP5_13TeV-powheg-pythia8/RunIIAutumn18MiniAOD-102X_upgrade2018_realistic_v15-v1/MINIAODSIM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1260913169"/>
                  </a:ext>
                </a:extLst>
              </a:tr>
              <a:tr h="263627">
                <a:tc vMerge="1">
                  <a:txBody>
                    <a:bodyPr/>
                    <a:lstStyle/>
                    <a:p>
                      <a:endParaRPr lang="en-G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Nominal Semilepton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9"/>
                        </a:rPr>
                        <a:t>/TTToSemiLeptonic_TuneCP5_13TeV-powheg-pythia8/RunIIAutumn18MiniAOD-102X_upgrade2018_realistic_v15-v1/MINIAODSIM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3209503175"/>
                  </a:ext>
                </a:extLst>
              </a:tr>
              <a:tr h="190606">
                <a:tc vMerge="1">
                  <a:txBody>
                    <a:bodyPr/>
                    <a:lstStyle/>
                    <a:p>
                      <a:endParaRPr lang="en-G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R" sz="1600" dirty="0"/>
                        <a:t>TT Nominal Dilepton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hlinkClick r:id="rId10"/>
                        </a:rPr>
                        <a:t>/TTTo2L2Nu_TuneCP5_13TeV-powheg-pythia8/RunIIAutumn18MiniAOD-102X_upgrade2018_realistic_v15-v1/MINIAODSIM</a:t>
                      </a:r>
                      <a:endParaRPr lang="en-GB" sz="1200" kern="1200" dirty="0">
                        <a:solidFill>
                          <a:schemeClr val="dk1"/>
                        </a:solidFill>
                        <a:effectLst/>
                        <a:latin typeface="+mn-lt"/>
                        <a:ea typeface="+mn-ea"/>
                        <a:cs typeface="+mn-cs"/>
                      </a:endParaRPr>
                    </a:p>
                  </a:txBody>
                  <a:tcPr/>
                </a:tc>
                <a:extLst>
                  <a:ext uri="{0D108BD9-81ED-4DB2-BD59-A6C34878D82A}">
                    <a16:rowId xmlns:a16="http://schemas.microsoft.com/office/drawing/2014/main" val="12466232"/>
                  </a:ext>
                </a:extLst>
              </a:tr>
            </a:tbl>
          </a:graphicData>
        </a:graphic>
      </p:graphicFrame>
    </p:spTree>
    <p:extLst>
      <p:ext uri="{BB962C8B-B14F-4D97-AF65-F5344CB8AC3E}">
        <p14:creationId xmlns:p14="http://schemas.microsoft.com/office/powerpoint/2010/main" val="1998869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5011" y="1337334"/>
            <a:ext cx="5161899" cy="4770537"/>
          </a:xfrm>
          <a:prstGeom prst="rect">
            <a:avLst/>
          </a:prstGeom>
          <a:noFill/>
        </p:spPr>
        <p:txBody>
          <a:bodyPr wrap="square" rtlCol="0">
            <a:spAutoFit/>
          </a:bodyPr>
          <a:lstStyle/>
          <a:p>
            <a:r>
              <a:rPr lang="en-US" sz="1600" dirty="0"/>
              <a:t>The discriminator is a BDT trained individually for </a:t>
            </a:r>
            <a:r>
              <a:rPr lang="en-US" sz="1600" dirty="0">
                <a:solidFill>
                  <a:srgbClr val="00B0F0"/>
                </a:solidFill>
              </a:rPr>
              <a:t>2016</a:t>
            </a:r>
            <a:r>
              <a:rPr lang="en-US" sz="1600" dirty="0"/>
              <a:t>, </a:t>
            </a:r>
            <a:r>
              <a:rPr lang="en-US" sz="1600" dirty="0">
                <a:solidFill>
                  <a:srgbClr val="FF0000"/>
                </a:solidFill>
              </a:rPr>
              <a:t>2017</a:t>
            </a:r>
            <a:r>
              <a:rPr lang="en-US" sz="1600" dirty="0"/>
              <a:t> and </a:t>
            </a:r>
            <a:r>
              <a:rPr lang="en-US" sz="1600" dirty="0">
                <a:solidFill>
                  <a:srgbClr val="00B050"/>
                </a:solidFill>
              </a:rPr>
              <a:t>2018</a:t>
            </a:r>
            <a:r>
              <a:rPr lang="en-US" sz="1600" dirty="0"/>
              <a:t> </a:t>
            </a:r>
          </a:p>
          <a:p>
            <a:r>
              <a:rPr lang="en-US" sz="1600" dirty="0"/>
              <a:t>Category training: split the sample in categories based on Pt</a:t>
            </a:r>
          </a:p>
          <a:p>
            <a:pPr marL="285750" indent="-285750">
              <a:buFont typeface="Arial" panose="020B0604020202020204" pitchFamily="34" charset="0"/>
              <a:buChar char="•"/>
            </a:pPr>
            <a:r>
              <a:rPr lang="en-US" sz="1600" dirty="0"/>
              <a:t>Bins:</a:t>
            </a:r>
          </a:p>
          <a:p>
            <a:pPr marL="742950" lvl="1" indent="-285750">
              <a:buClr>
                <a:schemeClr val="accent1"/>
              </a:buClr>
              <a:buFont typeface="Arial" panose="020B0604020202020204" pitchFamily="34" charset="0"/>
              <a:buChar char="•"/>
            </a:pPr>
            <a:r>
              <a:rPr lang="en-US" sz="1600" dirty="0"/>
              <a:t>[400, 600] GeV</a:t>
            </a:r>
          </a:p>
          <a:p>
            <a:pPr marL="742950" lvl="1" indent="-285750">
              <a:buClr>
                <a:schemeClr val="accent1"/>
              </a:buClr>
              <a:buFont typeface="Arial" panose="020B0604020202020204" pitchFamily="34" charset="0"/>
              <a:buChar char="•"/>
            </a:pPr>
            <a:r>
              <a:rPr lang="en-US" sz="1600" dirty="0"/>
              <a:t>[600, 800] GeV</a:t>
            </a:r>
          </a:p>
          <a:p>
            <a:pPr marL="742950" lvl="1" indent="-285750">
              <a:buClr>
                <a:schemeClr val="accent1"/>
              </a:buClr>
              <a:buFont typeface="Arial" panose="020B0604020202020204" pitchFamily="34" charset="0"/>
              <a:buChar char="•"/>
            </a:pPr>
            <a:r>
              <a:rPr lang="en-US" sz="1600" dirty="0"/>
              <a:t>[800, 1200] GeV</a:t>
            </a:r>
          </a:p>
          <a:p>
            <a:pPr marL="742950" lvl="1" indent="-285750">
              <a:buClr>
                <a:schemeClr val="accent1"/>
              </a:buClr>
              <a:buFont typeface="Arial" panose="020B0604020202020204" pitchFamily="34" charset="0"/>
              <a:buChar char="•"/>
            </a:pPr>
            <a:r>
              <a:rPr lang="en-US" sz="1600" dirty="0"/>
              <a:t>[1200, inf) GeV</a:t>
            </a:r>
          </a:p>
          <a:p>
            <a:pPr marL="285750" indent="-285750">
              <a:buFont typeface="Arial" panose="020B0604020202020204" pitchFamily="34" charset="0"/>
              <a:buChar char="•"/>
            </a:pPr>
            <a:r>
              <a:rPr lang="en-US" sz="1600" dirty="0"/>
              <a:t>BDT, used variables:</a:t>
            </a:r>
          </a:p>
          <a:p>
            <a:pPr marL="742950" lvl="1" indent="-285750">
              <a:buClr>
                <a:schemeClr val="accent1"/>
              </a:buClr>
              <a:buFont typeface="Arial" panose="020B0604020202020204" pitchFamily="34" charset="0"/>
              <a:buChar char="•"/>
            </a:pPr>
            <a:r>
              <a:rPr lang="en-US" sz="1600" dirty="0"/>
              <a:t>Leading</a:t>
            </a:r>
            <a:r>
              <a:rPr lang="el-GR" sz="1600" dirty="0"/>
              <a:t> </a:t>
            </a:r>
            <a:r>
              <a:rPr lang="en-US" sz="1600" dirty="0"/>
              <a:t>and Sub-leading </a:t>
            </a:r>
            <a:r>
              <a:rPr lang="en-US" sz="1600" dirty="0" err="1"/>
              <a:t>subjet</a:t>
            </a:r>
            <a:r>
              <a:rPr lang="en-US" sz="1600" dirty="0"/>
              <a:t> mass</a:t>
            </a:r>
            <a:endParaRPr lang="el-GR" sz="1600" dirty="0"/>
          </a:p>
          <a:p>
            <a:pPr marL="742950" lvl="1" indent="-285750">
              <a:buClr>
                <a:schemeClr val="accent1"/>
              </a:buClr>
              <a:buFont typeface="Arial" panose="020B0604020202020204" pitchFamily="34" charset="0"/>
              <a:buChar char="•"/>
            </a:pPr>
            <a:r>
              <a:rPr lang="en-US" sz="1600" dirty="0"/>
              <a:t>N-</a:t>
            </a:r>
            <a:r>
              <a:rPr lang="en-US" sz="1600" dirty="0" err="1"/>
              <a:t>Subjetiness</a:t>
            </a:r>
            <a:r>
              <a:rPr lang="en-US" sz="1600" dirty="0"/>
              <a:t> variables (tau1, tau2, tau3)</a:t>
            </a:r>
          </a:p>
          <a:p>
            <a:pPr marL="742950" lvl="1" indent="-285750">
              <a:buClr>
                <a:schemeClr val="accent1"/>
              </a:buClr>
              <a:buFont typeface="Arial" panose="020B0604020202020204" pitchFamily="34" charset="0"/>
              <a:buChar char="•"/>
            </a:pPr>
            <a:r>
              <a:rPr lang="en-US" sz="1600" dirty="0"/>
              <a:t>fraction of the </a:t>
            </a:r>
            <a:r>
              <a:rPr lang="en-US" sz="1600" dirty="0" err="1"/>
              <a:t>jetPt</a:t>
            </a:r>
            <a:r>
              <a:rPr lang="en-US" sz="1600" dirty="0"/>
              <a:t> over the total </a:t>
            </a:r>
            <a:r>
              <a:rPr lang="en-US" sz="1600" dirty="0" err="1"/>
              <a:t>pt</a:t>
            </a:r>
            <a:r>
              <a:rPr lang="en-US" sz="1600" dirty="0"/>
              <a:t> sum of the event.</a:t>
            </a:r>
          </a:p>
          <a:p>
            <a:pPr marL="742950" lvl="1" indent="-285750">
              <a:buClr>
                <a:schemeClr val="accent1"/>
              </a:buClr>
              <a:buFont typeface="Arial" panose="020B0604020202020204" pitchFamily="34" charset="0"/>
              <a:buChar char="•"/>
            </a:pPr>
            <a:r>
              <a:rPr lang="en-US" sz="1600" dirty="0"/>
              <a:t>Energy correlation functions (ecfB1N2,ecfB1N3, ecfB2N2, ecfB2N3)</a:t>
            </a:r>
            <a:endParaRPr lang="en-GB" sz="1600" dirty="0"/>
          </a:p>
          <a:p>
            <a:pPr marL="285750" indent="-285750">
              <a:buFont typeface="Arial" panose="020B0604020202020204" pitchFamily="34" charset="0"/>
              <a:buChar char="•"/>
            </a:pPr>
            <a:r>
              <a:rPr lang="en-US" sz="1600" dirty="0"/>
              <a:t>BDT Output consistency for the 3 years</a:t>
            </a:r>
          </a:p>
          <a:p>
            <a:pPr marL="285750" indent="-285750">
              <a:buFont typeface="Arial" panose="020B0604020202020204" pitchFamily="34" charset="0"/>
              <a:buChar char="•"/>
            </a:pPr>
            <a:r>
              <a:rPr lang="en-US" sz="1600" dirty="0"/>
              <a:t>Calculation of Efficiency and acceptance for each year </a:t>
            </a:r>
          </a:p>
          <a:p>
            <a:pPr marL="742950" lvl="1" indent="-285750">
              <a:buFont typeface="Arial" panose="020B0604020202020204" pitchFamily="34" charset="0"/>
              <a:buChar char="•"/>
            </a:pPr>
            <a:r>
              <a:rPr lang="en-US" sz="1600" dirty="0"/>
              <a:t>We choose the WP’s for each year so that the leading jet </a:t>
            </a:r>
            <a:r>
              <a:rPr lang="en-US" sz="1600" dirty="0" err="1"/>
              <a:t>p</a:t>
            </a:r>
            <a:r>
              <a:rPr lang="en-US" sz="1600" baseline="-25000" dirty="0" err="1"/>
              <a:t>T</a:t>
            </a:r>
            <a:r>
              <a:rPr lang="en-US" sz="1600" dirty="0"/>
              <a:t> efficiency is similar for all years</a:t>
            </a:r>
          </a:p>
        </p:txBody>
      </p:sp>
      <p:sp>
        <p:nvSpPr>
          <p:cNvPr id="8" name="Footer Placeholder 7">
            <a:extLst>
              <a:ext uri="{FF2B5EF4-FFF2-40B4-BE49-F238E27FC236}">
                <a16:creationId xmlns:a16="http://schemas.microsoft.com/office/drawing/2014/main" id="{58F4A7AD-1479-144F-B8C1-94F9FB28A300}"/>
              </a:ext>
            </a:extLst>
          </p:cNvPr>
          <p:cNvSpPr>
            <a:spLocks noGrp="1"/>
          </p:cNvSpPr>
          <p:nvPr>
            <p:ph type="ftr" sz="quarter" idx="11"/>
          </p:nvPr>
        </p:nvSpPr>
        <p:spPr/>
        <p:txBody>
          <a:bodyPr/>
          <a:lstStyle/>
          <a:p>
            <a:r>
              <a:rPr lang="fi-FI"/>
              <a:t>NTUA G. Bakas</a:t>
            </a:r>
            <a:endParaRPr lang="en-US" dirty="0"/>
          </a:p>
        </p:txBody>
      </p:sp>
      <p:sp>
        <p:nvSpPr>
          <p:cNvPr id="10" name="Title 4"/>
          <p:cNvSpPr txBox="1">
            <a:spLocks/>
          </p:cNvSpPr>
          <p:nvPr/>
        </p:nvSpPr>
        <p:spPr>
          <a:xfrm>
            <a:off x="182879" y="415069"/>
            <a:ext cx="5072027" cy="7463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800" dirty="0"/>
              <a:t>Overview: Discriminator, Efficiency and Acceptance</a:t>
            </a:r>
          </a:p>
        </p:txBody>
      </p:sp>
      <p:pic>
        <p:nvPicPr>
          <p:cNvPr id="6" name="Picture 5">
            <a:extLst>
              <a:ext uri="{FF2B5EF4-FFF2-40B4-BE49-F238E27FC236}">
                <a16:creationId xmlns:a16="http://schemas.microsoft.com/office/drawing/2014/main" id="{D6F614C6-9A6A-3342-A963-DB4DFF18F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910" y="415069"/>
            <a:ext cx="3227705" cy="2374900"/>
          </a:xfrm>
          <a:prstGeom prst="rect">
            <a:avLst/>
          </a:prstGeom>
        </p:spPr>
      </p:pic>
      <p:pic>
        <p:nvPicPr>
          <p:cNvPr id="11" name="Picture 10">
            <a:extLst>
              <a:ext uri="{FF2B5EF4-FFF2-40B4-BE49-F238E27FC236}">
                <a16:creationId xmlns:a16="http://schemas.microsoft.com/office/drawing/2014/main" id="{F688D914-32C2-8E42-9B07-830BD3D75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3201" y="2014916"/>
            <a:ext cx="3227705" cy="2374900"/>
          </a:xfrm>
          <a:prstGeom prst="rect">
            <a:avLst/>
          </a:prstGeom>
          <a:ln>
            <a:solidFill>
              <a:srgbClr val="00B050"/>
            </a:solidFill>
          </a:ln>
        </p:spPr>
      </p:pic>
      <p:pic>
        <p:nvPicPr>
          <p:cNvPr id="12" name="Picture 11">
            <a:extLst>
              <a:ext uri="{FF2B5EF4-FFF2-40B4-BE49-F238E27FC236}">
                <a16:creationId xmlns:a16="http://schemas.microsoft.com/office/drawing/2014/main" id="{609A746B-4E09-EB4E-8161-36A3568E4C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910" y="3722602"/>
            <a:ext cx="3227705" cy="2385695"/>
          </a:xfrm>
          <a:prstGeom prst="rect">
            <a:avLst/>
          </a:prstGeom>
        </p:spPr>
      </p:pic>
      <p:sp>
        <p:nvSpPr>
          <p:cNvPr id="13" name="Rectangle 12">
            <a:extLst>
              <a:ext uri="{FF2B5EF4-FFF2-40B4-BE49-F238E27FC236}">
                <a16:creationId xmlns:a16="http://schemas.microsoft.com/office/drawing/2014/main" id="{BFCB4B49-A23D-454A-9155-168C50D07E3B}"/>
              </a:ext>
            </a:extLst>
          </p:cNvPr>
          <p:cNvSpPr/>
          <p:nvPr/>
        </p:nvSpPr>
        <p:spPr>
          <a:xfrm>
            <a:off x="5496910" y="409991"/>
            <a:ext cx="3227705" cy="2385694"/>
          </a:xfrm>
          <a:prstGeom prst="rect">
            <a:avLst/>
          </a:pr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1D705D-EFCE-0C40-940A-C9306C1364CA}"/>
              </a:ext>
            </a:extLst>
          </p:cNvPr>
          <p:cNvSpPr/>
          <p:nvPr/>
        </p:nvSpPr>
        <p:spPr>
          <a:xfrm>
            <a:off x="8853200" y="2004122"/>
            <a:ext cx="3227705" cy="238569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1661233-9B9D-5A4D-AAAA-A8D93C49ED35}"/>
              </a:ext>
            </a:extLst>
          </p:cNvPr>
          <p:cNvSpPr/>
          <p:nvPr/>
        </p:nvSpPr>
        <p:spPr>
          <a:xfrm>
            <a:off x="5496910" y="3722390"/>
            <a:ext cx="3227705" cy="2385694"/>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FE2A7A2-1762-0641-AA8B-6A4DEE501308}"/>
              </a:ext>
            </a:extLst>
          </p:cNvPr>
          <p:cNvSpPr txBox="1"/>
          <p:nvPr/>
        </p:nvSpPr>
        <p:spPr>
          <a:xfrm>
            <a:off x="8508989" y="853701"/>
            <a:ext cx="1335024" cy="369332"/>
          </a:xfrm>
          <a:prstGeom prst="rect">
            <a:avLst/>
          </a:prstGeom>
          <a:noFill/>
        </p:spPr>
        <p:txBody>
          <a:bodyPr wrap="square" rtlCol="0">
            <a:spAutoFit/>
          </a:bodyPr>
          <a:lstStyle/>
          <a:p>
            <a:pPr algn="ctr"/>
            <a:r>
              <a:rPr lang="en-US" dirty="0">
                <a:solidFill>
                  <a:srgbClr val="00B0F0"/>
                </a:solidFill>
              </a:rPr>
              <a:t>2016</a:t>
            </a:r>
            <a:endParaRPr lang="en-GB" dirty="0">
              <a:solidFill>
                <a:srgbClr val="00B0F0"/>
              </a:solidFill>
            </a:endParaRPr>
          </a:p>
        </p:txBody>
      </p:sp>
      <p:sp>
        <p:nvSpPr>
          <p:cNvPr id="17" name="TextBox 16">
            <a:extLst>
              <a:ext uri="{FF2B5EF4-FFF2-40B4-BE49-F238E27FC236}">
                <a16:creationId xmlns:a16="http://schemas.microsoft.com/office/drawing/2014/main" id="{076113F7-3B31-4741-8911-95A65845D823}"/>
              </a:ext>
            </a:extLst>
          </p:cNvPr>
          <p:cNvSpPr txBox="1"/>
          <p:nvPr/>
        </p:nvSpPr>
        <p:spPr>
          <a:xfrm>
            <a:off x="9799540" y="1467968"/>
            <a:ext cx="1335024" cy="369332"/>
          </a:xfrm>
          <a:prstGeom prst="rect">
            <a:avLst/>
          </a:prstGeom>
          <a:noFill/>
        </p:spPr>
        <p:txBody>
          <a:bodyPr wrap="square" rtlCol="0">
            <a:spAutoFit/>
          </a:bodyPr>
          <a:lstStyle/>
          <a:p>
            <a:pPr algn="ctr"/>
            <a:r>
              <a:rPr lang="en-US" dirty="0">
                <a:solidFill>
                  <a:srgbClr val="FF0000"/>
                </a:solidFill>
              </a:rPr>
              <a:t>2017</a:t>
            </a:r>
          </a:p>
        </p:txBody>
      </p:sp>
      <p:sp>
        <p:nvSpPr>
          <p:cNvPr id="18" name="TextBox 17">
            <a:extLst>
              <a:ext uri="{FF2B5EF4-FFF2-40B4-BE49-F238E27FC236}">
                <a16:creationId xmlns:a16="http://schemas.microsoft.com/office/drawing/2014/main" id="{1F7C559D-3A7C-C642-8946-C3578A4E0870}"/>
              </a:ext>
            </a:extLst>
          </p:cNvPr>
          <p:cNvSpPr txBox="1"/>
          <p:nvPr/>
        </p:nvSpPr>
        <p:spPr>
          <a:xfrm>
            <a:off x="8508989" y="4915237"/>
            <a:ext cx="1335024" cy="369332"/>
          </a:xfrm>
          <a:prstGeom prst="rect">
            <a:avLst/>
          </a:prstGeom>
          <a:noFill/>
        </p:spPr>
        <p:txBody>
          <a:bodyPr wrap="square" rtlCol="0">
            <a:spAutoFit/>
          </a:bodyPr>
          <a:lstStyle/>
          <a:p>
            <a:pPr algn="ctr"/>
            <a:r>
              <a:rPr lang="en-US" dirty="0">
                <a:solidFill>
                  <a:srgbClr val="00B050"/>
                </a:solidFill>
              </a:rPr>
              <a:t>2018</a:t>
            </a:r>
            <a:endParaRPr lang="en-GB" dirty="0">
              <a:solidFill>
                <a:srgbClr val="00B050"/>
              </a:solidFill>
            </a:endParaRPr>
          </a:p>
        </p:txBody>
      </p:sp>
      <p:sp>
        <p:nvSpPr>
          <p:cNvPr id="2" name="Slide Number Placeholder 1">
            <a:extLst>
              <a:ext uri="{FF2B5EF4-FFF2-40B4-BE49-F238E27FC236}">
                <a16:creationId xmlns:a16="http://schemas.microsoft.com/office/drawing/2014/main" id="{C81F5AC4-85AB-A943-80CC-61494476CCD0}"/>
              </a:ext>
            </a:extLst>
          </p:cNvPr>
          <p:cNvSpPr>
            <a:spLocks noGrp="1"/>
          </p:cNvSpPr>
          <p:nvPr>
            <p:ph type="sldNum" sz="quarter" idx="12"/>
          </p:nvPr>
        </p:nvSpPr>
        <p:spPr/>
        <p:txBody>
          <a:bodyPr/>
          <a:lstStyle/>
          <a:p>
            <a:fld id="{4FAB73BC-B049-4115-A692-8D63A059BFB8}" type="slidenum">
              <a:rPr lang="en-US" smtClean="0"/>
              <a:pPr/>
              <a:t>31</a:t>
            </a:fld>
            <a:endParaRPr lang="en-US" dirty="0"/>
          </a:p>
        </p:txBody>
      </p:sp>
    </p:spTree>
    <p:extLst>
      <p:ext uri="{BB962C8B-B14F-4D97-AF65-F5344CB8AC3E}">
        <p14:creationId xmlns:p14="http://schemas.microsoft.com/office/powerpoint/2010/main" val="814171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3276600" y="33090"/>
            <a:ext cx="5638800" cy="523220"/>
          </a:xfrm>
          <a:prstGeom prst="rect">
            <a:avLst/>
          </a:prstGeom>
          <a:noFill/>
        </p:spPr>
        <p:txBody>
          <a:bodyPr wrap="square" rtlCol="0">
            <a:spAutoFit/>
          </a:bodyPr>
          <a:lstStyle/>
          <a:p>
            <a:pPr algn="ctr"/>
            <a:r>
              <a:rPr lang="en-US" sz="2800" u="sng" dirty="0"/>
              <a:t>Fit Params Results Comparison</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32</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9/29/20</a:t>
            </a:fld>
            <a:endParaRPr lang="en-US" dirty="0"/>
          </a:p>
        </p:txBody>
      </p:sp>
      <p:pic>
        <p:nvPicPr>
          <p:cNvPr id="10" name="Picture 9">
            <a:extLst>
              <a:ext uri="{FF2B5EF4-FFF2-40B4-BE49-F238E27FC236}">
                <a16:creationId xmlns:a16="http://schemas.microsoft.com/office/drawing/2014/main" id="{8A45FDEE-2DEB-8A4E-8FBE-170867FE6BA5}"/>
              </a:ext>
            </a:extLst>
          </p:cNvPr>
          <p:cNvPicPr>
            <a:picLocks noChangeAspect="1"/>
          </p:cNvPicPr>
          <p:nvPr/>
        </p:nvPicPr>
        <p:blipFill>
          <a:blip r:embed="rId2"/>
          <a:stretch>
            <a:fillRect/>
          </a:stretch>
        </p:blipFill>
        <p:spPr>
          <a:xfrm rot="5400000">
            <a:off x="692487" y="4495"/>
            <a:ext cx="2856865" cy="3960495"/>
          </a:xfrm>
          <a:prstGeom prst="rect">
            <a:avLst/>
          </a:prstGeom>
        </p:spPr>
      </p:pic>
      <p:pic>
        <p:nvPicPr>
          <p:cNvPr id="12" name="Picture 11">
            <a:extLst>
              <a:ext uri="{FF2B5EF4-FFF2-40B4-BE49-F238E27FC236}">
                <a16:creationId xmlns:a16="http://schemas.microsoft.com/office/drawing/2014/main" id="{99C409A2-0C36-3547-90DD-3F23B1B43759}"/>
              </a:ext>
            </a:extLst>
          </p:cNvPr>
          <p:cNvPicPr>
            <a:picLocks noChangeAspect="1"/>
          </p:cNvPicPr>
          <p:nvPr/>
        </p:nvPicPr>
        <p:blipFill>
          <a:blip r:embed="rId3"/>
          <a:stretch>
            <a:fillRect/>
          </a:stretch>
        </p:blipFill>
        <p:spPr>
          <a:xfrm rot="5400000">
            <a:off x="8642648" y="4822"/>
            <a:ext cx="2856865" cy="3960495"/>
          </a:xfrm>
          <a:prstGeom prst="rect">
            <a:avLst/>
          </a:prstGeom>
        </p:spPr>
      </p:pic>
      <p:pic>
        <p:nvPicPr>
          <p:cNvPr id="18" name="Picture 17">
            <a:extLst>
              <a:ext uri="{FF2B5EF4-FFF2-40B4-BE49-F238E27FC236}">
                <a16:creationId xmlns:a16="http://schemas.microsoft.com/office/drawing/2014/main" id="{AAA700C3-39AD-8B4C-8F6A-8944361262E2}"/>
              </a:ext>
            </a:extLst>
          </p:cNvPr>
          <p:cNvPicPr>
            <a:picLocks noChangeAspect="1"/>
          </p:cNvPicPr>
          <p:nvPr/>
        </p:nvPicPr>
        <p:blipFill>
          <a:blip r:embed="rId4"/>
          <a:stretch>
            <a:fillRect/>
          </a:stretch>
        </p:blipFill>
        <p:spPr>
          <a:xfrm rot="5400000">
            <a:off x="692486" y="2892357"/>
            <a:ext cx="2856865" cy="3960495"/>
          </a:xfrm>
          <a:prstGeom prst="rect">
            <a:avLst/>
          </a:prstGeom>
        </p:spPr>
      </p:pic>
      <p:pic>
        <p:nvPicPr>
          <p:cNvPr id="20" name="Picture 19">
            <a:extLst>
              <a:ext uri="{FF2B5EF4-FFF2-40B4-BE49-F238E27FC236}">
                <a16:creationId xmlns:a16="http://schemas.microsoft.com/office/drawing/2014/main" id="{5A2B0A46-D837-0745-90E1-B548A9820FBD}"/>
              </a:ext>
            </a:extLst>
          </p:cNvPr>
          <p:cNvPicPr>
            <a:picLocks noChangeAspect="1"/>
          </p:cNvPicPr>
          <p:nvPr/>
        </p:nvPicPr>
        <p:blipFill>
          <a:blip r:embed="rId5"/>
          <a:stretch>
            <a:fillRect/>
          </a:stretch>
        </p:blipFill>
        <p:spPr>
          <a:xfrm rot="5400000">
            <a:off x="4652981" y="2892357"/>
            <a:ext cx="2856865" cy="3960495"/>
          </a:xfrm>
          <a:prstGeom prst="rect">
            <a:avLst/>
          </a:prstGeom>
        </p:spPr>
      </p:pic>
      <p:pic>
        <p:nvPicPr>
          <p:cNvPr id="4" name="Picture 3">
            <a:extLst>
              <a:ext uri="{FF2B5EF4-FFF2-40B4-BE49-F238E27FC236}">
                <a16:creationId xmlns:a16="http://schemas.microsoft.com/office/drawing/2014/main" id="{EA43D936-7EB2-AB4D-8EA0-E17B184003C6}"/>
              </a:ext>
            </a:extLst>
          </p:cNvPr>
          <p:cNvPicPr>
            <a:picLocks noChangeAspect="1"/>
          </p:cNvPicPr>
          <p:nvPr/>
        </p:nvPicPr>
        <p:blipFill>
          <a:blip r:embed="rId6"/>
          <a:stretch>
            <a:fillRect/>
          </a:stretch>
        </p:blipFill>
        <p:spPr>
          <a:xfrm rot="5400000">
            <a:off x="4623694" y="4496"/>
            <a:ext cx="2856865" cy="3960495"/>
          </a:xfrm>
          <a:prstGeom prst="rect">
            <a:avLst/>
          </a:prstGeom>
        </p:spPr>
      </p:pic>
      <p:pic>
        <p:nvPicPr>
          <p:cNvPr id="16" name="Picture 15">
            <a:extLst>
              <a:ext uri="{FF2B5EF4-FFF2-40B4-BE49-F238E27FC236}">
                <a16:creationId xmlns:a16="http://schemas.microsoft.com/office/drawing/2014/main" id="{42F209C8-2A8A-AB41-B450-D47EBB301500}"/>
              </a:ext>
            </a:extLst>
          </p:cNvPr>
          <p:cNvPicPr>
            <a:picLocks noChangeAspect="1"/>
          </p:cNvPicPr>
          <p:nvPr/>
        </p:nvPicPr>
        <p:blipFill>
          <a:blip r:embed="rId7"/>
          <a:stretch>
            <a:fillRect/>
          </a:stretch>
        </p:blipFill>
        <p:spPr>
          <a:xfrm rot="5400000">
            <a:off x="8584189" y="2892683"/>
            <a:ext cx="2856865" cy="3960495"/>
          </a:xfrm>
          <a:prstGeom prst="rect">
            <a:avLst/>
          </a:prstGeom>
        </p:spPr>
      </p:pic>
    </p:spTree>
    <p:extLst>
      <p:ext uri="{BB962C8B-B14F-4D97-AF65-F5344CB8AC3E}">
        <p14:creationId xmlns:p14="http://schemas.microsoft.com/office/powerpoint/2010/main" val="2058880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33</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D52D66B2-0E0A-F441-A1DA-8039F615D612}" type="datetime1">
              <a:rPr lang="en-US" smtClean="0"/>
              <a:t>9/29/20</a:t>
            </a:fld>
            <a:endParaRPr lang="en-US" dirty="0"/>
          </a:p>
        </p:txBody>
      </p:sp>
      <p:sp>
        <p:nvSpPr>
          <p:cNvPr id="12" name="TextBox 11">
            <a:extLst>
              <a:ext uri="{FF2B5EF4-FFF2-40B4-BE49-F238E27FC236}">
                <a16:creationId xmlns:a16="http://schemas.microsoft.com/office/drawing/2014/main" id="{0DA88F88-061A-7948-9105-8D7B2578CE9D}"/>
              </a:ext>
            </a:extLst>
          </p:cNvPr>
          <p:cNvSpPr txBox="1"/>
          <p:nvPr/>
        </p:nvSpPr>
        <p:spPr>
          <a:xfrm>
            <a:off x="3752850" y="-76347"/>
            <a:ext cx="4686300" cy="523220"/>
          </a:xfrm>
          <a:prstGeom prst="rect">
            <a:avLst/>
          </a:prstGeom>
          <a:noFill/>
        </p:spPr>
        <p:txBody>
          <a:bodyPr wrap="square" rtlCol="0">
            <a:spAutoFit/>
          </a:bodyPr>
          <a:lstStyle/>
          <a:p>
            <a:r>
              <a:rPr lang="en-GR" sz="2800" u="sng" dirty="0"/>
              <a:t>TagAndProbe Efficiency Plots</a:t>
            </a:r>
            <a:endParaRPr lang="en-US" sz="2800" u="sng" dirty="0"/>
          </a:p>
        </p:txBody>
      </p:sp>
      <p:sp>
        <p:nvSpPr>
          <p:cNvPr id="22" name="TextBox 21">
            <a:extLst>
              <a:ext uri="{FF2B5EF4-FFF2-40B4-BE49-F238E27FC236}">
                <a16:creationId xmlns:a16="http://schemas.microsoft.com/office/drawing/2014/main" id="{EA21A52B-1999-2A4B-A31D-E57CC60160A2}"/>
              </a:ext>
            </a:extLst>
          </p:cNvPr>
          <p:cNvSpPr txBox="1"/>
          <p:nvPr/>
        </p:nvSpPr>
        <p:spPr>
          <a:xfrm>
            <a:off x="4215485" y="3465394"/>
            <a:ext cx="3243263" cy="307777"/>
          </a:xfrm>
          <a:prstGeom prst="rect">
            <a:avLst/>
          </a:prstGeom>
          <a:noFill/>
        </p:spPr>
        <p:txBody>
          <a:bodyPr wrap="square" rtlCol="0">
            <a:spAutoFit/>
          </a:bodyPr>
          <a:lstStyle/>
          <a:p>
            <a:pPr algn="ctr"/>
            <a:r>
              <a:rPr lang="en-GR" sz="1400" dirty="0">
                <a:solidFill>
                  <a:srgbClr val="00B0F0"/>
                </a:solidFill>
              </a:rPr>
              <a:t>Tight TopTagger + Probe</a:t>
            </a:r>
          </a:p>
        </p:txBody>
      </p:sp>
      <p:sp>
        <p:nvSpPr>
          <p:cNvPr id="19" name="TextBox 18">
            <a:extLst>
              <a:ext uri="{FF2B5EF4-FFF2-40B4-BE49-F238E27FC236}">
                <a16:creationId xmlns:a16="http://schemas.microsoft.com/office/drawing/2014/main" id="{491F4ED5-8A54-D243-B516-026EF6F12778}"/>
              </a:ext>
            </a:extLst>
          </p:cNvPr>
          <p:cNvSpPr txBox="1"/>
          <p:nvPr/>
        </p:nvSpPr>
        <p:spPr>
          <a:xfrm>
            <a:off x="442922" y="54360"/>
            <a:ext cx="3243263" cy="307777"/>
          </a:xfrm>
          <a:prstGeom prst="rect">
            <a:avLst/>
          </a:prstGeom>
          <a:noFill/>
        </p:spPr>
        <p:txBody>
          <a:bodyPr wrap="square" rtlCol="0">
            <a:spAutoFit/>
          </a:bodyPr>
          <a:lstStyle/>
          <a:p>
            <a:pPr algn="ctr"/>
            <a:r>
              <a:rPr lang="en-GR" sz="1400" dirty="0">
                <a:solidFill>
                  <a:srgbClr val="FF0000"/>
                </a:solidFill>
              </a:rPr>
              <a:t>Tight TopTagger + SR TopTagger</a:t>
            </a:r>
          </a:p>
        </p:txBody>
      </p:sp>
      <p:pic>
        <p:nvPicPr>
          <p:cNvPr id="15" name="Picture 14">
            <a:extLst>
              <a:ext uri="{FF2B5EF4-FFF2-40B4-BE49-F238E27FC236}">
                <a16:creationId xmlns:a16="http://schemas.microsoft.com/office/drawing/2014/main" id="{DE475E14-5627-A144-A1D2-77624A3DB91E}"/>
              </a:ext>
            </a:extLst>
          </p:cNvPr>
          <p:cNvPicPr>
            <a:picLocks noChangeAspect="1"/>
          </p:cNvPicPr>
          <p:nvPr/>
        </p:nvPicPr>
        <p:blipFill>
          <a:blip r:embed="rId2"/>
          <a:stretch>
            <a:fillRect/>
          </a:stretch>
        </p:blipFill>
        <p:spPr>
          <a:xfrm rot="5400000">
            <a:off x="4685618" y="-41082"/>
            <a:ext cx="2752979" cy="3816477"/>
          </a:xfrm>
          <a:prstGeom prst="rect">
            <a:avLst/>
          </a:prstGeom>
        </p:spPr>
      </p:pic>
      <p:pic>
        <p:nvPicPr>
          <p:cNvPr id="18" name="Picture 17">
            <a:extLst>
              <a:ext uri="{FF2B5EF4-FFF2-40B4-BE49-F238E27FC236}">
                <a16:creationId xmlns:a16="http://schemas.microsoft.com/office/drawing/2014/main" id="{85C0CC1E-ADED-FD4E-96DA-7E4C4924AA25}"/>
              </a:ext>
            </a:extLst>
          </p:cNvPr>
          <p:cNvPicPr>
            <a:picLocks noChangeAspect="1"/>
          </p:cNvPicPr>
          <p:nvPr/>
        </p:nvPicPr>
        <p:blipFill>
          <a:blip r:embed="rId3"/>
          <a:stretch>
            <a:fillRect/>
          </a:stretch>
        </p:blipFill>
        <p:spPr>
          <a:xfrm rot="5400000">
            <a:off x="4673262" y="3190842"/>
            <a:ext cx="2752979" cy="3816477"/>
          </a:xfrm>
          <a:prstGeom prst="rect">
            <a:avLst/>
          </a:prstGeom>
        </p:spPr>
      </p:pic>
      <p:pic>
        <p:nvPicPr>
          <p:cNvPr id="6" name="Picture 5">
            <a:extLst>
              <a:ext uri="{FF2B5EF4-FFF2-40B4-BE49-F238E27FC236}">
                <a16:creationId xmlns:a16="http://schemas.microsoft.com/office/drawing/2014/main" id="{18433EE6-E50F-FE4E-A099-495850410D38}"/>
              </a:ext>
            </a:extLst>
          </p:cNvPr>
          <p:cNvPicPr>
            <a:picLocks noChangeAspect="1"/>
          </p:cNvPicPr>
          <p:nvPr/>
        </p:nvPicPr>
        <p:blipFill>
          <a:blip r:embed="rId4"/>
          <a:stretch>
            <a:fillRect/>
          </a:stretch>
        </p:blipFill>
        <p:spPr>
          <a:xfrm rot="5400000">
            <a:off x="8750179" y="-41082"/>
            <a:ext cx="2752979" cy="3816477"/>
          </a:xfrm>
          <a:prstGeom prst="rect">
            <a:avLst/>
          </a:prstGeom>
        </p:spPr>
      </p:pic>
      <p:pic>
        <p:nvPicPr>
          <p:cNvPr id="9" name="Picture 8">
            <a:extLst>
              <a:ext uri="{FF2B5EF4-FFF2-40B4-BE49-F238E27FC236}">
                <a16:creationId xmlns:a16="http://schemas.microsoft.com/office/drawing/2014/main" id="{51C74579-AD7A-9041-9F5D-F0AB298E6EE0}"/>
              </a:ext>
            </a:extLst>
          </p:cNvPr>
          <p:cNvPicPr>
            <a:picLocks noChangeAspect="1"/>
          </p:cNvPicPr>
          <p:nvPr/>
        </p:nvPicPr>
        <p:blipFill>
          <a:blip r:embed="rId5"/>
          <a:stretch>
            <a:fillRect/>
          </a:stretch>
        </p:blipFill>
        <p:spPr>
          <a:xfrm rot="5400000">
            <a:off x="8750178" y="3188184"/>
            <a:ext cx="2752979" cy="3816477"/>
          </a:xfrm>
          <a:prstGeom prst="rect">
            <a:avLst/>
          </a:prstGeom>
        </p:spPr>
      </p:pic>
      <p:cxnSp>
        <p:nvCxnSpPr>
          <p:cNvPr id="11" name="Straight Connector 10">
            <a:extLst>
              <a:ext uri="{FF2B5EF4-FFF2-40B4-BE49-F238E27FC236}">
                <a16:creationId xmlns:a16="http://schemas.microsoft.com/office/drawing/2014/main" id="{297985C4-7ADF-394B-82BB-9472E3352ECC}"/>
              </a:ext>
            </a:extLst>
          </p:cNvPr>
          <p:cNvCxnSpPr>
            <a:cxnSpLocks/>
          </p:cNvCxnSpPr>
          <p:nvPr/>
        </p:nvCxnSpPr>
        <p:spPr>
          <a:xfrm>
            <a:off x="113938" y="3271331"/>
            <a:ext cx="118963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EA41F94-046C-3740-BA51-10292820F031}"/>
              </a:ext>
            </a:extLst>
          </p:cNvPr>
          <p:cNvCxnSpPr>
            <a:cxnSpLocks/>
          </p:cNvCxnSpPr>
          <p:nvPr/>
        </p:nvCxnSpPr>
        <p:spPr>
          <a:xfrm>
            <a:off x="101582" y="3466981"/>
            <a:ext cx="1189633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EE6C9F-35DA-EB49-A817-D46BD7650EAE}"/>
              </a:ext>
            </a:extLst>
          </p:cNvPr>
          <p:cNvSpPr/>
          <p:nvPr/>
        </p:nvSpPr>
        <p:spPr>
          <a:xfrm>
            <a:off x="6861453" y="1130131"/>
            <a:ext cx="2193073" cy="830997"/>
          </a:xfrm>
          <a:prstGeom prst="rect">
            <a:avLst/>
          </a:prstGeom>
          <a:solidFill>
            <a:srgbClr val="FF0000">
              <a:alpha val="63000"/>
            </a:srgbClr>
          </a:solidFill>
        </p:spPr>
        <p:txBody>
          <a:bodyPr wrap="square">
            <a:spAutoFit/>
          </a:bodyPr>
          <a:lstStyle/>
          <a:p>
            <a:pPr algn="ctr">
              <a:buClr>
                <a:schemeClr val="accent1"/>
              </a:buClr>
            </a:pPr>
            <a:r>
              <a:rPr lang="en-US" sz="1200" dirty="0"/>
              <a:t>To scale the ttbar </a:t>
            </a:r>
            <a:r>
              <a:rPr lang="en-US" sz="1200" dirty="0">
                <a:sym typeface="Wingdings" pitchFamily="2" charset="2"/>
              </a:rPr>
              <a:t> fit the leading </a:t>
            </a:r>
            <a:r>
              <a:rPr lang="en-US" sz="1200" dirty="0" err="1">
                <a:sym typeface="Wingdings" pitchFamily="2" charset="2"/>
              </a:rPr>
              <a:t>jetMassSoftDrop</a:t>
            </a:r>
            <a:r>
              <a:rPr lang="en-US" sz="1200" dirty="0">
                <a:sym typeface="Wingdings" pitchFamily="2" charset="2"/>
              </a:rPr>
              <a:t> in each of these regions (ttbar compatible ~ with SR)</a:t>
            </a:r>
            <a:endParaRPr lang="en-US" sz="1200" dirty="0"/>
          </a:p>
        </p:txBody>
      </p:sp>
    </p:spTree>
    <p:extLst>
      <p:ext uri="{BB962C8B-B14F-4D97-AF65-F5344CB8AC3E}">
        <p14:creationId xmlns:p14="http://schemas.microsoft.com/office/powerpoint/2010/main" val="180752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349640" y="33090"/>
            <a:ext cx="5530460" cy="523220"/>
          </a:xfrm>
          <a:prstGeom prst="rect">
            <a:avLst/>
          </a:prstGeom>
          <a:noFill/>
        </p:spPr>
        <p:txBody>
          <a:bodyPr wrap="square" rtlCol="0">
            <a:spAutoFit/>
          </a:bodyPr>
          <a:lstStyle/>
          <a:p>
            <a:pPr algn="ctr"/>
            <a:r>
              <a:rPr lang="en-US" sz="2800" u="sng" dirty="0"/>
              <a:t>Mass Fit in Extended SR (SR</a:t>
            </a:r>
            <a:r>
              <a:rPr lang="en-US" sz="2800" u="sng" baseline="-25000" dirty="0"/>
              <a:t>A</a:t>
            </a:r>
            <a:r>
              <a:rPr lang="en-US" sz="2800" u="sng" dirty="0"/>
              <a:t>)</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D52D66B2-0E0A-F441-A1DA-8039F615D612}" type="datetime1">
              <a:rPr lang="en-US" smtClean="0"/>
              <a:t>9/29/20</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EE708D9-B93C-9242-AB9E-7761BD8D490A}"/>
                  </a:ext>
                </a:extLst>
              </p:cNvPr>
              <p:cNvSpPr txBox="1"/>
              <p:nvPr/>
            </p:nvSpPr>
            <p:spPr>
              <a:xfrm>
                <a:off x="7173909" y="525653"/>
                <a:ext cx="4672013"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solidFill>
                            <a:srgbClr val="FF0000"/>
                          </a:solidFill>
                          <a:latin typeface="Cambria Math" panose="02040503050406030204" pitchFamily="18" charset="0"/>
                        </a:rPr>
                        <m:t>𝑄𝐶</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𝐷</m:t>
                          </m:r>
                        </m:e>
                        <m:sub>
                          <m:r>
                            <a:rPr lang="en-US" b="0" i="1" smtClean="0">
                              <a:solidFill>
                                <a:srgbClr val="FF0000"/>
                              </a:solidFill>
                              <a:latin typeface="Cambria Math" panose="02040503050406030204" pitchFamily="18" charset="0"/>
                            </a:rPr>
                            <m:t>0</m:t>
                          </m:r>
                        </m:sub>
                      </m:sSub>
                      <m:d>
                        <m:dPr>
                          <m:ctrlPr>
                            <a:rPr lang="en-US" b="0" i="1" smtClean="0">
                              <a:solidFill>
                                <a:srgbClr val="FF0000"/>
                              </a:solidFill>
                              <a:latin typeface="Cambria Math" panose="02040503050406030204" pitchFamily="18" charset="0"/>
                            </a:rPr>
                          </m:ctrlPr>
                        </m:dPr>
                        <m:e>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m:t>
                              </m:r>
                            </m:e>
                            <m:sup>
                              <m:r>
                                <a:rPr lang="en-US" b="0" i="1" smtClean="0">
                                  <a:solidFill>
                                    <a:srgbClr val="FF0000"/>
                                  </a:solidFill>
                                  <a:latin typeface="Cambria Math" panose="02040503050406030204" pitchFamily="18" charset="0"/>
                                </a:rPr>
                                <m:t>𝑡</m:t>
                              </m:r>
                            </m:sup>
                          </m:sSup>
                        </m:e>
                      </m:d>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𝐷</m:t>
                          </m:r>
                        </m:e>
                        <m:sub>
                          <m:r>
                            <a:rPr lang="en-US" b="0" i="1" smtClean="0">
                              <a:solidFill>
                                <a:srgbClr val="FF0000"/>
                              </a:solidFill>
                              <a:latin typeface="Cambria Math" panose="02040503050406030204" pitchFamily="18" charset="0"/>
                            </a:rPr>
                            <m:t>0</m:t>
                          </m:r>
                        </m:sub>
                      </m:sSub>
                      <m:d>
                        <m:dPr>
                          <m:ctrlPr>
                            <a:rPr lang="en-US" b="0" i="1" smtClean="0">
                              <a:solidFill>
                                <a:srgbClr val="FF0000"/>
                              </a:solidFill>
                              <a:latin typeface="Cambria Math" panose="02040503050406030204" pitchFamily="18" charset="0"/>
                            </a:rPr>
                          </m:ctrlPr>
                        </m:dPr>
                        <m:e>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m:t>
                              </m:r>
                            </m:e>
                            <m:sup>
                              <m:r>
                                <a:rPr lang="en-US" b="0" i="1" smtClean="0">
                                  <a:solidFill>
                                    <a:srgbClr val="FF0000"/>
                                  </a:solidFill>
                                  <a:latin typeface="Cambria Math" panose="02040503050406030204" pitchFamily="18" charset="0"/>
                                </a:rPr>
                                <m:t>𝑡</m:t>
                              </m:r>
                            </m:sup>
                          </m:sSup>
                        </m:e>
                      </m:d>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0</m:t>
                          </m:r>
                        </m:sub>
                      </m:sSub>
                      <m:d>
                        <m:dPr>
                          <m:ctrlPr>
                            <a:rPr lang="en-US" b="0" i="1" smtClean="0">
                              <a:solidFill>
                                <a:srgbClr val="FF0000"/>
                              </a:solidFill>
                              <a:latin typeface="Cambria Math" panose="02040503050406030204" pitchFamily="18" charset="0"/>
                            </a:rPr>
                          </m:ctrlPr>
                        </m:dPr>
                        <m:e>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m:t>
                              </m:r>
                            </m:e>
                            <m:sup>
                              <m:r>
                                <a:rPr lang="en-US" b="0" i="1" smtClean="0">
                                  <a:solidFill>
                                    <a:srgbClr val="FF0000"/>
                                  </a:solidFill>
                                  <a:latin typeface="Cambria Math" panose="02040503050406030204" pitchFamily="18" charset="0"/>
                                </a:rPr>
                                <m:t>𝑡</m:t>
                              </m:r>
                            </m:sup>
                          </m:sSup>
                        </m:e>
                      </m:d>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𝑆𝑢</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𝑏</m:t>
                          </m:r>
                        </m:e>
                        <m:sub>
                          <m:r>
                            <a:rPr lang="en-US" b="0" i="1" smtClean="0">
                              <a:solidFill>
                                <a:srgbClr val="FF0000"/>
                              </a:solidFill>
                              <a:latin typeface="Cambria Math" panose="02040503050406030204" pitchFamily="18" charset="0"/>
                            </a:rPr>
                            <m:t>0</m:t>
                          </m:r>
                        </m:sub>
                      </m:sSub>
                      <m:d>
                        <m:dPr>
                          <m:ctrlPr>
                            <a:rPr lang="en-US" b="0" i="1" smtClean="0">
                              <a:solidFill>
                                <a:srgbClr val="FF0000"/>
                              </a:solidFill>
                              <a:latin typeface="Cambria Math" panose="02040503050406030204" pitchFamily="18" charset="0"/>
                            </a:rPr>
                          </m:ctrlPr>
                        </m:dPr>
                        <m:e>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m:t>
                              </m:r>
                            </m:e>
                            <m:sup>
                              <m:r>
                                <a:rPr lang="en-US" b="0" i="1" smtClean="0">
                                  <a:solidFill>
                                    <a:srgbClr val="FF0000"/>
                                  </a:solidFill>
                                  <a:latin typeface="Cambria Math" panose="02040503050406030204" pitchFamily="18" charset="0"/>
                                </a:rPr>
                                <m:t>𝑡</m:t>
                              </m:r>
                            </m:sup>
                          </m:sSup>
                        </m:e>
                      </m:d>
                    </m:oMath>
                  </m:oMathPara>
                </a14:m>
                <a:endParaRPr lang="en-GR" dirty="0">
                  <a:solidFill>
                    <a:srgbClr val="FF0000"/>
                  </a:solidFill>
                </a:endParaRPr>
              </a:p>
            </p:txBody>
          </p:sp>
        </mc:Choice>
        <mc:Fallback xmlns="">
          <p:sp>
            <p:nvSpPr>
              <p:cNvPr id="4" name="TextBox 3">
                <a:extLst>
                  <a:ext uri="{FF2B5EF4-FFF2-40B4-BE49-F238E27FC236}">
                    <a16:creationId xmlns:a16="http://schemas.microsoft.com/office/drawing/2014/main" id="{EEE708D9-B93C-9242-AB9E-7761BD8D490A}"/>
                  </a:ext>
                </a:extLst>
              </p:cNvPr>
              <p:cNvSpPr txBox="1">
                <a:spLocks noRot="1" noChangeAspect="1" noMove="1" noResize="1" noEditPoints="1" noAdjustHandles="1" noChangeArrowheads="1" noChangeShapeType="1" noTextEdit="1"/>
              </p:cNvSpPr>
              <p:nvPr/>
            </p:nvSpPr>
            <p:spPr>
              <a:xfrm>
                <a:off x="7173909" y="525653"/>
                <a:ext cx="4672013" cy="276999"/>
              </a:xfrm>
              <a:prstGeom prst="rect">
                <a:avLst/>
              </a:prstGeom>
              <a:blipFill>
                <a:blip r:embed="rId2"/>
                <a:stretch>
                  <a:fillRect l="-1897" b="-26087"/>
                </a:stretch>
              </a:blipFill>
            </p:spPr>
            <p:txBody>
              <a:bodyPr/>
              <a:lstStyle/>
              <a:p>
                <a:r>
                  <a:rPr lang="en-GR">
                    <a:noFill/>
                  </a:rPr>
                  <a:t> </a:t>
                </a:r>
              </a:p>
            </p:txBody>
          </p:sp>
        </mc:Fallback>
      </mc:AlternateContent>
      <p:pic>
        <p:nvPicPr>
          <p:cNvPr id="11" name="Picture 10">
            <a:extLst>
              <a:ext uri="{FF2B5EF4-FFF2-40B4-BE49-F238E27FC236}">
                <a16:creationId xmlns:a16="http://schemas.microsoft.com/office/drawing/2014/main" id="{42A06F7F-2D1A-3C46-9C48-28C2C0FEE4DA}"/>
              </a:ext>
            </a:extLst>
          </p:cNvPr>
          <p:cNvPicPr>
            <a:picLocks noChangeAspect="1"/>
          </p:cNvPicPr>
          <p:nvPr/>
        </p:nvPicPr>
        <p:blipFill>
          <a:blip r:embed="rId3"/>
          <a:stretch>
            <a:fillRect/>
          </a:stretch>
        </p:blipFill>
        <p:spPr>
          <a:xfrm rot="5400000">
            <a:off x="1733130" y="509700"/>
            <a:ext cx="3672840" cy="4320540"/>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76F3C6E-8078-7A44-B2E6-BC911FC06156}"/>
                  </a:ext>
                </a:extLst>
              </p:cNvPr>
              <p:cNvSpPr/>
              <p:nvPr/>
            </p:nvSpPr>
            <p:spPr>
              <a:xfrm>
                <a:off x="1343291" y="4667479"/>
                <a:ext cx="4452519" cy="1631216"/>
              </a:xfrm>
              <a:prstGeom prst="rect">
                <a:avLst/>
              </a:prstGeom>
            </p:spPr>
            <p:txBody>
              <a:bodyPr wrap="square">
                <a:spAutoFit/>
              </a:bodyPr>
              <a:lstStyle/>
              <a:p>
                <a:r>
                  <a:rPr lang="en-GB" sz="1000" dirty="0">
                    <a:solidFill>
                      <a:srgbClr val="000000"/>
                    </a:solidFill>
                    <a:latin typeface="Menlo" panose="020B0609030804020204" pitchFamily="49" charset="0"/>
                  </a:rPr>
                  <a:t>    Floating Parameter    </a:t>
                </a:r>
                <a:r>
                  <a:rPr lang="en-GB" sz="1000" dirty="0" err="1">
                    <a:solidFill>
                      <a:srgbClr val="000000"/>
                    </a:solidFill>
                    <a:latin typeface="Menlo" panose="020B0609030804020204" pitchFamily="49" charset="0"/>
                  </a:rPr>
                  <a:t>FinalValue</a:t>
                </a:r>
                <a:r>
                  <a:rPr lang="en-GB" sz="1000" dirty="0">
                    <a:solidFill>
                      <a:srgbClr val="000000"/>
                    </a:solidFill>
                    <a:latin typeface="Menlo" panose="020B0609030804020204" pitchFamily="49" charset="0"/>
                  </a:rPr>
                  <a:t> +/-  Error   </a:t>
                </a:r>
              </a:p>
              <a:p>
                <a:r>
                  <a:rPr lang="en-GB" sz="1000" dirty="0">
                    <a:solidFill>
                      <a:srgbClr val="000000"/>
                    </a:solidFill>
                    <a:latin typeface="Menlo" panose="020B0609030804020204" pitchFamily="49" charset="0"/>
                  </a:rPr>
                  <a:t>  --------------------  --------------------------</a:t>
                </a:r>
              </a:p>
              <a:p>
                <a:r>
                  <a:rPr lang="en-GB" sz="1000" dirty="0">
                    <a:solidFill>
                      <a:srgbClr val="000000"/>
                    </a:solidFill>
                    <a:latin typeface="Menlo" panose="020B0609030804020204" pitchFamily="49" charset="0"/>
                  </a:rPr>
                  <a:t>            </a:t>
                </a:r>
                <a:r>
                  <a:rPr lang="en-GB" sz="1000" dirty="0" err="1">
                    <a:solidFill>
                      <a:srgbClr val="000000"/>
                    </a:solidFill>
                    <a:latin typeface="Menlo" panose="020B0609030804020204" pitchFamily="49" charset="0"/>
                  </a:rPr>
                  <a:t>kMassResol</a:t>
                </a:r>
                <a:r>
                  <a:rPr lang="en-GB" sz="1000" dirty="0">
                    <a:solidFill>
                      <a:srgbClr val="000000"/>
                    </a:solidFill>
                    <a:latin typeface="Menlo" panose="020B0609030804020204" pitchFamily="49" charset="0"/>
                  </a:rPr>
                  <a:t>    9.2251e-01 +/-  2.73e-02</a:t>
                </a:r>
              </a:p>
              <a:p>
                <a:r>
                  <a:rPr lang="en-GB" sz="1000" dirty="0">
                    <a:solidFill>
                      <a:srgbClr val="000000"/>
                    </a:solidFill>
                    <a:latin typeface="Menlo" panose="020B0609030804020204" pitchFamily="49" charset="0"/>
                  </a:rPr>
                  <a:t>            </a:t>
                </a:r>
                <a:r>
                  <a:rPr lang="en-GB" sz="1000" dirty="0" err="1">
                    <a:solidFill>
                      <a:srgbClr val="000000"/>
                    </a:solidFill>
                    <a:latin typeface="Menlo" panose="020B0609030804020204" pitchFamily="49" charset="0"/>
                  </a:rPr>
                  <a:t>kMassScale</a:t>
                </a:r>
                <a:r>
                  <a:rPr lang="en-GB" sz="1000" dirty="0">
                    <a:solidFill>
                      <a:srgbClr val="000000"/>
                    </a:solidFill>
                    <a:latin typeface="Menlo" panose="020B0609030804020204" pitchFamily="49" charset="0"/>
                  </a:rPr>
                  <a:t>    9.9891e-01 +/-  2.01e-03</a:t>
                </a:r>
              </a:p>
              <a:p>
                <a:r>
                  <a:rPr lang="en-GB" sz="1000" dirty="0">
                    <a:solidFill>
                      <a:srgbClr val="000000"/>
                    </a:solidFill>
                    <a:latin typeface="Menlo" panose="020B0609030804020204" pitchFamily="49" charset="0"/>
                  </a:rPr>
                  <a:t>               kQCD_2b    6.9753e-02 +/-  5.26e-02</a:t>
                </a:r>
              </a:p>
              <a:p>
                <a:r>
                  <a:rPr lang="en-GB" sz="1000" dirty="0">
                    <a:solidFill>
                      <a:srgbClr val="000000"/>
                    </a:solidFill>
                    <a:latin typeface="Menlo" panose="020B0609030804020204" pitchFamily="49" charset="0"/>
                  </a:rPr>
                  <a:t>            nFitBkg_2b    2.4472e+02 +/-  1.47e+02</a:t>
                </a:r>
              </a:p>
              <a:p>
                <a:r>
                  <a:rPr lang="en-GB" sz="1000" dirty="0">
                    <a:solidFill>
                      <a:srgbClr val="00B0F0"/>
                    </a:solidFill>
                    <a:latin typeface="Menlo" panose="020B0609030804020204" pitchFamily="49" charset="0"/>
                  </a:rPr>
                  <a:t>            nFitQCD_2b    2.9890e+03 +/-  1.74e+02</a:t>
                </a:r>
              </a:p>
              <a:p>
                <a:r>
                  <a:rPr lang="en-GB" sz="1000" dirty="0">
                    <a:solidFill>
                      <a:srgbClr val="000000"/>
                    </a:solidFill>
                    <a:latin typeface="Menlo" panose="020B0609030804020204" pitchFamily="49" charset="0"/>
                  </a:rPr>
                  <a:t>             nFitSig2b    5.2763e+03 +/-  1.67e+02</a:t>
                </a:r>
              </a:p>
              <a:p>
                <a:endParaRPr lang="en-GB" sz="1000" dirty="0">
                  <a:solidFill>
                    <a:srgbClr val="000000"/>
                  </a:solidFill>
                  <a:latin typeface="Menlo" panose="020B0609030804020204" pitchFamily="49" charset="0"/>
                </a:endParaRPr>
              </a:p>
              <a:p>
                <a:pPr algn="ctr"/>
                <a14:m>
                  <m:oMath xmlns:m="http://schemas.openxmlformats.org/officeDocument/2006/math">
                    <m:r>
                      <a:rPr lang="en-US" sz="1000" b="1" i="1" u="sng" smtClean="0">
                        <a:solidFill>
                          <a:srgbClr val="00B0F0"/>
                        </a:solidFill>
                        <a:latin typeface="Cambria Math" panose="02040503050406030204" pitchFamily="18" charset="0"/>
                      </a:rPr>
                      <m:t>𝒕</m:t>
                    </m:r>
                    <m:acc>
                      <m:accPr>
                        <m:chr m:val="̅"/>
                        <m:ctrlPr>
                          <a:rPr lang="en-GB" sz="1000" b="1" i="1" u="sng" smtClean="0">
                            <a:solidFill>
                              <a:srgbClr val="00B0F0"/>
                            </a:solidFill>
                            <a:latin typeface="Cambria Math" panose="02040503050406030204" pitchFamily="18" charset="0"/>
                          </a:rPr>
                        </m:ctrlPr>
                      </m:accPr>
                      <m:e>
                        <m:r>
                          <a:rPr lang="en-US" sz="1000" b="1" i="1" u="sng" smtClean="0">
                            <a:solidFill>
                              <a:srgbClr val="00B0F0"/>
                            </a:solidFill>
                            <a:latin typeface="Cambria Math" panose="02040503050406030204" pitchFamily="18" charset="0"/>
                          </a:rPr>
                          <m:t>𝒕</m:t>
                        </m:r>
                      </m:e>
                    </m:acc>
                  </m:oMath>
                </a14:m>
                <a:r>
                  <a:rPr lang="en-GB" sz="1000" b="1" u="sng" dirty="0">
                    <a:solidFill>
                      <a:srgbClr val="00B0F0"/>
                    </a:solidFill>
                    <a:latin typeface="Menlo" panose="020B0609030804020204" pitchFamily="49" charset="0"/>
                  </a:rPr>
                  <a:t> Signal strength: r = 0.686668 ± 0.0263103 </a:t>
                </a:r>
              </a:p>
            </p:txBody>
          </p:sp>
        </mc:Choice>
        <mc:Fallback xmlns="">
          <p:sp>
            <p:nvSpPr>
              <p:cNvPr id="12" name="Rectangle 11">
                <a:extLst>
                  <a:ext uri="{FF2B5EF4-FFF2-40B4-BE49-F238E27FC236}">
                    <a16:creationId xmlns:a16="http://schemas.microsoft.com/office/drawing/2014/main" id="{C76F3C6E-8078-7A44-B2E6-BC911FC06156}"/>
                  </a:ext>
                </a:extLst>
              </p:cNvPr>
              <p:cNvSpPr>
                <a:spLocks noRot="1" noChangeAspect="1" noMove="1" noResize="1" noEditPoints="1" noAdjustHandles="1" noChangeArrowheads="1" noChangeShapeType="1" noTextEdit="1"/>
              </p:cNvSpPr>
              <p:nvPr/>
            </p:nvSpPr>
            <p:spPr>
              <a:xfrm>
                <a:off x="1343291" y="4667479"/>
                <a:ext cx="4452519" cy="1631216"/>
              </a:xfrm>
              <a:prstGeom prst="rect">
                <a:avLst/>
              </a:prstGeom>
              <a:blipFill>
                <a:blip r:embed="rId4"/>
                <a:stretch>
                  <a:fillRect b="-1550"/>
                </a:stretch>
              </a:blipFill>
            </p:spPr>
            <p:txBody>
              <a:bodyPr/>
              <a:lstStyle/>
              <a:p>
                <a:r>
                  <a:rPr lang="en-GR">
                    <a:noFill/>
                  </a:rPr>
                  <a:t> </a:t>
                </a:r>
              </a:p>
            </p:txBody>
          </p:sp>
        </mc:Fallback>
      </mc:AlternateContent>
      <p:sp>
        <p:nvSpPr>
          <p:cNvPr id="17" name="TextBox 16">
            <a:extLst>
              <a:ext uri="{FF2B5EF4-FFF2-40B4-BE49-F238E27FC236}">
                <a16:creationId xmlns:a16="http://schemas.microsoft.com/office/drawing/2014/main" id="{03E3761E-D710-F447-8733-A0326070FB43}"/>
              </a:ext>
            </a:extLst>
          </p:cNvPr>
          <p:cNvSpPr txBox="1"/>
          <p:nvPr/>
        </p:nvSpPr>
        <p:spPr>
          <a:xfrm>
            <a:off x="-698546" y="2475706"/>
            <a:ext cx="3031961" cy="646331"/>
          </a:xfrm>
          <a:prstGeom prst="rect">
            <a:avLst/>
          </a:prstGeom>
          <a:noFill/>
        </p:spPr>
        <p:txBody>
          <a:bodyPr wrap="square" rtlCol="0">
            <a:spAutoFit/>
          </a:bodyPr>
          <a:lstStyle/>
          <a:p>
            <a:pPr algn="ctr"/>
            <a:r>
              <a:rPr lang="en-US" dirty="0"/>
              <a:t> </a:t>
            </a:r>
            <a:r>
              <a:rPr lang="en-US" dirty="0">
                <a:solidFill>
                  <a:srgbClr val="00B0F0"/>
                </a:solidFill>
              </a:rPr>
              <a:t>(2016)</a:t>
            </a:r>
          </a:p>
          <a:p>
            <a:pPr algn="ctr"/>
            <a:r>
              <a:rPr lang="en-US" dirty="0">
                <a:solidFill>
                  <a:srgbClr val="00B0F0"/>
                </a:solidFill>
              </a:rPr>
              <a:t>Tune CUE</a:t>
            </a:r>
          </a:p>
        </p:txBody>
      </p:sp>
      <p:pic>
        <p:nvPicPr>
          <p:cNvPr id="13" name="Picture 12">
            <a:extLst>
              <a:ext uri="{FF2B5EF4-FFF2-40B4-BE49-F238E27FC236}">
                <a16:creationId xmlns:a16="http://schemas.microsoft.com/office/drawing/2014/main" id="{CBD81BA5-1565-4247-BED4-FF7E3FC01EB1}"/>
              </a:ext>
            </a:extLst>
          </p:cNvPr>
          <p:cNvPicPr>
            <a:picLocks noChangeAspect="1"/>
          </p:cNvPicPr>
          <p:nvPr/>
        </p:nvPicPr>
        <p:blipFill>
          <a:blip r:embed="rId5"/>
          <a:stretch>
            <a:fillRect/>
          </a:stretch>
        </p:blipFill>
        <p:spPr>
          <a:xfrm rot="5400000">
            <a:off x="7016047" y="518210"/>
            <a:ext cx="3672840" cy="4320540"/>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7BE8D49-D9A5-3641-B181-78C132A4DBDA}"/>
                  </a:ext>
                </a:extLst>
              </p:cNvPr>
              <p:cNvSpPr/>
              <p:nvPr/>
            </p:nvSpPr>
            <p:spPr>
              <a:xfrm>
                <a:off x="6427382" y="4667479"/>
                <a:ext cx="4129088" cy="1631216"/>
              </a:xfrm>
              <a:prstGeom prst="rect">
                <a:avLst/>
              </a:prstGeom>
            </p:spPr>
            <p:txBody>
              <a:bodyPr wrap="square">
                <a:spAutoFit/>
              </a:bodyPr>
              <a:lstStyle/>
              <a:p>
                <a:r>
                  <a:rPr lang="en-GB" sz="1000" dirty="0">
                    <a:solidFill>
                      <a:srgbClr val="000000"/>
                    </a:solidFill>
                    <a:latin typeface="Menlo" panose="020B0609030804020204" pitchFamily="49" charset="0"/>
                  </a:rPr>
                  <a:t>    Floating Parameter    </a:t>
                </a:r>
                <a:r>
                  <a:rPr lang="en-GB" sz="1000" dirty="0" err="1">
                    <a:solidFill>
                      <a:srgbClr val="000000"/>
                    </a:solidFill>
                    <a:latin typeface="Menlo" panose="020B0609030804020204" pitchFamily="49" charset="0"/>
                  </a:rPr>
                  <a:t>FinalValue</a:t>
                </a:r>
                <a:r>
                  <a:rPr lang="en-GB" sz="1000" dirty="0">
                    <a:solidFill>
                      <a:srgbClr val="000000"/>
                    </a:solidFill>
                    <a:latin typeface="Menlo" panose="020B0609030804020204" pitchFamily="49" charset="0"/>
                  </a:rPr>
                  <a:t> +/-  Error   </a:t>
                </a:r>
              </a:p>
              <a:p>
                <a:r>
                  <a:rPr lang="en-GB" sz="1000" dirty="0">
                    <a:solidFill>
                      <a:srgbClr val="000000"/>
                    </a:solidFill>
                    <a:latin typeface="Menlo" panose="020B0609030804020204" pitchFamily="49" charset="0"/>
                  </a:rPr>
                  <a:t>  --------------------  --------------------------</a:t>
                </a:r>
              </a:p>
              <a:p>
                <a:r>
                  <a:rPr lang="en-GB" sz="1000" dirty="0">
                    <a:solidFill>
                      <a:srgbClr val="000000"/>
                    </a:solidFill>
                    <a:latin typeface="Menlo" panose="020B0609030804020204" pitchFamily="49" charset="0"/>
                  </a:rPr>
                  <a:t>            </a:t>
                </a:r>
                <a:r>
                  <a:rPr lang="en-GB" sz="1000" dirty="0" err="1">
                    <a:solidFill>
                      <a:srgbClr val="000000"/>
                    </a:solidFill>
                    <a:latin typeface="Menlo" panose="020B0609030804020204" pitchFamily="49" charset="0"/>
                  </a:rPr>
                  <a:t>kMassResol</a:t>
                </a:r>
                <a:r>
                  <a:rPr lang="en-GB" sz="1000" dirty="0">
                    <a:solidFill>
                      <a:srgbClr val="000000"/>
                    </a:solidFill>
                    <a:latin typeface="Menlo" panose="020B0609030804020204" pitchFamily="49" charset="0"/>
                  </a:rPr>
                  <a:t>    9.3798e-01 +/-  2.75e-02</a:t>
                </a:r>
              </a:p>
              <a:p>
                <a:r>
                  <a:rPr lang="en-GB" sz="1000" dirty="0">
                    <a:solidFill>
                      <a:srgbClr val="000000"/>
                    </a:solidFill>
                    <a:latin typeface="Menlo" panose="020B0609030804020204" pitchFamily="49" charset="0"/>
                  </a:rPr>
                  <a:t>            </a:t>
                </a:r>
                <a:r>
                  <a:rPr lang="en-GB" sz="1000" dirty="0" err="1">
                    <a:solidFill>
                      <a:srgbClr val="000000"/>
                    </a:solidFill>
                    <a:latin typeface="Menlo" panose="020B0609030804020204" pitchFamily="49" charset="0"/>
                  </a:rPr>
                  <a:t>kMassScale</a:t>
                </a:r>
                <a:r>
                  <a:rPr lang="en-GB" sz="1000" dirty="0">
                    <a:solidFill>
                      <a:srgbClr val="000000"/>
                    </a:solidFill>
                    <a:latin typeface="Menlo" panose="020B0609030804020204" pitchFamily="49" charset="0"/>
                  </a:rPr>
                  <a:t>    9.9751e-01 +/-  1.99e-03</a:t>
                </a:r>
              </a:p>
              <a:p>
                <a:r>
                  <a:rPr lang="en-GB" sz="1000" dirty="0">
                    <a:solidFill>
                      <a:srgbClr val="000000"/>
                    </a:solidFill>
                    <a:latin typeface="Menlo" panose="020B0609030804020204" pitchFamily="49" charset="0"/>
                  </a:rPr>
                  <a:t>               kQCD_2b    2.3668e-01 +/-  5.05e-01</a:t>
                </a:r>
              </a:p>
              <a:p>
                <a:r>
                  <a:rPr lang="en-GB" sz="1000" dirty="0">
                    <a:solidFill>
                      <a:srgbClr val="000000"/>
                    </a:solidFill>
                    <a:latin typeface="Menlo" panose="020B0609030804020204" pitchFamily="49" charset="0"/>
                  </a:rPr>
                  <a:t>            nFitBkg_2b    2.5758e+02 +/-  1.47e+02</a:t>
                </a:r>
              </a:p>
              <a:p>
                <a:r>
                  <a:rPr lang="en-GB" sz="1000" dirty="0">
                    <a:solidFill>
                      <a:srgbClr val="00B0F0"/>
                    </a:solidFill>
                    <a:latin typeface="Menlo" panose="020B0609030804020204" pitchFamily="49" charset="0"/>
                  </a:rPr>
                  <a:t>            nFitQCD_2b    2.9242e+03 +/-  1.76e+02</a:t>
                </a:r>
              </a:p>
              <a:p>
                <a:r>
                  <a:rPr lang="en-GB" sz="1000" dirty="0">
                    <a:solidFill>
                      <a:srgbClr val="000000"/>
                    </a:solidFill>
                    <a:latin typeface="Menlo" panose="020B0609030804020204" pitchFamily="49" charset="0"/>
                  </a:rPr>
                  <a:t>             nFitSig2b    5.3282e+03 +/-  1.67e+02</a:t>
                </a:r>
              </a:p>
              <a:p>
                <a:endParaRPr lang="en-GB" sz="1000" dirty="0">
                  <a:solidFill>
                    <a:srgbClr val="000000"/>
                  </a:solidFill>
                  <a:latin typeface="Menlo" panose="020B0609030804020204" pitchFamily="49" charset="0"/>
                </a:endParaRPr>
              </a:p>
              <a:p>
                <a14:m>
                  <m:oMath xmlns:m="http://schemas.openxmlformats.org/officeDocument/2006/math">
                    <m:r>
                      <a:rPr lang="en-US" sz="1000" b="1" i="1" u="sng" smtClean="0">
                        <a:solidFill>
                          <a:srgbClr val="00B0F0"/>
                        </a:solidFill>
                        <a:latin typeface="Cambria Math" panose="02040503050406030204" pitchFamily="18" charset="0"/>
                      </a:rPr>
                      <m:t>𝒕</m:t>
                    </m:r>
                    <m:acc>
                      <m:accPr>
                        <m:chr m:val="̅"/>
                        <m:ctrlPr>
                          <a:rPr lang="en-GB" sz="1000" b="1" i="1" u="sng">
                            <a:solidFill>
                              <a:srgbClr val="00B0F0"/>
                            </a:solidFill>
                            <a:latin typeface="Cambria Math" panose="02040503050406030204" pitchFamily="18" charset="0"/>
                          </a:rPr>
                        </m:ctrlPr>
                      </m:accPr>
                      <m:e>
                        <m:r>
                          <a:rPr lang="en-US" sz="1000" b="1" i="1" u="sng">
                            <a:solidFill>
                              <a:srgbClr val="00B0F0"/>
                            </a:solidFill>
                            <a:latin typeface="Cambria Math" panose="02040503050406030204" pitchFamily="18" charset="0"/>
                          </a:rPr>
                          <m:t>𝒕</m:t>
                        </m:r>
                      </m:e>
                    </m:acc>
                  </m:oMath>
                </a14:m>
                <a:r>
                  <a:rPr lang="en-GB" sz="1000" b="1" u="sng" dirty="0">
                    <a:solidFill>
                      <a:srgbClr val="00B0F0"/>
                    </a:solidFill>
                    <a:latin typeface="Menlo" panose="020B0609030804020204" pitchFamily="49" charset="0"/>
                  </a:rPr>
                  <a:t> Signal strength: r = 0.641241 ± 0.0238714 (new)</a:t>
                </a:r>
              </a:p>
            </p:txBody>
          </p:sp>
        </mc:Choice>
        <mc:Fallback xmlns="">
          <p:sp>
            <p:nvSpPr>
              <p:cNvPr id="15" name="Rectangle 14">
                <a:extLst>
                  <a:ext uri="{FF2B5EF4-FFF2-40B4-BE49-F238E27FC236}">
                    <a16:creationId xmlns:a16="http://schemas.microsoft.com/office/drawing/2014/main" id="{17BE8D49-D9A5-3641-B181-78C132A4DBDA}"/>
                  </a:ext>
                </a:extLst>
              </p:cNvPr>
              <p:cNvSpPr>
                <a:spLocks noRot="1" noChangeAspect="1" noMove="1" noResize="1" noEditPoints="1" noAdjustHandles="1" noChangeArrowheads="1" noChangeShapeType="1" noTextEdit="1"/>
              </p:cNvSpPr>
              <p:nvPr/>
            </p:nvSpPr>
            <p:spPr>
              <a:xfrm>
                <a:off x="6427382" y="4667479"/>
                <a:ext cx="4129088" cy="1631216"/>
              </a:xfrm>
              <a:prstGeom prst="rect">
                <a:avLst/>
              </a:prstGeom>
              <a:blipFill>
                <a:blip r:embed="rId6"/>
                <a:stretch>
                  <a:fillRect b="-1550"/>
                </a:stretch>
              </a:blipFill>
            </p:spPr>
            <p:txBody>
              <a:bodyPr/>
              <a:lstStyle/>
              <a:p>
                <a:r>
                  <a:rPr lang="en-GR">
                    <a:noFill/>
                  </a:rPr>
                  <a:t> </a:t>
                </a:r>
              </a:p>
            </p:txBody>
          </p:sp>
        </mc:Fallback>
      </mc:AlternateContent>
      <p:sp>
        <p:nvSpPr>
          <p:cNvPr id="23" name="TextBox 22">
            <a:extLst>
              <a:ext uri="{FF2B5EF4-FFF2-40B4-BE49-F238E27FC236}">
                <a16:creationId xmlns:a16="http://schemas.microsoft.com/office/drawing/2014/main" id="{2AFCF75D-5A2C-5C4E-BEFD-FE8A32963438}"/>
              </a:ext>
            </a:extLst>
          </p:cNvPr>
          <p:cNvSpPr txBox="1"/>
          <p:nvPr/>
        </p:nvSpPr>
        <p:spPr>
          <a:xfrm>
            <a:off x="9696502" y="2475706"/>
            <a:ext cx="3031961" cy="646331"/>
          </a:xfrm>
          <a:prstGeom prst="rect">
            <a:avLst/>
          </a:prstGeom>
          <a:noFill/>
        </p:spPr>
        <p:txBody>
          <a:bodyPr wrap="square" rtlCol="0">
            <a:spAutoFit/>
          </a:bodyPr>
          <a:lstStyle/>
          <a:p>
            <a:pPr algn="ctr"/>
            <a:r>
              <a:rPr lang="en-US" dirty="0"/>
              <a:t> </a:t>
            </a:r>
            <a:r>
              <a:rPr lang="en-US" dirty="0">
                <a:solidFill>
                  <a:srgbClr val="00B0F0"/>
                </a:solidFill>
              </a:rPr>
              <a:t>(2016)</a:t>
            </a:r>
          </a:p>
          <a:p>
            <a:pPr algn="ctr"/>
            <a:r>
              <a:rPr lang="en-US" dirty="0">
                <a:solidFill>
                  <a:srgbClr val="00B0F0"/>
                </a:solidFill>
              </a:rPr>
              <a:t>Tune CP5</a:t>
            </a:r>
          </a:p>
        </p:txBody>
      </p:sp>
      <p:sp>
        <p:nvSpPr>
          <p:cNvPr id="2" name="TextBox 1">
            <a:extLst>
              <a:ext uri="{FF2B5EF4-FFF2-40B4-BE49-F238E27FC236}">
                <a16:creationId xmlns:a16="http://schemas.microsoft.com/office/drawing/2014/main" id="{1B3C7ED0-C29E-134A-8775-D5C1DD3C6F1A}"/>
              </a:ext>
            </a:extLst>
          </p:cNvPr>
          <p:cNvSpPr txBox="1"/>
          <p:nvPr/>
        </p:nvSpPr>
        <p:spPr>
          <a:xfrm>
            <a:off x="4723378" y="33090"/>
            <a:ext cx="6059341" cy="738664"/>
          </a:xfrm>
          <a:prstGeom prst="rect">
            <a:avLst/>
          </a:prstGeom>
          <a:noFill/>
        </p:spPr>
        <p:txBody>
          <a:bodyPr wrap="square" rtlCol="0">
            <a:spAutoFit/>
          </a:bodyPr>
          <a:lstStyle/>
          <a:p>
            <a:pPr marL="285750" indent="-285750">
              <a:buFont typeface="Arial" panose="020B0604020202020204" pitchFamily="34" charset="0"/>
              <a:buChar char="•"/>
            </a:pPr>
            <a:r>
              <a:rPr lang="en-GR" sz="1400" dirty="0"/>
              <a:t>Both SR and Control Region use the Medium btag WP.</a:t>
            </a:r>
          </a:p>
          <a:p>
            <a:pPr marL="285750" indent="-285750">
              <a:buFont typeface="Arial" panose="020B0604020202020204" pitchFamily="34" charset="0"/>
              <a:buChar char="•"/>
            </a:pPr>
            <a:r>
              <a:rPr lang="en-GR" sz="1400" dirty="0"/>
              <a:t>Intuition is to remove the ttbar and subdominant bkg contribution from the data Control Region</a:t>
            </a:r>
          </a:p>
        </p:txBody>
      </p:sp>
    </p:spTree>
    <p:extLst>
      <p:ext uri="{BB962C8B-B14F-4D97-AF65-F5344CB8AC3E}">
        <p14:creationId xmlns:p14="http://schemas.microsoft.com/office/powerpoint/2010/main" val="37317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686185" y="6548993"/>
            <a:ext cx="4822804" cy="365125"/>
          </a:xfrm>
        </p:spPr>
        <p:txBody>
          <a:bodyPr/>
          <a:lstStyle/>
          <a:p>
            <a:r>
              <a:rPr lang="fi-FI" dirty="0"/>
              <a:t>NTUA G. </a:t>
            </a:r>
            <a:r>
              <a:rPr lang="fi-FI" dirty="0" err="1"/>
              <a:t>Bakas</a:t>
            </a:r>
            <a:endParaRPr lang="en-US" dirty="0"/>
          </a:p>
        </p:txBody>
      </p:sp>
      <p:sp>
        <p:nvSpPr>
          <p:cNvPr id="7" name="TextBox 6"/>
          <p:cNvSpPr txBox="1"/>
          <p:nvPr/>
        </p:nvSpPr>
        <p:spPr>
          <a:xfrm>
            <a:off x="3276600" y="-13404"/>
            <a:ext cx="5638800" cy="523220"/>
          </a:xfrm>
          <a:prstGeom prst="rect">
            <a:avLst/>
          </a:prstGeom>
          <a:noFill/>
        </p:spPr>
        <p:txBody>
          <a:bodyPr wrap="square" rtlCol="0">
            <a:spAutoFit/>
          </a:bodyPr>
          <a:lstStyle/>
          <a:p>
            <a:pPr algn="ctr"/>
            <a:r>
              <a:rPr lang="en-US" sz="2800" u="sng" dirty="0"/>
              <a:t>Fiducial Differential Cross Section </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a:xfrm>
            <a:off x="9900458" y="6555230"/>
            <a:ext cx="1312025" cy="365125"/>
          </a:xfrm>
        </p:spPr>
        <p:txBody>
          <a:bodyPr/>
          <a:lstStyle/>
          <a:p>
            <a:fld id="{4FAB73BC-B049-4115-A692-8D63A059BFB8}" type="slidenum">
              <a:rPr lang="en-US" smtClean="0"/>
              <a:pPr/>
              <a:t>5</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a:xfrm>
            <a:off x="1097280" y="6548993"/>
            <a:ext cx="2472271" cy="365125"/>
          </a:xfrm>
        </p:spPr>
        <p:txBody>
          <a:bodyPr/>
          <a:lstStyle/>
          <a:p>
            <a:fld id="{3DBB7BD0-9B8D-1F47-8ABF-BE3CF9BD2848}" type="datetime1">
              <a:rPr lang="en-US" smtClean="0"/>
              <a:t>9/29/20</a:t>
            </a:fld>
            <a:endParaRPr lang="en-US" dirty="0"/>
          </a:p>
        </p:txBody>
      </p:sp>
      <p:sp>
        <p:nvSpPr>
          <p:cNvPr id="14" name="TextBox 13">
            <a:extLst>
              <a:ext uri="{FF2B5EF4-FFF2-40B4-BE49-F238E27FC236}">
                <a16:creationId xmlns:a16="http://schemas.microsoft.com/office/drawing/2014/main" id="{AF328A09-FBEF-9146-ADD7-C6B0E53ED85C}"/>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17" name="TextBox 16">
            <a:extLst>
              <a:ext uri="{FF2B5EF4-FFF2-40B4-BE49-F238E27FC236}">
                <a16:creationId xmlns:a16="http://schemas.microsoft.com/office/drawing/2014/main" id="{AA6919D0-56D3-0741-A233-593B9964418D}"/>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pic>
        <p:nvPicPr>
          <p:cNvPr id="4" name="Picture 3">
            <a:extLst>
              <a:ext uri="{FF2B5EF4-FFF2-40B4-BE49-F238E27FC236}">
                <a16:creationId xmlns:a16="http://schemas.microsoft.com/office/drawing/2014/main" id="{034F5792-9777-1046-A00B-F0A4BD6000B1}"/>
              </a:ext>
            </a:extLst>
          </p:cNvPr>
          <p:cNvPicPr>
            <a:picLocks noChangeAspect="1"/>
          </p:cNvPicPr>
          <p:nvPr/>
        </p:nvPicPr>
        <p:blipFill>
          <a:blip r:embed="rId2"/>
          <a:stretch>
            <a:fillRect/>
          </a:stretch>
        </p:blipFill>
        <p:spPr>
          <a:xfrm rot="5400000">
            <a:off x="597357" y="2837053"/>
            <a:ext cx="3064637" cy="4248531"/>
          </a:xfrm>
          <a:prstGeom prst="rect">
            <a:avLst/>
          </a:prstGeom>
        </p:spPr>
      </p:pic>
      <p:pic>
        <p:nvPicPr>
          <p:cNvPr id="9" name="Picture 8">
            <a:extLst>
              <a:ext uri="{FF2B5EF4-FFF2-40B4-BE49-F238E27FC236}">
                <a16:creationId xmlns:a16="http://schemas.microsoft.com/office/drawing/2014/main" id="{D8913ACF-5AA7-2B4A-8836-952B29045EEB}"/>
              </a:ext>
            </a:extLst>
          </p:cNvPr>
          <p:cNvPicPr>
            <a:picLocks noChangeAspect="1"/>
          </p:cNvPicPr>
          <p:nvPr/>
        </p:nvPicPr>
        <p:blipFill>
          <a:blip r:embed="rId3"/>
          <a:stretch>
            <a:fillRect/>
          </a:stretch>
        </p:blipFill>
        <p:spPr>
          <a:xfrm rot="5400000">
            <a:off x="591945" y="-90113"/>
            <a:ext cx="3064637" cy="4248531"/>
          </a:xfrm>
          <a:prstGeom prst="rect">
            <a:avLst/>
          </a:prstGeom>
        </p:spPr>
      </p:pic>
      <p:sp>
        <p:nvSpPr>
          <p:cNvPr id="15" name="TextBox 14">
            <a:extLst>
              <a:ext uri="{FF2B5EF4-FFF2-40B4-BE49-F238E27FC236}">
                <a16:creationId xmlns:a16="http://schemas.microsoft.com/office/drawing/2014/main" id="{C8813763-74CE-D347-A470-073A75A34A00}"/>
              </a:ext>
            </a:extLst>
          </p:cNvPr>
          <p:cNvSpPr txBox="1"/>
          <p:nvPr/>
        </p:nvSpPr>
        <p:spPr>
          <a:xfrm>
            <a:off x="316383" y="1031778"/>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1" name="TextBox 20">
            <a:extLst>
              <a:ext uri="{FF2B5EF4-FFF2-40B4-BE49-F238E27FC236}">
                <a16:creationId xmlns:a16="http://schemas.microsoft.com/office/drawing/2014/main" id="{F67F66C0-E951-3543-9155-19E5D73051F0}"/>
              </a:ext>
            </a:extLst>
          </p:cNvPr>
          <p:cNvSpPr txBox="1"/>
          <p:nvPr/>
        </p:nvSpPr>
        <p:spPr>
          <a:xfrm>
            <a:off x="313799" y="4003742"/>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pic>
        <p:nvPicPr>
          <p:cNvPr id="8" name="Picture 7">
            <a:extLst>
              <a:ext uri="{FF2B5EF4-FFF2-40B4-BE49-F238E27FC236}">
                <a16:creationId xmlns:a16="http://schemas.microsoft.com/office/drawing/2014/main" id="{17B9AC15-9D34-BD41-A37F-3860E61D3493}"/>
              </a:ext>
            </a:extLst>
          </p:cNvPr>
          <p:cNvPicPr>
            <a:picLocks noChangeAspect="1"/>
          </p:cNvPicPr>
          <p:nvPr/>
        </p:nvPicPr>
        <p:blipFill>
          <a:blip r:embed="rId4"/>
          <a:stretch>
            <a:fillRect/>
          </a:stretch>
        </p:blipFill>
        <p:spPr>
          <a:xfrm rot="5400000">
            <a:off x="4563683" y="-90113"/>
            <a:ext cx="3064637" cy="4248531"/>
          </a:xfrm>
          <a:prstGeom prst="rect">
            <a:avLst/>
          </a:prstGeom>
        </p:spPr>
      </p:pic>
      <p:pic>
        <p:nvPicPr>
          <p:cNvPr id="10" name="Picture 9">
            <a:extLst>
              <a:ext uri="{FF2B5EF4-FFF2-40B4-BE49-F238E27FC236}">
                <a16:creationId xmlns:a16="http://schemas.microsoft.com/office/drawing/2014/main" id="{24131CAC-3974-2F42-A22B-C4EC8049CC48}"/>
              </a:ext>
            </a:extLst>
          </p:cNvPr>
          <p:cNvPicPr>
            <a:picLocks noChangeAspect="1"/>
          </p:cNvPicPr>
          <p:nvPr/>
        </p:nvPicPr>
        <p:blipFill>
          <a:blip r:embed="rId5"/>
          <a:stretch>
            <a:fillRect/>
          </a:stretch>
        </p:blipFill>
        <p:spPr>
          <a:xfrm rot="5400000">
            <a:off x="8535418" y="-90113"/>
            <a:ext cx="3064637" cy="4248531"/>
          </a:xfrm>
          <a:prstGeom prst="rect">
            <a:avLst/>
          </a:prstGeom>
        </p:spPr>
      </p:pic>
      <p:pic>
        <p:nvPicPr>
          <p:cNvPr id="12" name="Picture 11">
            <a:extLst>
              <a:ext uri="{FF2B5EF4-FFF2-40B4-BE49-F238E27FC236}">
                <a16:creationId xmlns:a16="http://schemas.microsoft.com/office/drawing/2014/main" id="{5DCCA153-704E-EE46-AA90-5D99EA7ADA57}"/>
              </a:ext>
            </a:extLst>
          </p:cNvPr>
          <p:cNvPicPr>
            <a:picLocks noChangeAspect="1"/>
          </p:cNvPicPr>
          <p:nvPr/>
        </p:nvPicPr>
        <p:blipFill>
          <a:blip r:embed="rId6"/>
          <a:stretch>
            <a:fillRect/>
          </a:stretch>
        </p:blipFill>
        <p:spPr>
          <a:xfrm rot="5400000">
            <a:off x="4569095" y="2837052"/>
            <a:ext cx="3064637" cy="4248531"/>
          </a:xfrm>
          <a:prstGeom prst="rect">
            <a:avLst/>
          </a:prstGeom>
        </p:spPr>
      </p:pic>
      <p:sp>
        <p:nvSpPr>
          <p:cNvPr id="20" name="TextBox 19">
            <a:extLst>
              <a:ext uri="{FF2B5EF4-FFF2-40B4-BE49-F238E27FC236}">
                <a16:creationId xmlns:a16="http://schemas.microsoft.com/office/drawing/2014/main" id="{0DD50CF6-9577-5945-8714-1974241AC78A}"/>
              </a:ext>
            </a:extLst>
          </p:cNvPr>
          <p:cNvSpPr txBox="1"/>
          <p:nvPr/>
        </p:nvSpPr>
        <p:spPr>
          <a:xfrm>
            <a:off x="4469872" y="4019240"/>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pic>
        <p:nvPicPr>
          <p:cNvPr id="16" name="Picture 15">
            <a:extLst>
              <a:ext uri="{FF2B5EF4-FFF2-40B4-BE49-F238E27FC236}">
                <a16:creationId xmlns:a16="http://schemas.microsoft.com/office/drawing/2014/main" id="{43FBDD81-BECC-BE4B-87E8-B20E95066F16}"/>
              </a:ext>
            </a:extLst>
          </p:cNvPr>
          <p:cNvPicPr>
            <a:picLocks noChangeAspect="1"/>
          </p:cNvPicPr>
          <p:nvPr/>
        </p:nvPicPr>
        <p:blipFill>
          <a:blip r:embed="rId7"/>
          <a:stretch>
            <a:fillRect/>
          </a:stretch>
        </p:blipFill>
        <p:spPr>
          <a:xfrm rot="5400000">
            <a:off x="8540833" y="2837051"/>
            <a:ext cx="3064637" cy="4248531"/>
          </a:xfrm>
          <a:prstGeom prst="rect">
            <a:avLst/>
          </a:prstGeom>
        </p:spPr>
      </p:pic>
      <p:sp>
        <p:nvSpPr>
          <p:cNvPr id="22" name="TextBox 21">
            <a:extLst>
              <a:ext uri="{FF2B5EF4-FFF2-40B4-BE49-F238E27FC236}">
                <a16:creationId xmlns:a16="http://schemas.microsoft.com/office/drawing/2014/main" id="{93541C05-8250-D34B-AFF3-B98D4E6599A3}"/>
              </a:ext>
            </a:extLst>
          </p:cNvPr>
          <p:cNvSpPr txBox="1"/>
          <p:nvPr/>
        </p:nvSpPr>
        <p:spPr>
          <a:xfrm>
            <a:off x="8473212" y="4025031"/>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246503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686185" y="6537842"/>
            <a:ext cx="4822804" cy="365125"/>
          </a:xfrm>
        </p:spPr>
        <p:txBody>
          <a:bodyPr/>
          <a:lstStyle/>
          <a:p>
            <a:r>
              <a:rPr lang="fi-FI" dirty="0"/>
              <a:t>NTUA G. </a:t>
            </a:r>
            <a:r>
              <a:rPr lang="fi-FI" dirty="0" err="1"/>
              <a:t>Bakas</a:t>
            </a:r>
            <a:endParaRPr lang="en-US" dirty="0"/>
          </a:p>
        </p:txBody>
      </p:sp>
      <p:sp>
        <p:nvSpPr>
          <p:cNvPr id="7" name="TextBox 6"/>
          <p:cNvSpPr txBox="1"/>
          <p:nvPr/>
        </p:nvSpPr>
        <p:spPr>
          <a:xfrm>
            <a:off x="2469350" y="-13404"/>
            <a:ext cx="7194395" cy="523220"/>
          </a:xfrm>
          <a:prstGeom prst="rect">
            <a:avLst/>
          </a:prstGeom>
          <a:noFill/>
        </p:spPr>
        <p:txBody>
          <a:bodyPr wrap="square" rtlCol="0">
            <a:spAutoFit/>
          </a:bodyPr>
          <a:lstStyle/>
          <a:p>
            <a:pPr algn="ctr"/>
            <a:r>
              <a:rPr lang="en-US" sz="2800" u="sng" dirty="0"/>
              <a:t>Fiducial Differential Cross Section Comparison</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a:xfrm>
            <a:off x="9900458" y="6537275"/>
            <a:ext cx="1312025" cy="365125"/>
          </a:xfrm>
        </p:spPr>
        <p:txBody>
          <a:bodyPr/>
          <a:lstStyle/>
          <a:p>
            <a:fld id="{4FAB73BC-B049-4115-A692-8D63A059BFB8}" type="slidenum">
              <a:rPr lang="en-US" smtClean="0"/>
              <a:pPr/>
              <a:t>6</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a:xfrm>
            <a:off x="1097280" y="6537842"/>
            <a:ext cx="2472271" cy="365125"/>
          </a:xfrm>
        </p:spPr>
        <p:txBody>
          <a:bodyPr/>
          <a:lstStyle/>
          <a:p>
            <a:fld id="{3DBB7BD0-9B8D-1F47-8ABF-BE3CF9BD2848}" type="datetime1">
              <a:rPr lang="en-US" smtClean="0"/>
              <a:t>9/29/20</a:t>
            </a:fld>
            <a:endParaRPr lang="en-US" dirty="0"/>
          </a:p>
        </p:txBody>
      </p:sp>
      <p:sp>
        <p:nvSpPr>
          <p:cNvPr id="23" name="TextBox 22">
            <a:extLst>
              <a:ext uri="{FF2B5EF4-FFF2-40B4-BE49-F238E27FC236}">
                <a16:creationId xmlns:a16="http://schemas.microsoft.com/office/drawing/2014/main" id="{DB1E3EB7-2F52-524A-8050-E4F544FD241F}"/>
              </a:ext>
            </a:extLst>
          </p:cNvPr>
          <p:cNvSpPr txBox="1"/>
          <p:nvPr/>
        </p:nvSpPr>
        <p:spPr>
          <a:xfrm>
            <a:off x="8473216" y="4305130"/>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17" name="TextBox 16">
            <a:extLst>
              <a:ext uri="{FF2B5EF4-FFF2-40B4-BE49-F238E27FC236}">
                <a16:creationId xmlns:a16="http://schemas.microsoft.com/office/drawing/2014/main" id="{AA6919D0-56D3-0741-A233-593B9964418D}"/>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pic>
        <p:nvPicPr>
          <p:cNvPr id="4" name="Picture 3">
            <a:extLst>
              <a:ext uri="{FF2B5EF4-FFF2-40B4-BE49-F238E27FC236}">
                <a16:creationId xmlns:a16="http://schemas.microsoft.com/office/drawing/2014/main" id="{125FF4C2-DB12-424B-B52D-A216A0D655F1}"/>
              </a:ext>
            </a:extLst>
          </p:cNvPr>
          <p:cNvPicPr>
            <a:picLocks noChangeAspect="1"/>
          </p:cNvPicPr>
          <p:nvPr/>
        </p:nvPicPr>
        <p:blipFill>
          <a:blip r:embed="rId2"/>
          <a:stretch>
            <a:fillRect/>
          </a:stretch>
        </p:blipFill>
        <p:spPr>
          <a:xfrm rot="5400000">
            <a:off x="598889" y="-132756"/>
            <a:ext cx="3064637" cy="4248531"/>
          </a:xfrm>
          <a:prstGeom prst="rect">
            <a:avLst/>
          </a:prstGeom>
        </p:spPr>
      </p:pic>
      <p:pic>
        <p:nvPicPr>
          <p:cNvPr id="8" name="Picture 7">
            <a:extLst>
              <a:ext uri="{FF2B5EF4-FFF2-40B4-BE49-F238E27FC236}">
                <a16:creationId xmlns:a16="http://schemas.microsoft.com/office/drawing/2014/main" id="{992DA3FE-D960-AC44-9242-59A9F0D1A92F}"/>
              </a:ext>
            </a:extLst>
          </p:cNvPr>
          <p:cNvPicPr>
            <a:picLocks noChangeAspect="1"/>
          </p:cNvPicPr>
          <p:nvPr/>
        </p:nvPicPr>
        <p:blipFill>
          <a:blip r:embed="rId3"/>
          <a:stretch>
            <a:fillRect/>
          </a:stretch>
        </p:blipFill>
        <p:spPr>
          <a:xfrm rot="5400000">
            <a:off x="601946" y="2931882"/>
            <a:ext cx="3064637" cy="4248531"/>
          </a:xfrm>
          <a:prstGeom prst="rect">
            <a:avLst/>
          </a:prstGeom>
        </p:spPr>
      </p:pic>
      <p:pic>
        <p:nvPicPr>
          <p:cNvPr id="10" name="Picture 9">
            <a:extLst>
              <a:ext uri="{FF2B5EF4-FFF2-40B4-BE49-F238E27FC236}">
                <a16:creationId xmlns:a16="http://schemas.microsoft.com/office/drawing/2014/main" id="{07EC8DD2-03D9-1649-AF7D-98A5F6EDDDDA}"/>
              </a:ext>
            </a:extLst>
          </p:cNvPr>
          <p:cNvPicPr>
            <a:picLocks noChangeAspect="1"/>
          </p:cNvPicPr>
          <p:nvPr/>
        </p:nvPicPr>
        <p:blipFill>
          <a:blip r:embed="rId4"/>
          <a:stretch>
            <a:fillRect/>
          </a:stretch>
        </p:blipFill>
        <p:spPr>
          <a:xfrm rot="5400000">
            <a:off x="4678624" y="-122952"/>
            <a:ext cx="3064637" cy="4248531"/>
          </a:xfrm>
          <a:prstGeom prst="rect">
            <a:avLst/>
          </a:prstGeom>
        </p:spPr>
      </p:pic>
      <p:pic>
        <p:nvPicPr>
          <p:cNvPr id="12" name="Picture 11">
            <a:extLst>
              <a:ext uri="{FF2B5EF4-FFF2-40B4-BE49-F238E27FC236}">
                <a16:creationId xmlns:a16="http://schemas.microsoft.com/office/drawing/2014/main" id="{27D873C3-6704-D84D-B653-700164CBFFBE}"/>
              </a:ext>
            </a:extLst>
          </p:cNvPr>
          <p:cNvPicPr>
            <a:picLocks noChangeAspect="1"/>
          </p:cNvPicPr>
          <p:nvPr/>
        </p:nvPicPr>
        <p:blipFill>
          <a:blip r:embed="rId5"/>
          <a:stretch>
            <a:fillRect/>
          </a:stretch>
        </p:blipFill>
        <p:spPr>
          <a:xfrm rot="5400000">
            <a:off x="4678623" y="2930585"/>
            <a:ext cx="3064637" cy="4248531"/>
          </a:xfrm>
          <a:prstGeom prst="rect">
            <a:avLst/>
          </a:prstGeom>
        </p:spPr>
      </p:pic>
      <p:pic>
        <p:nvPicPr>
          <p:cNvPr id="16" name="Picture 15">
            <a:extLst>
              <a:ext uri="{FF2B5EF4-FFF2-40B4-BE49-F238E27FC236}">
                <a16:creationId xmlns:a16="http://schemas.microsoft.com/office/drawing/2014/main" id="{EBDAC082-F067-CA41-AA06-52B45C7DEB53}"/>
              </a:ext>
            </a:extLst>
          </p:cNvPr>
          <p:cNvPicPr>
            <a:picLocks noChangeAspect="1"/>
          </p:cNvPicPr>
          <p:nvPr/>
        </p:nvPicPr>
        <p:blipFill>
          <a:blip r:embed="rId6"/>
          <a:stretch>
            <a:fillRect/>
          </a:stretch>
        </p:blipFill>
        <p:spPr>
          <a:xfrm rot="5400000">
            <a:off x="8628151" y="-62272"/>
            <a:ext cx="3064637" cy="4248531"/>
          </a:xfrm>
          <a:prstGeom prst="rect">
            <a:avLst/>
          </a:prstGeom>
        </p:spPr>
      </p:pic>
      <p:pic>
        <p:nvPicPr>
          <p:cNvPr id="29" name="Picture 28">
            <a:extLst>
              <a:ext uri="{FF2B5EF4-FFF2-40B4-BE49-F238E27FC236}">
                <a16:creationId xmlns:a16="http://schemas.microsoft.com/office/drawing/2014/main" id="{E04B9A0D-170A-374D-BC92-91E44A63549A}"/>
              </a:ext>
            </a:extLst>
          </p:cNvPr>
          <p:cNvPicPr>
            <a:picLocks noChangeAspect="1"/>
          </p:cNvPicPr>
          <p:nvPr/>
        </p:nvPicPr>
        <p:blipFill>
          <a:blip r:embed="rId7"/>
          <a:stretch>
            <a:fillRect/>
          </a:stretch>
        </p:blipFill>
        <p:spPr>
          <a:xfrm rot="5400000">
            <a:off x="8628151" y="2941938"/>
            <a:ext cx="3064637" cy="4248531"/>
          </a:xfrm>
          <a:prstGeom prst="rect">
            <a:avLst/>
          </a:prstGeom>
        </p:spPr>
      </p:pic>
      <p:sp>
        <p:nvSpPr>
          <p:cNvPr id="22" name="TextBox 21">
            <a:extLst>
              <a:ext uri="{FF2B5EF4-FFF2-40B4-BE49-F238E27FC236}">
                <a16:creationId xmlns:a16="http://schemas.microsoft.com/office/drawing/2014/main" id="{478D677F-F56B-9442-962E-151F4F60433F}"/>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5" name="TextBox 14">
            <a:extLst>
              <a:ext uri="{FF2B5EF4-FFF2-40B4-BE49-F238E27FC236}">
                <a16:creationId xmlns:a16="http://schemas.microsoft.com/office/drawing/2014/main" id="{C8813763-74CE-D347-A470-073A75A34A00}"/>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1" name="TextBox 20">
            <a:extLst>
              <a:ext uri="{FF2B5EF4-FFF2-40B4-BE49-F238E27FC236}">
                <a16:creationId xmlns:a16="http://schemas.microsoft.com/office/drawing/2014/main" id="{909D1063-DB01-4C46-A572-CF4F1382ACD7}"/>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14" name="TextBox 13">
            <a:extLst>
              <a:ext uri="{FF2B5EF4-FFF2-40B4-BE49-F238E27FC236}">
                <a16:creationId xmlns:a16="http://schemas.microsoft.com/office/drawing/2014/main" id="{AF328A09-FBEF-9146-ADD7-C6B0E53ED85C}"/>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0" name="TextBox 29">
            <a:extLst>
              <a:ext uri="{FF2B5EF4-FFF2-40B4-BE49-F238E27FC236}">
                <a16:creationId xmlns:a16="http://schemas.microsoft.com/office/drawing/2014/main" id="{5CA49EC1-B361-CE4D-8DE2-DFE86B239162}"/>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31" name="TextBox 30">
            <a:extLst>
              <a:ext uri="{FF2B5EF4-FFF2-40B4-BE49-F238E27FC236}">
                <a16:creationId xmlns:a16="http://schemas.microsoft.com/office/drawing/2014/main" id="{AD551B69-1227-AB4F-AEC5-BCECDF06ECB4}"/>
              </a:ext>
            </a:extLst>
          </p:cNvPr>
          <p:cNvSpPr txBox="1"/>
          <p:nvPr/>
        </p:nvSpPr>
        <p:spPr>
          <a:xfrm>
            <a:off x="8473212" y="4025031"/>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425869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686185" y="6537842"/>
            <a:ext cx="4822804" cy="365125"/>
          </a:xfrm>
        </p:spPr>
        <p:txBody>
          <a:bodyPr/>
          <a:lstStyle/>
          <a:p>
            <a:r>
              <a:rPr lang="fi-FI" dirty="0"/>
              <a:t>NTUA G. </a:t>
            </a:r>
            <a:r>
              <a:rPr lang="fi-FI" dirty="0" err="1"/>
              <a:t>Bakas</a:t>
            </a:r>
            <a:endParaRPr lang="en-US" dirty="0"/>
          </a:p>
        </p:txBody>
      </p:sp>
      <p:sp>
        <p:nvSpPr>
          <p:cNvPr id="7" name="TextBox 6"/>
          <p:cNvSpPr txBox="1"/>
          <p:nvPr/>
        </p:nvSpPr>
        <p:spPr>
          <a:xfrm>
            <a:off x="2469350" y="-13404"/>
            <a:ext cx="7194395" cy="523220"/>
          </a:xfrm>
          <a:prstGeom prst="rect">
            <a:avLst/>
          </a:prstGeom>
          <a:noFill/>
        </p:spPr>
        <p:txBody>
          <a:bodyPr wrap="square" rtlCol="0">
            <a:spAutoFit/>
          </a:bodyPr>
          <a:lstStyle/>
          <a:p>
            <a:pPr algn="ctr"/>
            <a:r>
              <a:rPr lang="en-US" sz="2800" u="sng" dirty="0"/>
              <a:t>Fiducial Differential Cross Section Comparison</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a:xfrm>
            <a:off x="9900458" y="6537275"/>
            <a:ext cx="1312025" cy="365125"/>
          </a:xfrm>
        </p:spPr>
        <p:txBody>
          <a:bodyPr/>
          <a:lstStyle/>
          <a:p>
            <a:fld id="{4FAB73BC-B049-4115-A692-8D63A059BFB8}" type="slidenum">
              <a:rPr lang="en-US" smtClean="0"/>
              <a:pPr/>
              <a:t>7</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a:xfrm>
            <a:off x="1097280" y="6537842"/>
            <a:ext cx="2472271" cy="365125"/>
          </a:xfrm>
        </p:spPr>
        <p:txBody>
          <a:bodyPr/>
          <a:lstStyle/>
          <a:p>
            <a:fld id="{3DBB7BD0-9B8D-1F47-8ABF-BE3CF9BD2848}" type="datetime1">
              <a:rPr lang="en-US" smtClean="0"/>
              <a:t>9/29/20</a:t>
            </a:fld>
            <a:endParaRPr lang="en-US" dirty="0"/>
          </a:p>
        </p:txBody>
      </p:sp>
      <p:sp>
        <p:nvSpPr>
          <p:cNvPr id="21" name="TextBox 20">
            <a:extLst>
              <a:ext uri="{FF2B5EF4-FFF2-40B4-BE49-F238E27FC236}">
                <a16:creationId xmlns:a16="http://schemas.microsoft.com/office/drawing/2014/main" id="{909D1063-DB01-4C46-A572-CF4F1382ACD7}"/>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2" name="TextBox 21">
            <a:extLst>
              <a:ext uri="{FF2B5EF4-FFF2-40B4-BE49-F238E27FC236}">
                <a16:creationId xmlns:a16="http://schemas.microsoft.com/office/drawing/2014/main" id="{478D677F-F56B-9442-962E-151F4F60433F}"/>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3" name="TextBox 22">
            <a:extLst>
              <a:ext uri="{FF2B5EF4-FFF2-40B4-BE49-F238E27FC236}">
                <a16:creationId xmlns:a16="http://schemas.microsoft.com/office/drawing/2014/main" id="{DB1E3EB7-2F52-524A-8050-E4F544FD241F}"/>
              </a:ext>
            </a:extLst>
          </p:cNvPr>
          <p:cNvSpPr txBox="1"/>
          <p:nvPr/>
        </p:nvSpPr>
        <p:spPr>
          <a:xfrm>
            <a:off x="8473216" y="4305130"/>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14" name="TextBox 13">
            <a:extLst>
              <a:ext uri="{FF2B5EF4-FFF2-40B4-BE49-F238E27FC236}">
                <a16:creationId xmlns:a16="http://schemas.microsoft.com/office/drawing/2014/main" id="{AF328A09-FBEF-9146-ADD7-C6B0E53ED85C}"/>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15" name="TextBox 14">
            <a:extLst>
              <a:ext uri="{FF2B5EF4-FFF2-40B4-BE49-F238E27FC236}">
                <a16:creationId xmlns:a16="http://schemas.microsoft.com/office/drawing/2014/main" id="{C8813763-74CE-D347-A470-073A75A34A00}"/>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7" name="TextBox 16">
            <a:extLst>
              <a:ext uri="{FF2B5EF4-FFF2-40B4-BE49-F238E27FC236}">
                <a16:creationId xmlns:a16="http://schemas.microsoft.com/office/drawing/2014/main" id="{AA6919D0-56D3-0741-A233-593B9964418D}"/>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pic>
        <p:nvPicPr>
          <p:cNvPr id="6" name="Picture 5">
            <a:extLst>
              <a:ext uri="{FF2B5EF4-FFF2-40B4-BE49-F238E27FC236}">
                <a16:creationId xmlns:a16="http://schemas.microsoft.com/office/drawing/2014/main" id="{1574FE4D-4DA2-3644-9689-F899302F3929}"/>
              </a:ext>
            </a:extLst>
          </p:cNvPr>
          <p:cNvPicPr>
            <a:picLocks noChangeAspect="1"/>
          </p:cNvPicPr>
          <p:nvPr/>
        </p:nvPicPr>
        <p:blipFill>
          <a:blip r:embed="rId2"/>
          <a:stretch>
            <a:fillRect/>
          </a:stretch>
        </p:blipFill>
        <p:spPr>
          <a:xfrm rot="5400000">
            <a:off x="591947" y="2870188"/>
            <a:ext cx="3064637" cy="4248531"/>
          </a:xfrm>
          <a:prstGeom prst="rect">
            <a:avLst/>
          </a:prstGeom>
        </p:spPr>
      </p:pic>
      <p:pic>
        <p:nvPicPr>
          <p:cNvPr id="10" name="Picture 9">
            <a:extLst>
              <a:ext uri="{FF2B5EF4-FFF2-40B4-BE49-F238E27FC236}">
                <a16:creationId xmlns:a16="http://schemas.microsoft.com/office/drawing/2014/main" id="{C30B9637-BF2E-DD4E-BF81-CB660930CD83}"/>
              </a:ext>
            </a:extLst>
          </p:cNvPr>
          <p:cNvPicPr>
            <a:picLocks noChangeAspect="1"/>
          </p:cNvPicPr>
          <p:nvPr/>
        </p:nvPicPr>
        <p:blipFill>
          <a:blip r:embed="rId3"/>
          <a:stretch>
            <a:fillRect/>
          </a:stretch>
        </p:blipFill>
        <p:spPr>
          <a:xfrm rot="5400000">
            <a:off x="599904" y="-137933"/>
            <a:ext cx="3064637" cy="4248531"/>
          </a:xfrm>
          <a:prstGeom prst="rect">
            <a:avLst/>
          </a:prstGeom>
        </p:spPr>
      </p:pic>
      <p:pic>
        <p:nvPicPr>
          <p:cNvPr id="12" name="Picture 11">
            <a:extLst>
              <a:ext uri="{FF2B5EF4-FFF2-40B4-BE49-F238E27FC236}">
                <a16:creationId xmlns:a16="http://schemas.microsoft.com/office/drawing/2014/main" id="{45C8AA44-5803-894D-B409-A30BC18DA989}"/>
              </a:ext>
            </a:extLst>
          </p:cNvPr>
          <p:cNvPicPr>
            <a:picLocks noChangeAspect="1"/>
          </p:cNvPicPr>
          <p:nvPr/>
        </p:nvPicPr>
        <p:blipFill>
          <a:blip r:embed="rId4"/>
          <a:stretch>
            <a:fillRect/>
          </a:stretch>
        </p:blipFill>
        <p:spPr>
          <a:xfrm rot="5400000">
            <a:off x="4559704" y="-152621"/>
            <a:ext cx="3064637" cy="4248531"/>
          </a:xfrm>
          <a:prstGeom prst="rect">
            <a:avLst/>
          </a:prstGeom>
        </p:spPr>
      </p:pic>
      <p:pic>
        <p:nvPicPr>
          <p:cNvPr id="16" name="Picture 15">
            <a:extLst>
              <a:ext uri="{FF2B5EF4-FFF2-40B4-BE49-F238E27FC236}">
                <a16:creationId xmlns:a16="http://schemas.microsoft.com/office/drawing/2014/main" id="{5A9FE0AC-EF52-8042-8A8F-61626F17FB26}"/>
              </a:ext>
            </a:extLst>
          </p:cNvPr>
          <p:cNvPicPr>
            <a:picLocks noChangeAspect="1"/>
          </p:cNvPicPr>
          <p:nvPr/>
        </p:nvPicPr>
        <p:blipFill>
          <a:blip r:embed="rId5"/>
          <a:stretch>
            <a:fillRect/>
          </a:stretch>
        </p:blipFill>
        <p:spPr>
          <a:xfrm rot="5400000">
            <a:off x="4567661" y="2855857"/>
            <a:ext cx="3064637" cy="4248531"/>
          </a:xfrm>
          <a:prstGeom prst="rect">
            <a:avLst/>
          </a:prstGeom>
        </p:spPr>
      </p:pic>
      <p:pic>
        <p:nvPicPr>
          <p:cNvPr id="19" name="Picture 18">
            <a:extLst>
              <a:ext uri="{FF2B5EF4-FFF2-40B4-BE49-F238E27FC236}">
                <a16:creationId xmlns:a16="http://schemas.microsoft.com/office/drawing/2014/main" id="{ECAEBA1C-9489-FA4B-A892-20D0E13DA502}"/>
              </a:ext>
            </a:extLst>
          </p:cNvPr>
          <p:cNvPicPr>
            <a:picLocks noChangeAspect="1"/>
          </p:cNvPicPr>
          <p:nvPr/>
        </p:nvPicPr>
        <p:blipFill>
          <a:blip r:embed="rId6"/>
          <a:stretch>
            <a:fillRect/>
          </a:stretch>
        </p:blipFill>
        <p:spPr>
          <a:xfrm rot="5400000">
            <a:off x="8516301" y="-154459"/>
            <a:ext cx="3064637" cy="4248531"/>
          </a:xfrm>
          <a:prstGeom prst="rect">
            <a:avLst/>
          </a:prstGeom>
        </p:spPr>
      </p:pic>
      <p:pic>
        <p:nvPicPr>
          <p:cNvPr id="25" name="Picture 24">
            <a:extLst>
              <a:ext uri="{FF2B5EF4-FFF2-40B4-BE49-F238E27FC236}">
                <a16:creationId xmlns:a16="http://schemas.microsoft.com/office/drawing/2014/main" id="{306AD502-AF1B-DC48-8987-6D6D842AB326}"/>
              </a:ext>
            </a:extLst>
          </p:cNvPr>
          <p:cNvPicPr>
            <a:picLocks noChangeAspect="1"/>
          </p:cNvPicPr>
          <p:nvPr/>
        </p:nvPicPr>
        <p:blipFill>
          <a:blip r:embed="rId7"/>
          <a:stretch>
            <a:fillRect/>
          </a:stretch>
        </p:blipFill>
        <p:spPr>
          <a:xfrm rot="5400000">
            <a:off x="8519920" y="2857695"/>
            <a:ext cx="3064637" cy="4248531"/>
          </a:xfrm>
          <a:prstGeom prst="rect">
            <a:avLst/>
          </a:prstGeom>
        </p:spPr>
      </p:pic>
      <p:sp>
        <p:nvSpPr>
          <p:cNvPr id="26" name="TextBox 25">
            <a:extLst>
              <a:ext uri="{FF2B5EF4-FFF2-40B4-BE49-F238E27FC236}">
                <a16:creationId xmlns:a16="http://schemas.microsoft.com/office/drawing/2014/main" id="{58226899-3682-564B-8522-1F738AB16A58}"/>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7" name="TextBox 26">
            <a:extLst>
              <a:ext uri="{FF2B5EF4-FFF2-40B4-BE49-F238E27FC236}">
                <a16:creationId xmlns:a16="http://schemas.microsoft.com/office/drawing/2014/main" id="{376FDE91-2E23-5740-9D16-D4C1025D05E6}"/>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8" name="TextBox 27">
            <a:extLst>
              <a:ext uri="{FF2B5EF4-FFF2-40B4-BE49-F238E27FC236}">
                <a16:creationId xmlns:a16="http://schemas.microsoft.com/office/drawing/2014/main" id="{7BFF78B7-AE33-0840-A3BC-05907FB12893}"/>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9" name="TextBox 28">
            <a:extLst>
              <a:ext uri="{FF2B5EF4-FFF2-40B4-BE49-F238E27FC236}">
                <a16:creationId xmlns:a16="http://schemas.microsoft.com/office/drawing/2014/main" id="{9F8E64B9-AF6C-924A-90F8-271E4736170A}"/>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0" name="TextBox 29">
            <a:extLst>
              <a:ext uri="{FF2B5EF4-FFF2-40B4-BE49-F238E27FC236}">
                <a16:creationId xmlns:a16="http://schemas.microsoft.com/office/drawing/2014/main" id="{B9E74EFE-C27B-8F42-A744-1ED47629DEA1}"/>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31" name="TextBox 30">
            <a:extLst>
              <a:ext uri="{FF2B5EF4-FFF2-40B4-BE49-F238E27FC236}">
                <a16:creationId xmlns:a16="http://schemas.microsoft.com/office/drawing/2014/main" id="{645C7DA5-F960-804B-8CCD-4D6E59D08713}"/>
              </a:ext>
            </a:extLst>
          </p:cNvPr>
          <p:cNvSpPr txBox="1"/>
          <p:nvPr/>
        </p:nvSpPr>
        <p:spPr>
          <a:xfrm>
            <a:off x="8473212" y="4025031"/>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515190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3276600" y="-3981"/>
            <a:ext cx="5638800" cy="523220"/>
          </a:xfrm>
          <a:prstGeom prst="rect">
            <a:avLst/>
          </a:prstGeom>
          <a:noFill/>
        </p:spPr>
        <p:txBody>
          <a:bodyPr wrap="square" rtlCol="0">
            <a:spAutoFit/>
          </a:bodyPr>
          <a:lstStyle/>
          <a:p>
            <a:pPr algn="ctr"/>
            <a:r>
              <a:rPr lang="en-US" sz="2800" u="sng" dirty="0"/>
              <a:t>Parton Differential Cross Section</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9/29/20</a:t>
            </a:fld>
            <a:endParaRPr lang="en-US" dirty="0"/>
          </a:p>
        </p:txBody>
      </p:sp>
      <p:pic>
        <p:nvPicPr>
          <p:cNvPr id="9" name="Picture 8">
            <a:extLst>
              <a:ext uri="{FF2B5EF4-FFF2-40B4-BE49-F238E27FC236}">
                <a16:creationId xmlns:a16="http://schemas.microsoft.com/office/drawing/2014/main" id="{8E00424D-9BA8-684F-8AC6-5AEF227F0EA6}"/>
              </a:ext>
            </a:extLst>
          </p:cNvPr>
          <p:cNvPicPr>
            <a:picLocks noChangeAspect="1"/>
          </p:cNvPicPr>
          <p:nvPr/>
        </p:nvPicPr>
        <p:blipFill>
          <a:blip r:embed="rId2"/>
          <a:stretch>
            <a:fillRect/>
          </a:stretch>
        </p:blipFill>
        <p:spPr>
          <a:xfrm rot="5400000">
            <a:off x="4581509" y="20318"/>
            <a:ext cx="2856865" cy="3960495"/>
          </a:xfrm>
          <a:prstGeom prst="rect">
            <a:avLst/>
          </a:prstGeom>
        </p:spPr>
      </p:pic>
      <p:pic>
        <p:nvPicPr>
          <p:cNvPr id="17" name="Picture 16">
            <a:extLst>
              <a:ext uri="{FF2B5EF4-FFF2-40B4-BE49-F238E27FC236}">
                <a16:creationId xmlns:a16="http://schemas.microsoft.com/office/drawing/2014/main" id="{1CA78B77-6FBD-FC40-9217-A42CC54402EE}"/>
              </a:ext>
            </a:extLst>
          </p:cNvPr>
          <p:cNvPicPr>
            <a:picLocks noChangeAspect="1"/>
          </p:cNvPicPr>
          <p:nvPr/>
        </p:nvPicPr>
        <p:blipFill>
          <a:blip r:embed="rId3"/>
          <a:stretch>
            <a:fillRect/>
          </a:stretch>
        </p:blipFill>
        <p:spPr>
          <a:xfrm rot="5400000">
            <a:off x="8466597" y="20318"/>
            <a:ext cx="2856865" cy="3960495"/>
          </a:xfrm>
          <a:prstGeom prst="rect">
            <a:avLst/>
          </a:prstGeom>
        </p:spPr>
      </p:pic>
      <p:sp>
        <p:nvSpPr>
          <p:cNvPr id="25" name="TextBox 24">
            <a:extLst>
              <a:ext uri="{FF2B5EF4-FFF2-40B4-BE49-F238E27FC236}">
                <a16:creationId xmlns:a16="http://schemas.microsoft.com/office/drawing/2014/main" id="{BFAE4A9A-572E-874E-88AB-3CC4681295CD}"/>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6" name="TextBox 25">
            <a:extLst>
              <a:ext uri="{FF2B5EF4-FFF2-40B4-BE49-F238E27FC236}">
                <a16:creationId xmlns:a16="http://schemas.microsoft.com/office/drawing/2014/main" id="{1BB371F1-91A1-3A4D-A6A8-AF404B604888}"/>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7" name="TextBox 26">
            <a:extLst>
              <a:ext uri="{FF2B5EF4-FFF2-40B4-BE49-F238E27FC236}">
                <a16:creationId xmlns:a16="http://schemas.microsoft.com/office/drawing/2014/main" id="{BBBB60B1-737A-7E46-ADCE-0271AB233E75}"/>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28" name="TextBox 27">
            <a:extLst>
              <a:ext uri="{FF2B5EF4-FFF2-40B4-BE49-F238E27FC236}">
                <a16:creationId xmlns:a16="http://schemas.microsoft.com/office/drawing/2014/main" id="{2A3963A3-0626-5A42-8A08-DED070B1557C}"/>
              </a:ext>
            </a:extLst>
          </p:cNvPr>
          <p:cNvSpPr txBox="1"/>
          <p:nvPr/>
        </p:nvSpPr>
        <p:spPr>
          <a:xfrm>
            <a:off x="4464215" y="3868744"/>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9" name="TextBox 28">
            <a:extLst>
              <a:ext uri="{FF2B5EF4-FFF2-40B4-BE49-F238E27FC236}">
                <a16:creationId xmlns:a16="http://schemas.microsoft.com/office/drawing/2014/main" id="{A708A92C-88F9-3641-987D-953A64AC4AAD}"/>
              </a:ext>
            </a:extLst>
          </p:cNvPr>
          <p:cNvSpPr txBox="1"/>
          <p:nvPr/>
        </p:nvSpPr>
        <p:spPr>
          <a:xfrm>
            <a:off x="308142" y="3868744"/>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0" name="TextBox 29">
            <a:extLst>
              <a:ext uri="{FF2B5EF4-FFF2-40B4-BE49-F238E27FC236}">
                <a16:creationId xmlns:a16="http://schemas.microsoft.com/office/drawing/2014/main" id="{CC0482CC-78AA-B94E-BD42-771A797D268C}"/>
              </a:ext>
            </a:extLst>
          </p:cNvPr>
          <p:cNvSpPr txBox="1"/>
          <p:nvPr/>
        </p:nvSpPr>
        <p:spPr>
          <a:xfrm>
            <a:off x="8467555" y="3874535"/>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pic>
        <p:nvPicPr>
          <p:cNvPr id="20" name="Picture 19">
            <a:extLst>
              <a:ext uri="{FF2B5EF4-FFF2-40B4-BE49-F238E27FC236}">
                <a16:creationId xmlns:a16="http://schemas.microsoft.com/office/drawing/2014/main" id="{1162AA4E-2A43-984B-9736-93CE58C0BDA4}"/>
              </a:ext>
            </a:extLst>
          </p:cNvPr>
          <p:cNvPicPr>
            <a:picLocks noChangeAspect="1"/>
          </p:cNvPicPr>
          <p:nvPr/>
        </p:nvPicPr>
        <p:blipFill>
          <a:blip r:embed="rId4"/>
          <a:stretch>
            <a:fillRect/>
          </a:stretch>
        </p:blipFill>
        <p:spPr>
          <a:xfrm rot="5400000">
            <a:off x="627999" y="23819"/>
            <a:ext cx="2842895" cy="3960495"/>
          </a:xfrm>
          <a:prstGeom prst="rect">
            <a:avLst/>
          </a:prstGeom>
        </p:spPr>
      </p:pic>
      <p:pic>
        <p:nvPicPr>
          <p:cNvPr id="22" name="Picture 21">
            <a:extLst>
              <a:ext uri="{FF2B5EF4-FFF2-40B4-BE49-F238E27FC236}">
                <a16:creationId xmlns:a16="http://schemas.microsoft.com/office/drawing/2014/main" id="{645448C3-BF16-E441-8998-38071DADE70D}"/>
              </a:ext>
            </a:extLst>
          </p:cNvPr>
          <p:cNvPicPr>
            <a:picLocks noChangeAspect="1"/>
          </p:cNvPicPr>
          <p:nvPr/>
        </p:nvPicPr>
        <p:blipFill>
          <a:blip r:embed="rId5"/>
          <a:stretch>
            <a:fillRect/>
          </a:stretch>
        </p:blipFill>
        <p:spPr>
          <a:xfrm rot="5400000">
            <a:off x="621014" y="2873249"/>
            <a:ext cx="2856865" cy="3960495"/>
          </a:xfrm>
          <a:prstGeom prst="rect">
            <a:avLst/>
          </a:prstGeom>
        </p:spPr>
      </p:pic>
      <p:pic>
        <p:nvPicPr>
          <p:cNvPr id="8" name="Picture 7">
            <a:extLst>
              <a:ext uri="{FF2B5EF4-FFF2-40B4-BE49-F238E27FC236}">
                <a16:creationId xmlns:a16="http://schemas.microsoft.com/office/drawing/2014/main" id="{F1335949-C5CF-A04A-A358-797BB63AB609}"/>
              </a:ext>
            </a:extLst>
          </p:cNvPr>
          <p:cNvPicPr>
            <a:picLocks noChangeAspect="1"/>
          </p:cNvPicPr>
          <p:nvPr/>
        </p:nvPicPr>
        <p:blipFill>
          <a:blip r:embed="rId6"/>
          <a:stretch>
            <a:fillRect/>
          </a:stretch>
        </p:blipFill>
        <p:spPr>
          <a:xfrm rot="5400000">
            <a:off x="4581509" y="2873248"/>
            <a:ext cx="2856865" cy="3960495"/>
          </a:xfrm>
          <a:prstGeom prst="rect">
            <a:avLst/>
          </a:prstGeom>
        </p:spPr>
      </p:pic>
      <p:pic>
        <p:nvPicPr>
          <p:cNvPr id="11" name="Picture 10">
            <a:extLst>
              <a:ext uri="{FF2B5EF4-FFF2-40B4-BE49-F238E27FC236}">
                <a16:creationId xmlns:a16="http://schemas.microsoft.com/office/drawing/2014/main" id="{B60FEE39-CC7E-E244-AC0F-15FFDF1F6C93}"/>
              </a:ext>
            </a:extLst>
          </p:cNvPr>
          <p:cNvPicPr>
            <a:picLocks noChangeAspect="1"/>
          </p:cNvPicPr>
          <p:nvPr/>
        </p:nvPicPr>
        <p:blipFill>
          <a:blip r:embed="rId7"/>
          <a:stretch>
            <a:fillRect/>
          </a:stretch>
        </p:blipFill>
        <p:spPr>
          <a:xfrm rot="5400000">
            <a:off x="8466596" y="2873248"/>
            <a:ext cx="2856865" cy="3960495"/>
          </a:xfrm>
          <a:prstGeom prst="rect">
            <a:avLst/>
          </a:prstGeom>
        </p:spPr>
      </p:pic>
      <p:sp>
        <p:nvSpPr>
          <p:cNvPr id="31" name="TextBox 30">
            <a:extLst>
              <a:ext uri="{FF2B5EF4-FFF2-40B4-BE49-F238E27FC236}">
                <a16:creationId xmlns:a16="http://schemas.microsoft.com/office/drawing/2014/main" id="{87C97753-EA60-0346-AFED-A042EF1837DD}"/>
              </a:ext>
            </a:extLst>
          </p:cNvPr>
          <p:cNvSpPr txBox="1"/>
          <p:nvPr/>
        </p:nvSpPr>
        <p:spPr>
          <a:xfrm>
            <a:off x="316383" y="3840365"/>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2" name="TextBox 31">
            <a:extLst>
              <a:ext uri="{FF2B5EF4-FFF2-40B4-BE49-F238E27FC236}">
                <a16:creationId xmlns:a16="http://schemas.microsoft.com/office/drawing/2014/main" id="{BAEE37EB-A036-984E-83AF-A08B6FDBF8AC}"/>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3" name="TextBox 32">
            <a:extLst>
              <a:ext uri="{FF2B5EF4-FFF2-40B4-BE49-F238E27FC236}">
                <a16:creationId xmlns:a16="http://schemas.microsoft.com/office/drawing/2014/main" id="{3A49605A-D871-8940-8122-B59609C10C9E}"/>
              </a:ext>
            </a:extLst>
          </p:cNvPr>
          <p:cNvSpPr txBox="1"/>
          <p:nvPr/>
        </p:nvSpPr>
        <p:spPr>
          <a:xfrm>
            <a:off x="4452256" y="3868743"/>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4" name="TextBox 33">
            <a:extLst>
              <a:ext uri="{FF2B5EF4-FFF2-40B4-BE49-F238E27FC236}">
                <a16:creationId xmlns:a16="http://schemas.microsoft.com/office/drawing/2014/main" id="{FE935463-C640-C84A-933E-A3D591A2401A}"/>
              </a:ext>
            </a:extLst>
          </p:cNvPr>
          <p:cNvSpPr txBox="1"/>
          <p:nvPr/>
        </p:nvSpPr>
        <p:spPr>
          <a:xfrm>
            <a:off x="8424710" y="3840365"/>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51864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2563733" y="-19483"/>
            <a:ext cx="7122763" cy="523220"/>
          </a:xfrm>
          <a:prstGeom prst="rect">
            <a:avLst/>
          </a:prstGeom>
          <a:noFill/>
        </p:spPr>
        <p:txBody>
          <a:bodyPr wrap="square" rtlCol="0">
            <a:spAutoFit/>
          </a:bodyPr>
          <a:lstStyle/>
          <a:p>
            <a:pPr algn="ctr"/>
            <a:r>
              <a:rPr lang="en-US" sz="2800" u="sng" dirty="0"/>
              <a:t>Parton Differential Cross Section Comparison</a:t>
            </a:r>
            <a:endParaRPr lang="en-US" sz="2800" u="sng" dirty="0">
              <a:solidFill>
                <a:srgbClr val="00B0F0"/>
              </a:solidFill>
            </a:endParaRP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3DBB7BD0-9B8D-1F47-8ABF-BE3CF9BD2848}" type="datetime1">
              <a:rPr lang="en-US" smtClean="0"/>
              <a:t>9/29/20</a:t>
            </a:fld>
            <a:endParaRPr lang="en-US" dirty="0"/>
          </a:p>
        </p:txBody>
      </p:sp>
      <p:sp>
        <p:nvSpPr>
          <p:cNvPr id="26" name="TextBox 25">
            <a:extLst>
              <a:ext uri="{FF2B5EF4-FFF2-40B4-BE49-F238E27FC236}">
                <a16:creationId xmlns:a16="http://schemas.microsoft.com/office/drawing/2014/main" id="{1BB371F1-91A1-3A4D-A6A8-AF404B604888}"/>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9" name="TextBox 28">
            <a:extLst>
              <a:ext uri="{FF2B5EF4-FFF2-40B4-BE49-F238E27FC236}">
                <a16:creationId xmlns:a16="http://schemas.microsoft.com/office/drawing/2014/main" id="{A708A92C-88F9-3641-987D-953A64AC4AAD}"/>
              </a:ext>
            </a:extLst>
          </p:cNvPr>
          <p:cNvSpPr txBox="1"/>
          <p:nvPr/>
        </p:nvSpPr>
        <p:spPr>
          <a:xfrm>
            <a:off x="308142" y="3868744"/>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5" name="TextBox 24">
            <a:extLst>
              <a:ext uri="{FF2B5EF4-FFF2-40B4-BE49-F238E27FC236}">
                <a16:creationId xmlns:a16="http://schemas.microsoft.com/office/drawing/2014/main" id="{BFAE4A9A-572E-874E-88AB-3CC4681295CD}"/>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8" name="TextBox 27">
            <a:extLst>
              <a:ext uri="{FF2B5EF4-FFF2-40B4-BE49-F238E27FC236}">
                <a16:creationId xmlns:a16="http://schemas.microsoft.com/office/drawing/2014/main" id="{2A3963A3-0626-5A42-8A08-DED070B1557C}"/>
              </a:ext>
            </a:extLst>
          </p:cNvPr>
          <p:cNvSpPr txBox="1"/>
          <p:nvPr/>
        </p:nvSpPr>
        <p:spPr>
          <a:xfrm>
            <a:off x="4464215" y="3868744"/>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27" name="TextBox 26">
            <a:extLst>
              <a:ext uri="{FF2B5EF4-FFF2-40B4-BE49-F238E27FC236}">
                <a16:creationId xmlns:a16="http://schemas.microsoft.com/office/drawing/2014/main" id="{BBBB60B1-737A-7E46-ADCE-0271AB233E75}"/>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30" name="TextBox 29">
            <a:extLst>
              <a:ext uri="{FF2B5EF4-FFF2-40B4-BE49-F238E27FC236}">
                <a16:creationId xmlns:a16="http://schemas.microsoft.com/office/drawing/2014/main" id="{CC0482CC-78AA-B94E-BD42-771A797D268C}"/>
              </a:ext>
            </a:extLst>
          </p:cNvPr>
          <p:cNvSpPr txBox="1"/>
          <p:nvPr/>
        </p:nvSpPr>
        <p:spPr>
          <a:xfrm>
            <a:off x="8467555" y="3874535"/>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pic>
        <p:nvPicPr>
          <p:cNvPr id="13" name="Picture 12">
            <a:extLst>
              <a:ext uri="{FF2B5EF4-FFF2-40B4-BE49-F238E27FC236}">
                <a16:creationId xmlns:a16="http://schemas.microsoft.com/office/drawing/2014/main" id="{FA8C60DF-887B-7540-BFFE-D18EC3F2E03D}"/>
              </a:ext>
            </a:extLst>
          </p:cNvPr>
          <p:cNvPicPr>
            <a:picLocks noChangeAspect="1"/>
          </p:cNvPicPr>
          <p:nvPr/>
        </p:nvPicPr>
        <p:blipFill>
          <a:blip r:embed="rId2"/>
          <a:stretch>
            <a:fillRect/>
          </a:stretch>
        </p:blipFill>
        <p:spPr>
          <a:xfrm rot="5400000">
            <a:off x="586431" y="-157407"/>
            <a:ext cx="3012694" cy="4176522"/>
          </a:xfrm>
          <a:prstGeom prst="rect">
            <a:avLst/>
          </a:prstGeom>
        </p:spPr>
      </p:pic>
      <p:pic>
        <p:nvPicPr>
          <p:cNvPr id="17" name="Picture 16">
            <a:extLst>
              <a:ext uri="{FF2B5EF4-FFF2-40B4-BE49-F238E27FC236}">
                <a16:creationId xmlns:a16="http://schemas.microsoft.com/office/drawing/2014/main" id="{94A2CD2F-D3E2-0E47-8E63-DEC30913A76A}"/>
              </a:ext>
            </a:extLst>
          </p:cNvPr>
          <p:cNvPicPr>
            <a:picLocks noChangeAspect="1"/>
          </p:cNvPicPr>
          <p:nvPr/>
        </p:nvPicPr>
        <p:blipFill>
          <a:blip r:embed="rId3"/>
          <a:stretch>
            <a:fillRect/>
          </a:stretch>
        </p:blipFill>
        <p:spPr>
          <a:xfrm rot="5400000">
            <a:off x="581914" y="2855287"/>
            <a:ext cx="3012694" cy="4176522"/>
          </a:xfrm>
          <a:prstGeom prst="rect">
            <a:avLst/>
          </a:prstGeom>
        </p:spPr>
      </p:pic>
      <p:pic>
        <p:nvPicPr>
          <p:cNvPr id="19" name="Picture 18">
            <a:extLst>
              <a:ext uri="{FF2B5EF4-FFF2-40B4-BE49-F238E27FC236}">
                <a16:creationId xmlns:a16="http://schemas.microsoft.com/office/drawing/2014/main" id="{0AA7A952-F388-0A44-9A6D-8CE3026312B1}"/>
              </a:ext>
            </a:extLst>
          </p:cNvPr>
          <p:cNvPicPr>
            <a:picLocks noChangeAspect="1"/>
          </p:cNvPicPr>
          <p:nvPr/>
        </p:nvPicPr>
        <p:blipFill>
          <a:blip r:embed="rId4"/>
          <a:stretch>
            <a:fillRect/>
          </a:stretch>
        </p:blipFill>
        <p:spPr>
          <a:xfrm rot="5400000">
            <a:off x="4653258" y="-157407"/>
            <a:ext cx="3012694" cy="4176522"/>
          </a:xfrm>
          <a:prstGeom prst="rect">
            <a:avLst/>
          </a:prstGeom>
        </p:spPr>
      </p:pic>
      <p:pic>
        <p:nvPicPr>
          <p:cNvPr id="22" name="Picture 21">
            <a:extLst>
              <a:ext uri="{FF2B5EF4-FFF2-40B4-BE49-F238E27FC236}">
                <a16:creationId xmlns:a16="http://schemas.microsoft.com/office/drawing/2014/main" id="{FFC56DA7-1B99-8C40-9AA8-2473C41E4F04}"/>
              </a:ext>
            </a:extLst>
          </p:cNvPr>
          <p:cNvPicPr>
            <a:picLocks noChangeAspect="1"/>
          </p:cNvPicPr>
          <p:nvPr/>
        </p:nvPicPr>
        <p:blipFill>
          <a:blip r:embed="rId5"/>
          <a:stretch>
            <a:fillRect/>
          </a:stretch>
        </p:blipFill>
        <p:spPr>
          <a:xfrm rot="5400000">
            <a:off x="4653802" y="2847086"/>
            <a:ext cx="3012694" cy="4176522"/>
          </a:xfrm>
          <a:prstGeom prst="rect">
            <a:avLst/>
          </a:prstGeom>
        </p:spPr>
      </p:pic>
      <p:pic>
        <p:nvPicPr>
          <p:cNvPr id="32" name="Picture 31">
            <a:extLst>
              <a:ext uri="{FF2B5EF4-FFF2-40B4-BE49-F238E27FC236}">
                <a16:creationId xmlns:a16="http://schemas.microsoft.com/office/drawing/2014/main" id="{B4658B07-F75A-B243-81E1-49CC8BFB5E4B}"/>
              </a:ext>
            </a:extLst>
          </p:cNvPr>
          <p:cNvPicPr>
            <a:picLocks noChangeAspect="1"/>
          </p:cNvPicPr>
          <p:nvPr/>
        </p:nvPicPr>
        <p:blipFill>
          <a:blip r:embed="rId6"/>
          <a:stretch>
            <a:fillRect/>
          </a:stretch>
        </p:blipFill>
        <p:spPr>
          <a:xfrm rot="5400000">
            <a:off x="8592875" y="-139316"/>
            <a:ext cx="3012694" cy="4176522"/>
          </a:xfrm>
          <a:prstGeom prst="rect">
            <a:avLst/>
          </a:prstGeom>
        </p:spPr>
      </p:pic>
      <p:pic>
        <p:nvPicPr>
          <p:cNvPr id="34" name="Picture 33">
            <a:extLst>
              <a:ext uri="{FF2B5EF4-FFF2-40B4-BE49-F238E27FC236}">
                <a16:creationId xmlns:a16="http://schemas.microsoft.com/office/drawing/2014/main" id="{FA1003A2-3C8D-8347-8E8C-BC6C720BB815}"/>
              </a:ext>
            </a:extLst>
          </p:cNvPr>
          <p:cNvPicPr>
            <a:picLocks noChangeAspect="1"/>
          </p:cNvPicPr>
          <p:nvPr/>
        </p:nvPicPr>
        <p:blipFill>
          <a:blip r:embed="rId7"/>
          <a:stretch>
            <a:fillRect/>
          </a:stretch>
        </p:blipFill>
        <p:spPr>
          <a:xfrm rot="5400000">
            <a:off x="8518154" y="2847086"/>
            <a:ext cx="3012694" cy="4176522"/>
          </a:xfrm>
          <a:prstGeom prst="rect">
            <a:avLst/>
          </a:prstGeom>
        </p:spPr>
      </p:pic>
      <p:sp>
        <p:nvSpPr>
          <p:cNvPr id="35" name="TextBox 34">
            <a:extLst>
              <a:ext uri="{FF2B5EF4-FFF2-40B4-BE49-F238E27FC236}">
                <a16:creationId xmlns:a16="http://schemas.microsoft.com/office/drawing/2014/main" id="{3252F89F-D690-7844-836E-EFBD230128B3}"/>
              </a:ext>
            </a:extLst>
          </p:cNvPr>
          <p:cNvSpPr txBox="1"/>
          <p:nvPr/>
        </p:nvSpPr>
        <p:spPr>
          <a:xfrm>
            <a:off x="313803"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6" name="TextBox 35">
            <a:extLst>
              <a:ext uri="{FF2B5EF4-FFF2-40B4-BE49-F238E27FC236}">
                <a16:creationId xmlns:a16="http://schemas.microsoft.com/office/drawing/2014/main" id="{C69351CA-3FEA-C549-B26C-89E92AF1FD2F}"/>
              </a:ext>
            </a:extLst>
          </p:cNvPr>
          <p:cNvSpPr txBox="1"/>
          <p:nvPr/>
        </p:nvSpPr>
        <p:spPr>
          <a:xfrm>
            <a:off x="316383" y="1047276"/>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37" name="TextBox 36">
            <a:extLst>
              <a:ext uri="{FF2B5EF4-FFF2-40B4-BE49-F238E27FC236}">
                <a16:creationId xmlns:a16="http://schemas.microsoft.com/office/drawing/2014/main" id="{22BE3C50-0AB5-3047-81E5-F51C20D548EE}"/>
              </a:ext>
            </a:extLst>
          </p:cNvPr>
          <p:cNvSpPr txBox="1"/>
          <p:nvPr/>
        </p:nvSpPr>
        <p:spPr>
          <a:xfrm>
            <a:off x="4469876" y="4299339"/>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8" name="TextBox 37">
            <a:extLst>
              <a:ext uri="{FF2B5EF4-FFF2-40B4-BE49-F238E27FC236}">
                <a16:creationId xmlns:a16="http://schemas.microsoft.com/office/drawing/2014/main" id="{5BF0A3C9-1955-3D46-A24F-04084FDC4B6C}"/>
              </a:ext>
            </a:extLst>
          </p:cNvPr>
          <p:cNvSpPr txBox="1"/>
          <p:nvPr/>
        </p:nvSpPr>
        <p:spPr>
          <a:xfrm>
            <a:off x="4472456" y="1047276"/>
            <a:ext cx="3188184" cy="369332"/>
          </a:xfrm>
          <a:prstGeom prst="rect">
            <a:avLst/>
          </a:prstGeom>
          <a:noFill/>
        </p:spPr>
        <p:txBody>
          <a:bodyPr wrap="square" rtlCol="0">
            <a:spAutoFit/>
          </a:bodyPr>
          <a:lstStyle/>
          <a:p>
            <a:pPr algn="ctr"/>
            <a:r>
              <a:rPr lang="en-US" dirty="0"/>
              <a:t> </a:t>
            </a:r>
            <a:r>
              <a:rPr lang="en-US" dirty="0">
                <a:solidFill>
                  <a:srgbClr val="FF0000"/>
                </a:solidFill>
              </a:rPr>
              <a:t>(2017)</a:t>
            </a:r>
          </a:p>
        </p:txBody>
      </p:sp>
      <p:sp>
        <p:nvSpPr>
          <p:cNvPr id="39" name="TextBox 38">
            <a:extLst>
              <a:ext uri="{FF2B5EF4-FFF2-40B4-BE49-F238E27FC236}">
                <a16:creationId xmlns:a16="http://schemas.microsoft.com/office/drawing/2014/main" id="{51CA333E-EDB5-9C40-9829-6E4795E92EF8}"/>
              </a:ext>
            </a:extLst>
          </p:cNvPr>
          <p:cNvSpPr txBox="1"/>
          <p:nvPr/>
        </p:nvSpPr>
        <p:spPr>
          <a:xfrm>
            <a:off x="8475796" y="1053067"/>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
        <p:nvSpPr>
          <p:cNvPr id="40" name="TextBox 39">
            <a:extLst>
              <a:ext uri="{FF2B5EF4-FFF2-40B4-BE49-F238E27FC236}">
                <a16:creationId xmlns:a16="http://schemas.microsoft.com/office/drawing/2014/main" id="{279AD361-40C8-2346-9A20-2494EC3E43FE}"/>
              </a:ext>
            </a:extLst>
          </p:cNvPr>
          <p:cNvSpPr txBox="1"/>
          <p:nvPr/>
        </p:nvSpPr>
        <p:spPr>
          <a:xfrm>
            <a:off x="8473212" y="4025031"/>
            <a:ext cx="3031961" cy="369332"/>
          </a:xfrm>
          <a:prstGeom prst="rect">
            <a:avLst/>
          </a:prstGeom>
          <a:noFill/>
        </p:spPr>
        <p:txBody>
          <a:bodyPr wrap="square" rtlCol="0">
            <a:spAutoFit/>
          </a:bodyPr>
          <a:lstStyle/>
          <a:p>
            <a:pPr algn="ctr"/>
            <a:r>
              <a:rPr lang="en-US" dirty="0"/>
              <a:t> </a:t>
            </a:r>
            <a:r>
              <a:rPr lang="el-GR" dirty="0">
                <a:solidFill>
                  <a:srgbClr val="00B050"/>
                </a:solidFill>
              </a:rPr>
              <a:t>(2018)</a:t>
            </a:r>
            <a:endParaRPr lang="en-US" dirty="0">
              <a:solidFill>
                <a:srgbClr val="00B050"/>
              </a:solidFill>
            </a:endParaRPr>
          </a:p>
        </p:txBody>
      </p:sp>
    </p:spTree>
    <p:extLst>
      <p:ext uri="{BB962C8B-B14F-4D97-AF65-F5344CB8AC3E}">
        <p14:creationId xmlns:p14="http://schemas.microsoft.com/office/powerpoint/2010/main" val="6412745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8614</TotalTime>
  <Words>2321</Words>
  <Application>Microsoft Macintosh PowerPoint</Application>
  <PresentationFormat>Widescreen</PresentationFormat>
  <Paragraphs>456</Paragraphs>
  <Slides>33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Calibri</vt:lpstr>
      <vt:lpstr>Calibri Light</vt:lpstr>
      <vt:lpstr>Cambria Math</vt:lpstr>
      <vt:lpstr>Menlo</vt:lpstr>
      <vt:lpstr>Retrospect</vt:lpstr>
      <vt:lpstr>Custom Design</vt:lpstr>
      <vt:lpstr> HEP NTUA  Weekly Report  30/9/2020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1840</cp:revision>
  <dcterms:created xsi:type="dcterms:W3CDTF">2019-11-29T10:22:58Z</dcterms:created>
  <dcterms:modified xsi:type="dcterms:W3CDTF">2020-09-29T16:35:31Z</dcterms:modified>
</cp:coreProperties>
</file>