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21" d="100"/>
          <a:sy n="121" d="100"/>
        </p:scale>
        <p:origin x="108" y="22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03634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28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28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28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28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28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28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28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629044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smtClean="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6290440"/>
              </a:xfrm>
              <a:prstGeom prst="rect">
                <a:avLst/>
              </a:prstGeom>
              <a:blipFill>
                <a:blip r:embed="rId3"/>
                <a:stretch>
                  <a:fillRect l="-210" t="-291" r="-314"/>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9272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AD52-91DE-4A7E-91C9-8856504CB4B5}" type="datetime3">
              <a:rPr lang="en-US" smtClean="0"/>
              <a:t>28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smtClean="0"/>
              <a:t>Parton: </a:t>
            </a:r>
            <a:r>
              <a:rPr lang="it-IT" sz="1600" dirty="0" smtClean="0"/>
              <a:t>partonPt </a:t>
            </a:r>
            <a:r>
              <a:rPr lang="it-IT" sz="1600" dirty="0"/>
              <a:t>&gt; </a:t>
            </a:r>
            <a:r>
              <a:rPr lang="el-GR" sz="1600" dirty="0" smtClean="0">
                <a:solidFill>
                  <a:srgbClr val="FF0000"/>
                </a:solidFill>
              </a:rPr>
              <a:t>500*</a:t>
            </a:r>
            <a:r>
              <a:rPr lang="it-IT" sz="1600" dirty="0" smtClean="0"/>
              <a:t>, </a:t>
            </a:r>
            <a:r>
              <a:rPr lang="it-IT" sz="1600" dirty="0" smtClean="0"/>
              <a:t>|partonEta|&lt; 2.4,  mTTbarParton </a:t>
            </a:r>
            <a:r>
              <a:rPr lang="it-IT" sz="1600" dirty="0"/>
              <a:t>&gt; </a:t>
            </a:r>
            <a:r>
              <a:rPr lang="it-IT" sz="1600" dirty="0" smtClean="0"/>
              <a:t>1000</a:t>
            </a:r>
          </a:p>
          <a:p>
            <a:pPr marL="742950" lvl="1" indent="-285750">
              <a:buFont typeface="Arial" panose="020B0604020202020204" pitchFamily="34" charset="0"/>
              <a:buChar char="•"/>
            </a:pPr>
            <a:r>
              <a:rPr lang="it-IT" sz="1600" dirty="0" smtClean="0"/>
              <a:t>Reco: </a:t>
            </a:r>
            <a:r>
              <a:rPr lang="it-IT" sz="1600" dirty="0" smtClean="0"/>
              <a:t>jetPt&gt;</a:t>
            </a:r>
            <a:r>
              <a:rPr lang="el-GR" sz="1600" dirty="0" smtClean="0">
                <a:solidFill>
                  <a:srgbClr val="FF0000"/>
                </a:solidFill>
              </a:rPr>
              <a:t>500</a:t>
            </a:r>
            <a:r>
              <a:rPr lang="it-IT" sz="1600" dirty="0" smtClean="0"/>
              <a:t>, </a:t>
            </a:r>
            <a:r>
              <a:rPr lang="it-IT" sz="1600" dirty="0" smtClean="0"/>
              <a:t>|jetEta| &lt; 2.4, nLeptons ==0</a:t>
            </a:r>
          </a:p>
          <a:p>
            <a:pPr marL="742950" lvl="1" indent="-285750">
              <a:buFont typeface="Arial" panose="020B0604020202020204" pitchFamily="34" charset="0"/>
              <a:buChar char="•"/>
            </a:pPr>
            <a:r>
              <a:rPr lang="it-IT" sz="1600" dirty="0" smtClean="0"/>
              <a:t>Btagging Medium working point</a:t>
            </a:r>
          </a:p>
          <a:p>
            <a:pPr marL="742950" lvl="1" indent="-285750">
              <a:buFont typeface="Arial" panose="020B0604020202020204" pitchFamily="34" charset="0"/>
              <a:buChar char="•"/>
            </a:pPr>
            <a:r>
              <a:rPr lang="it-IT" sz="1600" dirty="0" smtClean="0"/>
              <a:t>Top tagger mva &gt; 0.3</a:t>
            </a:r>
          </a:p>
          <a:p>
            <a:pPr marL="742950" lvl="1" indent="-285750">
              <a:buFont typeface="Arial" panose="020B0604020202020204" pitchFamily="34" charset="0"/>
              <a:buChar char="•"/>
            </a:pPr>
            <a:r>
              <a:rPr lang="it-IT" sz="1600" dirty="0" smtClean="0"/>
              <a:t>Jet mass soft Drop (120, 220)GeV</a:t>
            </a:r>
          </a:p>
          <a:p>
            <a:pPr marL="742950" lvl="1" indent="-285750">
              <a:buFont typeface="Arial" panose="020B0604020202020204" pitchFamily="34" charset="0"/>
              <a:buChar char="•"/>
            </a:pPr>
            <a:r>
              <a:rPr lang="it-IT" sz="1600" dirty="0" smtClean="0"/>
              <a:t>Jets are matched</a:t>
            </a:r>
            <a:endParaRPr lang="en-US" sz="1600" dirty="0"/>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Response matrix of </a:t>
            </a:r>
            <a:r>
              <a:rPr lang="el-GR" sz="1600" dirty="0" smtClean="0"/>
              <a:t>χ</a:t>
            </a:r>
            <a:r>
              <a:rPr lang="en-US" sz="1600" baseline="-25000" dirty="0" err="1" smtClean="0"/>
              <a:t>reco</a:t>
            </a:r>
            <a:r>
              <a:rPr lang="en-US" sz="1600" dirty="0" smtClean="0"/>
              <a:t>, </a:t>
            </a:r>
            <a:r>
              <a:rPr lang="el-GR" sz="1600" dirty="0" smtClean="0"/>
              <a:t>χ</a:t>
            </a:r>
            <a:r>
              <a:rPr lang="en-US" sz="1600" baseline="-25000" dirty="0" err="1" smtClean="0"/>
              <a:t>parton</a:t>
            </a:r>
            <a:r>
              <a:rPr lang="en-US" sz="1600" dirty="0" smtClean="0"/>
              <a:t> with </a:t>
            </a:r>
            <a:r>
              <a:rPr lang="en-US" sz="1600" dirty="0"/>
              <a:t>{1,2,3,4,5,6,8,10,13,16} </a:t>
            </a:r>
            <a:r>
              <a:rPr lang="en-US" sz="1600" dirty="0" smtClean="0"/>
              <a:t>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same binning is then used to find the response matrices in different mass (</a:t>
            </a:r>
            <a:r>
              <a:rPr lang="en-US" sz="1600" dirty="0" err="1" smtClean="0"/>
              <a:t>mTTbar</a:t>
            </a:r>
            <a:r>
              <a:rPr lang="en-US" sz="1600" dirty="0" smtClean="0"/>
              <a:t>) regions</a:t>
            </a:r>
          </a:p>
          <a:p>
            <a:pPr marL="742950" lvl="1" indent="-285750">
              <a:buFont typeface="Arial" panose="020B0604020202020204" pitchFamily="34" charset="0"/>
              <a:buChar char="•"/>
            </a:pPr>
            <a:r>
              <a:rPr lang="en-US" sz="1600" dirty="0" smtClean="0"/>
              <a:t>[1000-1600]GeV</a:t>
            </a:r>
          </a:p>
          <a:p>
            <a:pPr marL="742950" lvl="1" indent="-285750">
              <a:buFont typeface="Arial" panose="020B0604020202020204" pitchFamily="34" charset="0"/>
              <a:buChar char="•"/>
            </a:pPr>
            <a:r>
              <a:rPr lang="en-US" sz="1600" dirty="0" smtClean="0"/>
              <a:t>[1600-2200]GeV</a:t>
            </a:r>
            <a:endParaRPr lang="en-US" sz="1600" dirty="0"/>
          </a:p>
          <a:p>
            <a:pPr marL="742950" lvl="1" indent="-285750">
              <a:buFont typeface="Arial" panose="020B0604020202020204" pitchFamily="34" charset="0"/>
              <a:buChar char="•"/>
            </a:pPr>
            <a:r>
              <a:rPr lang="en-US" sz="1600" dirty="0" smtClean="0"/>
              <a:t>[2200-3000]GeV</a:t>
            </a:r>
          </a:p>
          <a:p>
            <a:pPr marL="742950" lvl="1" indent="-285750">
              <a:buFont typeface="Arial" panose="020B0604020202020204" pitchFamily="34" charset="0"/>
              <a:buChar char="•"/>
            </a:pPr>
            <a:r>
              <a:rPr lang="en-US" sz="1600" dirty="0" smtClean="0"/>
              <a:t>[3000-3600]GeV</a:t>
            </a:r>
          </a:p>
          <a:p>
            <a:pPr marL="742950" lvl="1" indent="-285750">
              <a:buFont typeface="Arial" panose="020B0604020202020204" pitchFamily="34" charset="0"/>
              <a:buChar char="•"/>
            </a:pPr>
            <a:r>
              <a:rPr lang="en-US" sz="1600" dirty="0" smtClean="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Stability, Efficiency for </a:t>
            </a:r>
            <a:r>
              <a:rPr lang="el-GR" sz="1600" dirty="0" smtClean="0"/>
              <a:t>χ</a:t>
            </a:r>
            <a:r>
              <a:rPr lang="en-US" sz="1600" dirty="0" smtClean="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Acceptance and purity for </a:t>
            </a:r>
            <a:r>
              <a:rPr lang="el-GR" sz="1600" dirty="0" smtClean="0"/>
              <a:t>χ</a:t>
            </a:r>
          </a:p>
          <a:p>
            <a:pPr marL="285750" indent="-285750">
              <a:buFont typeface="Arial" panose="020B0604020202020204" pitchFamily="34" charset="0"/>
              <a:buChar char="•"/>
            </a:pPr>
            <a:endParaRPr lang="el-GR" sz="1600" dirty="0"/>
          </a:p>
          <a:p>
            <a:r>
              <a:rPr lang="en-US" sz="1600" dirty="0" smtClean="0"/>
              <a:t>*By applying the Pt to be more than 500, we get more similar </a:t>
            </a:r>
            <a:r>
              <a:rPr lang="en-US" sz="1600" smtClean="0"/>
              <a:t>results with ATLAS</a:t>
            </a:r>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428</TotalTime>
  <Words>233</Words>
  <Application>Microsoft Office PowerPoint</Application>
  <PresentationFormat>Widescreen</PresentationFormat>
  <Paragraphs>54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462</cp:revision>
  <dcterms:created xsi:type="dcterms:W3CDTF">2019-02-07T21:49:08Z</dcterms:created>
  <dcterms:modified xsi:type="dcterms:W3CDTF">2019-05-28T15:02:05Z</dcterms:modified>
</cp:coreProperties>
</file>