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96208" autoAdjust="0"/>
  </p:normalViewPr>
  <p:slideViewPr>
    <p:cSldViewPr snapToGrid="0" snapToObjects="1">
      <p:cViewPr varScale="1">
        <p:scale>
          <a:sx n="103" d="100"/>
          <a:sy n="103" d="100"/>
        </p:scale>
        <p:origin x="114" y="60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28/05/2019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3594357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90411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411850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19518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036346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115716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2712828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183593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2885603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28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28 May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28 May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28 May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28 May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28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28 May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smtClean="0"/>
              <a:t>Comparisons with ATLAS </a:t>
            </a:r>
            <a:r>
              <a:rPr lang="en-US" u="sng" dirty="0" smtClean="0"/>
              <a:t>|cos</a:t>
            </a:r>
            <a:r>
              <a:rPr lang="el-GR" u="sng" dirty="0" smtClean="0"/>
              <a:t>θ</a:t>
            </a:r>
            <a:r>
              <a:rPr lang="fr-CH" u="sng" dirty="0" smtClean="0"/>
              <a:t>| distributions</a:t>
            </a:r>
            <a:endParaRPr lang="en-GB" u="sng" dirty="0"/>
          </a:p>
        </p:txBody>
      </p:sp>
      <p:pic>
        <p:nvPicPr>
          <p:cNvPr id="5" name="Picture 4"/>
          <p:cNvPicPr>
            <a:picLocks noChangeAspect="1"/>
          </p:cNvPicPr>
          <p:nvPr/>
        </p:nvPicPr>
        <p:blipFill>
          <a:blip r:embed="rId3"/>
          <a:stretch>
            <a:fillRect/>
          </a:stretch>
        </p:blipFill>
        <p:spPr>
          <a:xfrm>
            <a:off x="6224976" y="867746"/>
            <a:ext cx="5191125" cy="481420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06489"/>
            <a:ext cx="6224976" cy="5075465"/>
          </a:xfrm>
          <a:prstGeom prst="rect">
            <a:avLst/>
          </a:prstGeom>
        </p:spPr>
      </p:pic>
    </p:spTree>
    <p:extLst>
      <p:ext uri="{BB962C8B-B14F-4D97-AF65-F5344CB8AC3E}">
        <p14:creationId xmlns:p14="http://schemas.microsoft.com/office/powerpoint/2010/main" val="3241883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smtClean="0"/>
              <a:t>Comparisons with ATLAS </a:t>
            </a:r>
            <a:r>
              <a:rPr lang="el-GR" u="sng" dirty="0"/>
              <a:t>χ</a:t>
            </a:r>
            <a:r>
              <a:rPr lang="fr-CH" u="sng" dirty="0" smtClean="0"/>
              <a:t> distributions</a:t>
            </a:r>
            <a:endParaRPr lang="en-GB" u="sng" dirty="0"/>
          </a:p>
        </p:txBody>
      </p:sp>
      <p:pic>
        <p:nvPicPr>
          <p:cNvPr id="7" name="Picture 6"/>
          <p:cNvPicPr>
            <a:picLocks noChangeAspect="1"/>
          </p:cNvPicPr>
          <p:nvPr/>
        </p:nvPicPr>
        <p:blipFill>
          <a:blip r:embed="rId3"/>
          <a:stretch>
            <a:fillRect/>
          </a:stretch>
        </p:blipFill>
        <p:spPr>
          <a:xfrm>
            <a:off x="6575360" y="802432"/>
            <a:ext cx="5143500" cy="5029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93" y="802432"/>
            <a:ext cx="6524867" cy="4926564"/>
          </a:xfrm>
          <a:prstGeom prst="rect">
            <a:avLst/>
          </a:prstGeom>
        </p:spPr>
      </p:pic>
    </p:spTree>
    <p:extLst>
      <p:ext uri="{BB962C8B-B14F-4D97-AF65-F5344CB8AC3E}">
        <p14:creationId xmlns:p14="http://schemas.microsoft.com/office/powerpoint/2010/main" val="351151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smtClean="0"/>
              <a:t>Comparison on how to measure </a:t>
            </a:r>
            <a:r>
              <a:rPr lang="fr-CH" u="sng" dirty="0" smtClean="0"/>
              <a:t>x </a:t>
            </a:r>
            <a:r>
              <a:rPr lang="en-US" u="sng" dirty="0" smtClean="0"/>
              <a:t>value</a:t>
            </a:r>
            <a:endParaRPr lang="en-GB" u="sn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868" y="700087"/>
            <a:ext cx="8553450" cy="5457825"/>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671804" y="1278294"/>
                <a:ext cx="2733869" cy="222073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sup>
                    </m:sSup>
                  </m:oMath>
                </a14:m>
                <a:endParaRPr lang="en-US" b="0"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l-GR" i="1">
                        <a:latin typeface="Cambria Math" panose="02040503050406030204" pitchFamily="18" charset="0"/>
                      </a:rPr>
                      <m:t>𝜒</m:t>
                    </m:r>
                    <m:r>
                      <a:rPr lang="el-GR" i="1">
                        <a:latin typeface="Cambria Math" panose="02040503050406030204" pitchFamily="18" charset="0"/>
                      </a:rPr>
                      <m:t>= </m:t>
                    </m:r>
                    <m:f>
                      <m:fPr>
                        <m:ctrlPr>
                          <a:rPr lang="el-GR" i="1">
                            <a:latin typeface="Cambria Math" panose="02040503050406030204" pitchFamily="18" charset="0"/>
                          </a:rPr>
                        </m:ctrlPr>
                      </m:fPr>
                      <m:num>
                        <m:r>
                          <a:rPr lang="el-GR"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num>
                      <m:den>
                        <m:r>
                          <a:rPr lang="el-GR" i="1">
                            <a:latin typeface="Cambria Math" panose="02040503050406030204" pitchFamily="18" charset="0"/>
                          </a:rPr>
                          <m:t>1−|</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den>
                    </m:f>
                  </m:oMath>
                </a14:m>
                <a:endParaRPr lang="en-US" dirty="0"/>
              </a:p>
              <a:p>
                <a:pPr marL="285750" indent="-285750">
                  <a:buFont typeface="Arial" panose="020B0604020202020204" pitchFamily="34" charset="0"/>
                  <a:buChar char="•"/>
                </a:pPr>
                <a:endParaRPr lang="en-US" b="0" dirty="0" smtClean="0"/>
              </a:p>
              <a:p>
                <a:pPr marL="285750" indent="-285750">
                  <a:buFont typeface="Arial" panose="020B0604020202020204" pitchFamily="34" charset="0"/>
                  <a:buChar char="•"/>
                </a:pPr>
                <a:r>
                  <a:rPr lang="en-US" dirty="0" smtClean="0">
                    <a:solidFill>
                      <a:srgbClr val="FF0000"/>
                    </a:solidFill>
                  </a:rPr>
                  <a:t>No difference </a:t>
                </a:r>
                <a:endParaRPr lang="en-US" b="0" dirty="0" smtClean="0">
                  <a:solidFill>
                    <a:srgbClr val="FF0000"/>
                  </a:solidFill>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671804" y="1278294"/>
                <a:ext cx="2733869" cy="2220736"/>
              </a:xfrm>
              <a:prstGeom prst="rect">
                <a:avLst/>
              </a:prstGeom>
              <a:blipFill>
                <a:blip r:embed="rId4"/>
                <a:stretch>
                  <a:fillRect l="-1336"/>
                </a:stretch>
              </a:blipFill>
            </p:spPr>
            <p:txBody>
              <a:bodyPr/>
              <a:lstStyle/>
              <a:p>
                <a:r>
                  <a:rPr lang="en-GB">
                    <a:noFill/>
                  </a:rPr>
                  <a:t> </a:t>
                </a:r>
              </a:p>
            </p:txBody>
          </p:sp>
        </mc:Fallback>
      </mc:AlternateContent>
    </p:spTree>
    <p:extLst>
      <p:ext uri="{BB962C8B-B14F-4D97-AF65-F5344CB8AC3E}">
        <p14:creationId xmlns:p14="http://schemas.microsoft.com/office/powerpoint/2010/main" val="333313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13</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Measurement vs Search</a:t>
            </a:r>
            <a:endParaRPr lang="en-GB" u="sng" dirty="0"/>
          </a:p>
        </p:txBody>
      </p:sp>
      <p:sp>
        <p:nvSpPr>
          <p:cNvPr id="7" name="TextBox 6"/>
          <p:cNvSpPr txBox="1"/>
          <p:nvPr/>
        </p:nvSpPr>
        <p:spPr>
          <a:xfrm>
            <a:off x="475861" y="690465"/>
            <a:ext cx="90133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In exotica searches, an |</a:t>
            </a:r>
            <a:r>
              <a:rPr lang="en-US" sz="1400" dirty="0" err="1" smtClean="0"/>
              <a:t>y</a:t>
            </a:r>
            <a:r>
              <a:rPr lang="en-US" sz="1400" baseline="-25000" dirty="0" err="1" smtClean="0"/>
              <a:t>Boost</a:t>
            </a:r>
            <a:r>
              <a:rPr lang="en-US" sz="1400" dirty="0" smtClean="0"/>
              <a:t>|&lt;1.19 cut is applied</a:t>
            </a:r>
            <a:endParaRPr lang="en-US" sz="1400" dirty="0"/>
          </a:p>
          <a:p>
            <a:pPr marL="285750" indent="-285750">
              <a:buFont typeface="Arial" panose="020B0604020202020204" pitchFamily="34" charset="0"/>
              <a:buChar char="•"/>
            </a:pPr>
            <a:r>
              <a:rPr lang="en-US" sz="1400" dirty="0" smtClean="0"/>
              <a:t>Are there any differences when we don’t </a:t>
            </a:r>
            <a:r>
              <a:rPr lang="en-US" sz="1400" dirty="0" err="1" smtClean="0"/>
              <a:t>aply</a:t>
            </a:r>
            <a:r>
              <a:rPr lang="en-US" sz="1400" dirty="0" smtClean="0"/>
              <a:t> the cut?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198"/>
            <a:ext cx="6094413" cy="45207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3" y="1376198"/>
            <a:ext cx="6097587" cy="4520749"/>
          </a:xfrm>
          <a:prstGeom prst="rect">
            <a:avLst/>
          </a:prstGeom>
        </p:spPr>
      </p:pic>
      <p:sp>
        <p:nvSpPr>
          <p:cNvPr id="11" name="Rectangle 10"/>
          <p:cNvSpPr/>
          <p:nvPr/>
        </p:nvSpPr>
        <p:spPr>
          <a:xfrm>
            <a:off x="3974842" y="1504461"/>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9900458" y="1504460"/>
            <a:ext cx="1819469"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4152122" y="170750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59897" y="211182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80171" y="169506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87946" y="209938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99441" y="1556562"/>
            <a:ext cx="1122445" cy="246221"/>
          </a:xfrm>
          <a:prstGeom prst="rect">
            <a:avLst/>
          </a:prstGeom>
          <a:noFill/>
        </p:spPr>
        <p:txBody>
          <a:bodyPr wrap="square" rtlCol="0">
            <a:spAutoFit/>
          </a:bodyPr>
          <a:lstStyle/>
          <a:p>
            <a:r>
              <a:rPr lang="el-GR" sz="1000" dirty="0" smtClean="0"/>
              <a:t>χ </a:t>
            </a:r>
            <a:r>
              <a:rPr lang="en-GB" sz="1000" dirty="0" smtClean="0"/>
              <a:t>With boost cut </a:t>
            </a:r>
            <a:endParaRPr lang="en-GB" sz="1000" dirty="0"/>
          </a:p>
        </p:txBody>
      </p:sp>
      <p:sp>
        <p:nvSpPr>
          <p:cNvPr id="19" name="TextBox 18"/>
          <p:cNvSpPr txBox="1"/>
          <p:nvPr/>
        </p:nvSpPr>
        <p:spPr>
          <a:xfrm>
            <a:off x="4729065" y="1549888"/>
            <a:ext cx="1365348" cy="246221"/>
          </a:xfrm>
          <a:prstGeom prst="rect">
            <a:avLst/>
          </a:prstGeom>
          <a:noFill/>
        </p:spPr>
        <p:txBody>
          <a:bodyPr wrap="square" rtlCol="0">
            <a:spAutoFit/>
          </a:bodyPr>
          <a:lstStyle/>
          <a:p>
            <a:r>
              <a:rPr lang="en-GB" sz="1000" dirty="0" smtClean="0"/>
              <a:t>|cos</a:t>
            </a:r>
            <a:r>
              <a:rPr lang="el-GR" sz="1000" dirty="0" smtClean="0"/>
              <a:t>θ</a:t>
            </a:r>
            <a:r>
              <a:rPr lang="en-US" sz="1000" dirty="0"/>
              <a:t>|</a:t>
            </a:r>
            <a:r>
              <a:rPr lang="el-GR" sz="1000" dirty="0" smtClean="0"/>
              <a:t> </a:t>
            </a:r>
            <a:r>
              <a:rPr lang="en-GB" sz="1000" dirty="0" smtClean="0"/>
              <a:t>With boost cut</a:t>
            </a:r>
            <a:endParaRPr lang="en-GB" sz="1000" dirty="0"/>
          </a:p>
        </p:txBody>
      </p:sp>
      <p:sp>
        <p:nvSpPr>
          <p:cNvPr id="20" name="TextBox 19"/>
          <p:cNvSpPr txBox="1"/>
          <p:nvPr/>
        </p:nvSpPr>
        <p:spPr>
          <a:xfrm>
            <a:off x="4729065" y="1964026"/>
            <a:ext cx="1195874" cy="246221"/>
          </a:xfrm>
          <a:prstGeom prst="rect">
            <a:avLst/>
          </a:prstGeom>
          <a:noFill/>
        </p:spPr>
        <p:txBody>
          <a:bodyPr wrap="square" rtlCol="0">
            <a:spAutoFit/>
          </a:bodyPr>
          <a:lstStyle/>
          <a:p>
            <a:r>
              <a:rPr lang="en-GB" sz="1000" dirty="0" smtClean="0"/>
              <a:t>|cos</a:t>
            </a:r>
            <a:r>
              <a:rPr lang="el-GR" sz="1000" dirty="0" smtClean="0"/>
              <a:t>θ</a:t>
            </a:r>
            <a:r>
              <a:rPr lang="en-US" sz="1000" dirty="0" smtClean="0"/>
              <a:t>|</a:t>
            </a:r>
            <a:endParaRPr lang="en-GB" sz="1000" dirty="0"/>
          </a:p>
        </p:txBody>
      </p:sp>
      <p:sp>
        <p:nvSpPr>
          <p:cNvPr id="21" name="TextBox 20"/>
          <p:cNvSpPr txBox="1"/>
          <p:nvPr/>
        </p:nvSpPr>
        <p:spPr>
          <a:xfrm>
            <a:off x="10693527" y="1964026"/>
            <a:ext cx="1195874" cy="246221"/>
          </a:xfrm>
          <a:prstGeom prst="rect">
            <a:avLst/>
          </a:prstGeom>
          <a:noFill/>
        </p:spPr>
        <p:txBody>
          <a:bodyPr wrap="square" rtlCol="0">
            <a:spAutoFit/>
          </a:bodyPr>
          <a:lstStyle/>
          <a:p>
            <a:r>
              <a:rPr lang="el-GR" sz="1000" dirty="0" smtClean="0"/>
              <a:t>χ</a:t>
            </a:r>
            <a:endParaRPr lang="en-GB" sz="1000" dirty="0"/>
          </a:p>
        </p:txBody>
      </p:sp>
    </p:spTree>
    <p:extLst>
      <p:ext uri="{BB962C8B-B14F-4D97-AF65-F5344CB8AC3E}">
        <p14:creationId xmlns:p14="http://schemas.microsoft.com/office/powerpoint/2010/main" val="74162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mc:Choice xmlns:a14="http://schemas.microsoft.com/office/drawing/2010/main"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a:t>
                </a:r>
                <a:r>
                  <a:rPr lang="en-US" sz="1600" dirty="0" smtClean="0"/>
                  <a:t>jets</a:t>
                </a:r>
              </a:p>
              <a:p>
                <a:pPr lvl="1"/>
                <a:endParaRPr lang="en-US" sz="1600" dirty="0"/>
              </a:p>
              <a:p>
                <a:pPr lvl="1"/>
                <a:r>
                  <a:rPr lang="en-US" sz="1600" dirty="0" smtClean="0"/>
                  <a:t>We also define </a:t>
                </a:r>
                <a:r>
                  <a:rPr lang="en-US" sz="1600" dirty="0" err="1" smtClean="0"/>
                  <a:t>y</a:t>
                </a:r>
                <a:r>
                  <a:rPr lang="en-US" sz="1600" baseline="-25000" dirty="0" err="1" smtClean="0"/>
                  <a:t>Boos</a:t>
                </a:r>
                <a:r>
                  <a:rPr lang="en-US" sz="1600" baseline="-25000" dirty="0" err="1" smtClean="0"/>
                  <a:t>t</a:t>
                </a:r>
                <a:r>
                  <a:rPr lang="en-US" sz="1600" dirty="0" smtClean="0"/>
                  <a:t> = 0.5(y</a:t>
                </a:r>
                <a:r>
                  <a:rPr lang="en-US" sz="1600" baseline="-25000" dirty="0" smtClean="0"/>
                  <a:t>1</a:t>
                </a:r>
                <a:r>
                  <a:rPr lang="en-US" sz="1600" dirty="0" smtClean="0"/>
                  <a:t> + y</a:t>
                </a:r>
                <a:r>
                  <a:rPr lang="en-US" sz="1600" baseline="-25000" dirty="0" smtClean="0"/>
                  <a:t>2</a:t>
                </a:r>
                <a:r>
                  <a:rPr lang="en-US" sz="1600" dirty="0" smtClean="0"/>
                  <a:t>) which specifies the longitudinal boost by which the </a:t>
                </a:r>
                <a:r>
                  <a:rPr lang="en-US" sz="1600" dirty="0" err="1" smtClean="0"/>
                  <a:t>dijet</a:t>
                </a:r>
                <a:r>
                  <a:rPr lang="en-US" sz="1600" dirty="0" smtClean="0"/>
                  <a:t> CM frame is boosted with respect to the detector frame</a:t>
                </a:r>
                <a:endParaRPr lang="en-US" sz="1600" dirty="0"/>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smtClean="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r="-314"/>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9272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Selection:</a:t>
            </a:r>
          </a:p>
          <a:p>
            <a:pPr marL="742950" lvl="1" indent="-285750">
              <a:buFont typeface="Arial" panose="020B0604020202020204" pitchFamily="34" charset="0"/>
              <a:buChar char="•"/>
            </a:pPr>
            <a:r>
              <a:rPr lang="en-US" sz="1600" dirty="0" smtClean="0"/>
              <a:t>Parton: </a:t>
            </a:r>
            <a:r>
              <a:rPr lang="it-IT" sz="1600" dirty="0" smtClean="0"/>
              <a:t>partonPt </a:t>
            </a:r>
            <a:r>
              <a:rPr lang="it-IT" sz="1600" dirty="0"/>
              <a:t>&gt; </a:t>
            </a:r>
            <a:r>
              <a:rPr lang="el-GR" sz="1600" dirty="0" smtClean="0">
                <a:solidFill>
                  <a:srgbClr val="FF0000"/>
                </a:solidFill>
              </a:rPr>
              <a:t>500*</a:t>
            </a:r>
            <a:r>
              <a:rPr lang="it-IT" sz="1600" dirty="0" smtClean="0"/>
              <a:t>, </a:t>
            </a:r>
            <a:r>
              <a:rPr lang="it-IT" sz="1600" dirty="0" smtClean="0"/>
              <a:t>|partonEta|&lt; 2.4,  mTTbarParton </a:t>
            </a:r>
            <a:r>
              <a:rPr lang="it-IT" sz="1600" dirty="0"/>
              <a:t>&gt; </a:t>
            </a:r>
            <a:r>
              <a:rPr lang="it-IT" sz="1600" dirty="0" smtClean="0"/>
              <a:t>1000</a:t>
            </a:r>
          </a:p>
          <a:p>
            <a:pPr marL="742950" lvl="1" indent="-285750">
              <a:buFont typeface="Arial" panose="020B0604020202020204" pitchFamily="34" charset="0"/>
              <a:buChar char="•"/>
            </a:pPr>
            <a:r>
              <a:rPr lang="it-IT" sz="1600" dirty="0" smtClean="0"/>
              <a:t>Reco: </a:t>
            </a:r>
            <a:r>
              <a:rPr lang="it-IT" sz="1600" dirty="0" smtClean="0"/>
              <a:t>jetPt&gt;</a:t>
            </a:r>
            <a:r>
              <a:rPr lang="el-GR" sz="1600" dirty="0" smtClean="0">
                <a:solidFill>
                  <a:srgbClr val="FF0000"/>
                </a:solidFill>
              </a:rPr>
              <a:t>500</a:t>
            </a:r>
            <a:r>
              <a:rPr lang="it-IT" sz="1600" dirty="0" smtClean="0"/>
              <a:t>, </a:t>
            </a:r>
            <a:r>
              <a:rPr lang="it-IT" sz="1600" dirty="0" smtClean="0"/>
              <a:t>|jetEta| &lt; 2.4, nLeptons ==0</a:t>
            </a:r>
          </a:p>
          <a:p>
            <a:pPr marL="742950" lvl="1" indent="-285750">
              <a:buFont typeface="Arial" panose="020B0604020202020204" pitchFamily="34" charset="0"/>
              <a:buChar char="•"/>
            </a:pPr>
            <a:r>
              <a:rPr lang="it-IT" sz="1600" dirty="0" smtClean="0"/>
              <a:t>Btagging Medium working point</a:t>
            </a:r>
          </a:p>
          <a:p>
            <a:pPr marL="742950" lvl="1" indent="-285750">
              <a:buFont typeface="Arial" panose="020B0604020202020204" pitchFamily="34" charset="0"/>
              <a:buChar char="•"/>
            </a:pPr>
            <a:r>
              <a:rPr lang="it-IT" sz="1600" dirty="0" smtClean="0"/>
              <a:t>Top tagger mva &gt; 0.3</a:t>
            </a:r>
          </a:p>
          <a:p>
            <a:pPr marL="742950" lvl="1" indent="-285750">
              <a:buFont typeface="Arial" panose="020B0604020202020204" pitchFamily="34" charset="0"/>
              <a:buChar char="•"/>
            </a:pPr>
            <a:r>
              <a:rPr lang="it-IT" sz="1600" dirty="0" smtClean="0"/>
              <a:t>Jet mass soft Drop (120, 220)GeV</a:t>
            </a:r>
          </a:p>
          <a:p>
            <a:pPr marL="742950" lvl="1" indent="-285750">
              <a:buFont typeface="Arial" panose="020B0604020202020204" pitchFamily="34" charset="0"/>
              <a:buChar char="•"/>
            </a:pPr>
            <a:r>
              <a:rPr lang="it-IT" sz="1600" dirty="0" smtClean="0"/>
              <a:t>Jets are matched</a:t>
            </a:r>
            <a:endParaRPr lang="en-US" sz="1600" dirty="0"/>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Response matrix of </a:t>
            </a:r>
            <a:r>
              <a:rPr lang="el-GR" sz="1600" dirty="0" smtClean="0"/>
              <a:t>χ</a:t>
            </a:r>
            <a:r>
              <a:rPr lang="en-US" sz="1600" baseline="-25000" dirty="0" err="1" smtClean="0"/>
              <a:t>reco</a:t>
            </a:r>
            <a:r>
              <a:rPr lang="en-US" sz="1600" dirty="0" smtClean="0"/>
              <a:t>, </a:t>
            </a:r>
            <a:r>
              <a:rPr lang="el-GR" sz="1600" dirty="0" smtClean="0"/>
              <a:t>χ</a:t>
            </a:r>
            <a:r>
              <a:rPr lang="en-US" sz="1600" baseline="-25000" dirty="0" err="1" smtClean="0"/>
              <a:t>parton</a:t>
            </a:r>
            <a:r>
              <a:rPr lang="en-US" sz="1600" dirty="0" smtClean="0"/>
              <a:t> with </a:t>
            </a:r>
            <a:r>
              <a:rPr lang="en-US" sz="1600" dirty="0"/>
              <a:t>{1,2,3,4,5,6,8,10,13,16} </a:t>
            </a:r>
            <a:r>
              <a:rPr lang="en-US" sz="1600" dirty="0" smtClean="0"/>
              <a:t>as variable binning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The same binning is then used to find the response matrices in different mass (</a:t>
            </a:r>
            <a:r>
              <a:rPr lang="en-US" sz="1600" dirty="0" err="1" smtClean="0"/>
              <a:t>mTTbar</a:t>
            </a:r>
            <a:r>
              <a:rPr lang="en-US" sz="1600" dirty="0" smtClean="0"/>
              <a:t>) regions</a:t>
            </a:r>
          </a:p>
          <a:p>
            <a:pPr marL="742950" lvl="1" indent="-285750">
              <a:buFont typeface="Arial" panose="020B0604020202020204" pitchFamily="34" charset="0"/>
              <a:buChar char="•"/>
            </a:pPr>
            <a:r>
              <a:rPr lang="en-US" sz="1600" dirty="0" smtClean="0"/>
              <a:t>[1000-1600]GeV</a:t>
            </a:r>
          </a:p>
          <a:p>
            <a:pPr marL="742950" lvl="1" indent="-285750">
              <a:buFont typeface="Arial" panose="020B0604020202020204" pitchFamily="34" charset="0"/>
              <a:buChar char="•"/>
            </a:pPr>
            <a:r>
              <a:rPr lang="en-US" sz="1600" dirty="0" smtClean="0"/>
              <a:t>[1600-2200]GeV</a:t>
            </a:r>
            <a:endParaRPr lang="en-US" sz="1600" dirty="0"/>
          </a:p>
          <a:p>
            <a:pPr marL="742950" lvl="1" indent="-285750">
              <a:buFont typeface="Arial" panose="020B0604020202020204" pitchFamily="34" charset="0"/>
              <a:buChar char="•"/>
            </a:pPr>
            <a:r>
              <a:rPr lang="en-US" sz="1600" dirty="0" smtClean="0"/>
              <a:t>[2200-3000]GeV</a:t>
            </a:r>
          </a:p>
          <a:p>
            <a:pPr marL="742950" lvl="1" indent="-285750">
              <a:buFont typeface="Arial" panose="020B0604020202020204" pitchFamily="34" charset="0"/>
              <a:buChar char="•"/>
            </a:pPr>
            <a:r>
              <a:rPr lang="en-US" sz="1600" dirty="0" smtClean="0"/>
              <a:t>[3000-3600]GeV</a:t>
            </a:r>
          </a:p>
          <a:p>
            <a:pPr marL="742950" lvl="1" indent="-285750">
              <a:buFont typeface="Arial" panose="020B0604020202020204" pitchFamily="34" charset="0"/>
              <a:buChar char="•"/>
            </a:pPr>
            <a:r>
              <a:rPr lang="en-US" sz="1600" dirty="0" smtClean="0"/>
              <a:t>[3600-6000]GeV</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Stability, Efficiency for </a:t>
            </a:r>
            <a:r>
              <a:rPr lang="el-GR" sz="1600" dirty="0" smtClean="0"/>
              <a:t>χ</a:t>
            </a:r>
            <a:r>
              <a:rPr lang="en-US" sz="1600" dirty="0" smtClean="0"/>
              <a:t> distribution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Acceptance and purity for </a:t>
            </a:r>
            <a:r>
              <a:rPr lang="el-GR" sz="1600" dirty="0" smtClean="0"/>
              <a:t>χ</a:t>
            </a:r>
          </a:p>
          <a:p>
            <a:pPr marL="285750" indent="-285750">
              <a:buFont typeface="Arial" panose="020B0604020202020204" pitchFamily="34" charset="0"/>
              <a:buChar char="•"/>
            </a:pPr>
            <a:endParaRPr lang="el-GR" sz="1600" dirty="0"/>
          </a:p>
          <a:p>
            <a:r>
              <a:rPr lang="en-US" sz="1600" dirty="0" smtClean="0"/>
              <a:t>*By applying the Pt to be more than 500, we get more similar results with ATLAS</a:t>
            </a:r>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Response </a:t>
            </a:r>
            <a:r>
              <a:rPr lang="en-US" u="sng" dirty="0" smtClean="0"/>
              <a:t>Matrix for </a:t>
            </a:r>
            <a:r>
              <a:rPr lang="el-GR" u="sng" dirty="0" smtClean="0"/>
              <a:t>χ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85655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smtClean="0"/>
              <a:t>Efficiency and Acceptance for chi distribution</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17729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smtClean="0"/>
              <a:t>Purity and Stability for chi distribution</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23631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1762"/>
            <a:ext cx="5559743" cy="446227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632" y="746448"/>
            <a:ext cx="5559743" cy="4527592"/>
          </a:xfrm>
          <a:prstGeom prst="rect">
            <a:avLst/>
          </a:prstGeom>
        </p:spPr>
      </p:pic>
      <p:pic>
        <p:nvPicPr>
          <p:cNvPr id="14" name="Picture 13"/>
          <p:cNvPicPr>
            <a:picLocks noChangeAspect="1"/>
          </p:cNvPicPr>
          <p:nvPr/>
        </p:nvPicPr>
        <p:blipFill>
          <a:blip r:embed="rId5"/>
          <a:stretch>
            <a:fillRect/>
          </a:stretch>
        </p:blipFill>
        <p:spPr>
          <a:xfrm>
            <a:off x="4541174" y="5061413"/>
            <a:ext cx="549285" cy="189573"/>
          </a:xfrm>
          <a:prstGeom prst="rect">
            <a:avLst/>
          </a:prstGeom>
        </p:spPr>
      </p:pic>
      <p:pic>
        <p:nvPicPr>
          <p:cNvPr id="15" name="Picture 14"/>
          <p:cNvPicPr>
            <a:picLocks noChangeAspect="1"/>
          </p:cNvPicPr>
          <p:nvPr/>
        </p:nvPicPr>
        <p:blipFill>
          <a:blip r:embed="rId5"/>
          <a:stretch>
            <a:fillRect/>
          </a:stretch>
        </p:blipFill>
        <p:spPr>
          <a:xfrm>
            <a:off x="10805125" y="5060131"/>
            <a:ext cx="549285" cy="189573"/>
          </a:xfrm>
          <a:prstGeom prst="rect">
            <a:avLst/>
          </a:prstGeom>
        </p:spPr>
      </p:pic>
      <p:pic>
        <p:nvPicPr>
          <p:cNvPr id="16" name="Picture 15"/>
          <p:cNvPicPr>
            <a:picLocks noChangeAspect="1"/>
          </p:cNvPicPr>
          <p:nvPr/>
        </p:nvPicPr>
        <p:blipFill>
          <a:blip r:embed="rId6"/>
          <a:stretch>
            <a:fillRect/>
          </a:stretch>
        </p:blipFill>
        <p:spPr>
          <a:xfrm>
            <a:off x="173103" y="1244374"/>
            <a:ext cx="209122" cy="472460"/>
          </a:xfrm>
          <a:prstGeom prst="rect">
            <a:avLst/>
          </a:prstGeom>
        </p:spPr>
      </p:pic>
      <p:pic>
        <p:nvPicPr>
          <p:cNvPr id="17" name="Picture 16"/>
          <p:cNvPicPr>
            <a:picLocks noChangeAspect="1"/>
          </p:cNvPicPr>
          <p:nvPr/>
        </p:nvPicPr>
        <p:blipFill>
          <a:blip r:embed="rId6"/>
          <a:stretch>
            <a:fillRect/>
          </a:stretch>
        </p:blipFill>
        <p:spPr>
          <a:xfrm>
            <a:off x="6474377" y="1250887"/>
            <a:ext cx="209122" cy="472460"/>
          </a:xfrm>
          <a:prstGeom prst="rect">
            <a:avLst/>
          </a:prstGeom>
        </p:spPr>
      </p:pic>
    </p:spTree>
    <p:extLst>
      <p:ext uri="{BB962C8B-B14F-4D97-AF65-F5344CB8AC3E}">
        <p14:creationId xmlns:p14="http://schemas.microsoft.com/office/powerpoint/2010/main" val="77982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038"/>
            <a:ext cx="5962261" cy="45299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518" y="868037"/>
            <a:ext cx="5968482" cy="4529995"/>
          </a:xfrm>
          <a:prstGeom prst="rect">
            <a:avLst/>
          </a:prstGeom>
        </p:spPr>
      </p:pic>
      <p:pic>
        <p:nvPicPr>
          <p:cNvPr id="7" name="Picture 6"/>
          <p:cNvPicPr>
            <a:picLocks noChangeAspect="1"/>
          </p:cNvPicPr>
          <p:nvPr/>
        </p:nvPicPr>
        <p:blipFill>
          <a:blip r:embed="rId5"/>
          <a:stretch>
            <a:fillRect/>
          </a:stretch>
        </p:blipFill>
        <p:spPr>
          <a:xfrm>
            <a:off x="4815817" y="5208459"/>
            <a:ext cx="549285" cy="189573"/>
          </a:xfrm>
          <a:prstGeom prst="rect">
            <a:avLst/>
          </a:prstGeom>
        </p:spPr>
      </p:pic>
      <p:pic>
        <p:nvPicPr>
          <p:cNvPr id="10" name="Picture 9"/>
          <p:cNvPicPr>
            <a:picLocks noChangeAspect="1"/>
          </p:cNvPicPr>
          <p:nvPr/>
        </p:nvPicPr>
        <p:blipFill>
          <a:blip r:embed="rId5"/>
          <a:stretch>
            <a:fillRect/>
          </a:stretch>
        </p:blipFill>
        <p:spPr>
          <a:xfrm>
            <a:off x="11079768" y="5207177"/>
            <a:ext cx="549285" cy="189573"/>
          </a:xfrm>
          <a:prstGeom prst="rect">
            <a:avLst/>
          </a:prstGeom>
        </p:spPr>
      </p:pic>
      <p:pic>
        <p:nvPicPr>
          <p:cNvPr id="11" name="Picture 10"/>
          <p:cNvPicPr>
            <a:picLocks noChangeAspect="1"/>
          </p:cNvPicPr>
          <p:nvPr/>
        </p:nvPicPr>
        <p:blipFill>
          <a:blip r:embed="rId6"/>
          <a:stretch>
            <a:fillRect/>
          </a:stretch>
        </p:blipFill>
        <p:spPr>
          <a:xfrm>
            <a:off x="157222" y="1250887"/>
            <a:ext cx="209122" cy="472460"/>
          </a:xfrm>
          <a:prstGeom prst="rect">
            <a:avLst/>
          </a:prstGeom>
        </p:spPr>
      </p:pic>
      <p:pic>
        <p:nvPicPr>
          <p:cNvPr id="14" name="Picture 13"/>
          <p:cNvPicPr>
            <a:picLocks noChangeAspect="1"/>
          </p:cNvPicPr>
          <p:nvPr/>
        </p:nvPicPr>
        <p:blipFill>
          <a:blip r:embed="rId6"/>
          <a:stretch>
            <a:fillRect/>
          </a:stretch>
        </p:blipFill>
        <p:spPr>
          <a:xfrm>
            <a:off x="6458496" y="1332045"/>
            <a:ext cx="209122" cy="472460"/>
          </a:xfrm>
          <a:prstGeom prst="rect">
            <a:avLst/>
          </a:prstGeom>
        </p:spPr>
      </p:pic>
    </p:spTree>
    <p:extLst>
      <p:ext uri="{BB962C8B-B14F-4D97-AF65-F5344CB8AC3E}">
        <p14:creationId xmlns:p14="http://schemas.microsoft.com/office/powerpoint/2010/main" val="191942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pic>
        <p:nvPicPr>
          <p:cNvPr id="8" name="Picture 7"/>
          <p:cNvPicPr>
            <a:picLocks noChangeAspect="1"/>
          </p:cNvPicPr>
          <p:nvPr/>
        </p:nvPicPr>
        <p:blipFill>
          <a:blip r:embed="rId4"/>
          <a:stretch>
            <a:fillRect/>
          </a:stretch>
        </p:blipFill>
        <p:spPr>
          <a:xfrm>
            <a:off x="2228854" y="1244374"/>
            <a:ext cx="209122" cy="472460"/>
          </a:xfrm>
          <a:prstGeom prst="rect">
            <a:avLst/>
          </a:prstGeom>
        </p:spPr>
      </p:pic>
      <p:pic>
        <p:nvPicPr>
          <p:cNvPr id="10" name="Picture 9"/>
          <p:cNvPicPr>
            <a:picLocks noChangeAspect="1"/>
          </p:cNvPicPr>
          <p:nvPr/>
        </p:nvPicPr>
        <p:blipFill>
          <a:blip r:embed="rId5"/>
          <a:stretch>
            <a:fillRect/>
          </a:stretch>
        </p:blipFill>
        <p:spPr>
          <a:xfrm>
            <a:off x="8971050" y="5813667"/>
            <a:ext cx="549285" cy="189573"/>
          </a:xfrm>
          <a:prstGeom prst="rect">
            <a:avLst/>
          </a:prstGeom>
        </p:spPr>
      </p:pic>
    </p:spTree>
    <p:extLst>
      <p:ext uri="{BB962C8B-B14F-4D97-AF65-F5344CB8AC3E}">
        <p14:creationId xmlns:p14="http://schemas.microsoft.com/office/powerpoint/2010/main" val="260418872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522</TotalTime>
  <Words>392</Words>
  <Application>Microsoft Office PowerPoint</Application>
  <PresentationFormat>Widescreen</PresentationFormat>
  <Paragraphs>114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513</cp:revision>
  <dcterms:created xsi:type="dcterms:W3CDTF">2019-02-07T21:49:08Z</dcterms:created>
  <dcterms:modified xsi:type="dcterms:W3CDTF">2019-05-28T16:35:33Z</dcterms:modified>
</cp:coreProperties>
</file>