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20"/>
  </p:notesMasterIdLst>
  <p:handoutMasterIdLst>
    <p:handoutMasterId r:id="rId21"/>
  </p:handoutMasterIdLst>
  <p:sldIdLst>
    <p:sldId id="256" r:id="rId3"/>
    <p:sldId id="500" r:id="rId4"/>
    <p:sldId id="546" r:id="rId5"/>
    <p:sldId id="576" r:id="rId6"/>
    <p:sldId id="577" r:id="rId7"/>
    <p:sldId id="554" r:id="rId8"/>
    <p:sldId id="580" r:id="rId9"/>
    <p:sldId id="581" r:id="rId10"/>
    <p:sldId id="569" r:id="rId11"/>
    <p:sldId id="570" r:id="rId12"/>
    <p:sldId id="571" r:id="rId13"/>
    <p:sldId id="582" r:id="rId14"/>
    <p:sldId id="572" r:id="rId15"/>
    <p:sldId id="587" r:id="rId16"/>
    <p:sldId id="573" r:id="rId17"/>
    <p:sldId id="574" r:id="rId18"/>
    <p:sldId id="58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85" autoAdjust="0"/>
    <p:restoredTop sz="94660"/>
  </p:normalViewPr>
  <p:slideViewPr>
    <p:cSldViewPr snapToGrid="0">
      <p:cViewPr>
        <p:scale>
          <a:sx n="110" d="100"/>
          <a:sy n="110" d="100"/>
        </p:scale>
        <p:origin x="31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5EADE-870B-3C4D-92F6-FE927CFCE2A1}" type="datetime1">
              <a:rPr lang="en-US" smtClean="0"/>
              <a:t>2/24/20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A8317-869C-EC49-8CB2-3286EE886873}" type="datetime1">
              <a:rPr lang="en-US" smtClean="0"/>
              <a:t>2/24/20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49D5E6A-E658-F947-B519-3BD764463DDB}" type="datetime1">
              <a:rPr lang="en-US" smtClean="0"/>
              <a:t>2/24/20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B7D5-59BD-A94A-8259-AFB77C1C6F6C}" type="datetime1">
              <a:rPr lang="en-US" smtClean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7042-83B4-2D44-B16D-692521656AEA}" type="datetime1">
              <a:rPr lang="en-US" smtClean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174-D222-ED47-AF35-85B52783FDE1}" type="datetime1">
              <a:rPr lang="en-US" smtClean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830-AA68-4343-953F-F849943EB849}" type="datetime1">
              <a:rPr lang="en-US" smtClean="0"/>
              <a:t>2/24/20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E4D-A637-F644-BCB7-BB01E9473082}" type="datetime1">
              <a:rPr lang="en-US" smtClean="0"/>
              <a:t>2/24/20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914C-F633-3B4D-8E7C-AF9878FBCAB2}" type="datetime1">
              <a:rPr lang="en-US" smtClean="0"/>
              <a:t>2/24/20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493E-6ECC-2D49-AA37-47715FC69928}" type="datetime1">
              <a:rPr lang="en-US" smtClean="0"/>
              <a:t>2/24/20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375D-BCDA-CD42-A7D1-F6C0DA2CE615}" type="datetime1">
              <a:rPr lang="en-US" smtClean="0"/>
              <a:t>2/24/20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6FF0-E883-3242-B340-EF59CDD02701}" type="datetime1">
              <a:rPr lang="en-US" smtClean="0"/>
              <a:t>2/24/20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1547-4678-7444-8B0B-D61236993AA6}" type="datetime1">
              <a:rPr lang="en-US" smtClean="0"/>
              <a:t>2/24/20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FF04-D16D-9545-B9FE-2A2509161914}" type="datetime1">
              <a:rPr lang="en-US" smtClean="0"/>
              <a:t>2/24/20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CA09-01A4-7D40-97AF-A677405590ED}" type="datetime1">
              <a:rPr lang="en-US" smtClean="0"/>
              <a:t>2/24/20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0EDC-66BF-5B4F-9F6B-EF430B2635C2}" type="datetime1">
              <a:rPr lang="en-US" smtClean="0"/>
              <a:t>2/24/20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6D0C-61E5-A14E-AA64-932059ABBCA0}" type="datetime1">
              <a:rPr lang="en-US" smtClean="0"/>
              <a:t>2/24/20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3B2-94FA-8143-ACBD-1339E5A7C63D}" type="datetime1">
              <a:rPr lang="en-US" smtClean="0"/>
              <a:t>2/24/20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3A82-5004-DE46-9B8F-C8D1AE47BCDD}" type="datetime1">
              <a:rPr lang="en-US" smtClean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16B-101F-E649-A6DB-1B34F62305FD}" type="datetime1">
              <a:rPr lang="en-US" smtClean="0"/>
              <a:t>2/24/20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9C3-E10A-4046-99D1-D14A01669CB5}" type="datetime1">
              <a:rPr lang="en-US" smtClean="0"/>
              <a:t>2/24/20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F165-EA06-4348-9825-CC0EB7B994A5}" type="datetime1">
              <a:rPr lang="en-US" smtClean="0"/>
              <a:t>2/24/20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9BB5-C2A2-354E-94F1-11C8ABC84871}" type="datetime1">
              <a:rPr lang="en-US" smtClean="0"/>
              <a:t>2/24/20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C13A68-213D-F04B-9D09-F80EB8CDDAAA}" type="datetime1">
              <a:rPr lang="en-US" smtClean="0"/>
              <a:t>2/24/20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665-2448-6244-98A5-6DB781AF1920}" type="datetime1">
              <a:rPr lang="en-US" smtClean="0"/>
              <a:t>2/24/20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75E229-76FC-AB46-B5B7-99D6369AD45B}" type="datetime1">
              <a:rPr lang="en-US" smtClean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4D11-6659-6A4A-919D-F211F249C3CD}" type="datetime1">
              <a:rPr lang="en-US" smtClean="0"/>
              <a:t>2/24/20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msweb.cern.ch/das/request?view=list&amp;limit=50&amp;instance=prod%2Fglobal&amp;input=%2FTTToSemiLeptonic_TuneCP5_13TeV-powheg-pythia8%2FRunIIFall17MiniAODv2-PU2017_12Apr2018_94X_mc2017_realistic_v14-v2%2FMINIAODSIM" TargetMode="External"/><Relationship Id="rId13" Type="http://schemas.openxmlformats.org/officeDocument/2006/relationships/hyperlink" Target="https://cmsweb.cern.ch/das/request?view=list&amp;limit=50&amp;instance=prod%2Fglobal&amp;input=%2FTTToSemiLeptonic_TuneCP5_13TeV-powheg-pythia8%2FRunIIAutumn18MiniAOD-102X_upgrade2018_realistic_v15-v1%2FMINIAODSIM" TargetMode="External"/><Relationship Id="rId3" Type="http://schemas.openxmlformats.org/officeDocument/2006/relationships/hyperlink" Target="https://cmsweb.cern.ch/das/request?view=list&amp;limit=50&amp;instance=prod%2Fglobal&amp;input=%2FTT_Mtt-1000toInf_TuneCUETP8M2T4_13TeV-powheg-pythia8%2FRunIISummer16MiniAODv3-PUMoriond17_94X_mcRun2_asymptotic_v3-v2%2FMINIAODSIM" TargetMode="External"/><Relationship Id="rId7" Type="http://schemas.openxmlformats.org/officeDocument/2006/relationships/hyperlink" Target="https://cmsweb.cern.ch/das/request?view=list&amp;limit=50&amp;instance=prod%2Fglobal&amp;input=%2FTTToHadronic_TuneCP5_13TeV-powheg-pythia8%2FRunIIFall17MiniAODv2-PU2017_12Apr2018_94X_mc2017_realistic_v14-v1%2FMINIAODSIM" TargetMode="External"/><Relationship Id="rId12" Type="http://schemas.openxmlformats.org/officeDocument/2006/relationships/hyperlink" Target="https://cmsweb.cern.ch/das/request?view=list&amp;limit=50&amp;instance=prod%2Fglobal&amp;input=%2FTTToHadronic_TuneCP5_13TeV-powheg-pythia8%2FRunIIAutumn18MiniAOD-102X_upgrade2018_realistic_v15-v1%2FMINIAODSIM" TargetMode="External"/><Relationship Id="rId2" Type="http://schemas.openxmlformats.org/officeDocument/2006/relationships/hyperlink" Target="https://cmsweb.cern.ch/das/request?view=list&amp;limit=50&amp;instance=prod%2Fglobal&amp;input=%2FTT_Mtt-700to1000_TuneCUETP8M2T4_13TeV-powheg-pythia8%2FRunIISummer16MiniAODv3-PUMoriond17_94X_mcRun2_asymptotic_v3-v2%2FMINIAODSI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msweb.cern.ch/das/request?view=list&amp;limit=50&amp;instance=prod%2Fglobal&amp;input=dataset%3D%2FTT_Mtt-1000toInf_TuneCP5_13TeV-powheg-pythia8%2FRunIIFall17MiniAODv2-PU2017_12Apr2018_94X_mc2017_realistic_v14-v1%2FMINIAODSIM" TargetMode="External"/><Relationship Id="rId11" Type="http://schemas.openxmlformats.org/officeDocument/2006/relationships/hyperlink" Target="https://cmsweb.cern.ch/das/request?view=list&amp;limit=50&amp;instance=prod%2Fglobal&amp;input=%2FTT_Mtt-1000toInf_TuneCP5_13TeV-powheg-pythia8%2FRunIIAutumn18MiniAOD-102X_upgrade2018_realistic_v15-v1%2FMINIAODSIM" TargetMode="External"/><Relationship Id="rId5" Type="http://schemas.openxmlformats.org/officeDocument/2006/relationships/hyperlink" Target="https://cmsweb.cern.ch/das/request?view=list&amp;limit=50&amp;instance=prod%2Fglobal&amp;input=%2FTT_Mtt-700to1000_TuneCP5_13TeV-powheg-pythia8%2FRunIIFall17MiniAODv2-PU2017_12Apr2018_94X_mc2017_realistic_v14-v1%2FMINIAODSIM" TargetMode="External"/><Relationship Id="rId10" Type="http://schemas.openxmlformats.org/officeDocument/2006/relationships/hyperlink" Target="https://cmsweb.cern.ch/das/request?view=list&amp;limit=50&amp;instance=prod%2Fglobal&amp;input=%2FTT_Mtt-700to1000_TuneCP5_PSweights_13TeV-powheg-pythia8%2FRunIIAutumn18MiniAOD-102X_upgrade2018_realistic_v15-v1%2FMINIAODSIM" TargetMode="External"/><Relationship Id="rId4" Type="http://schemas.openxmlformats.org/officeDocument/2006/relationships/hyperlink" Target="https://cmsweb.cern.ch/das/request?view=list&amp;limit=50&amp;instance=prod%2Fglobal&amp;input=%2FTT_TuneCUETP8M2T4_13TeV-powheg-pythia8%2FRunIISummer16MiniAODv3-PUMoriond17_94X_mcRun2_asymptotic_v3-v1%2FMINIAODSIM" TargetMode="External"/><Relationship Id="rId9" Type="http://schemas.openxmlformats.org/officeDocument/2006/relationships/hyperlink" Target="https://cmsweb.cern.ch/das/request?view=list&amp;limit=50&amp;instance=prod%2Fglobal&amp;input=%2FTTTo2L2Nu_TuneCP5_13TeV-powheg-pythia8%2FRunIIFall17MiniAODv2-PU2017_12Apr2018_94X_mc2017_realistic_v14-v2%2FMINIAODSIM" TargetMode="External"/><Relationship Id="rId14" Type="http://schemas.openxmlformats.org/officeDocument/2006/relationships/hyperlink" Target="https://cmsweb.cern.ch/das/request?view=list&amp;limit=50&amp;instance=prod%2Fglobal&amp;input=%2FTTTo2L2Nu_TuneCP5_13TeV-powheg-pythia8%2FRunIIAutumn18MiniAOD-102X_upgrade2018_realistic_v15-v1%2FMINIAODSI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TMG Meeting</a:t>
            </a:r>
            <a:br>
              <a:rPr lang="en-US" sz="4400" dirty="0"/>
            </a:br>
            <a:r>
              <a:rPr lang="en-US" sz="4400" dirty="0"/>
              <a:t>NTUA Report</a:t>
            </a:r>
            <a:br>
              <a:rPr lang="en-US" sz="4400" dirty="0"/>
            </a:br>
            <a:r>
              <a:rPr lang="en-US" sz="4400" dirty="0"/>
              <a:t>24/2/2020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K. </a:t>
            </a:r>
            <a:r>
              <a:rPr lang="en-US" dirty="0" err="1"/>
              <a:t>Kousouris</a:t>
            </a:r>
            <a:r>
              <a:rPr lang="en-US" dirty="0"/>
              <a:t>, G. </a:t>
            </a:r>
            <a:r>
              <a:rPr lang="en-US" dirty="0" err="1"/>
              <a:t>Tsipolitis</a:t>
            </a:r>
            <a:r>
              <a:rPr lang="en-US" dirty="0"/>
              <a:t>, </a:t>
            </a:r>
            <a:r>
              <a:rPr lang="en-US" u="sng" dirty="0" err="1"/>
              <a:t>G.Bakas</a:t>
            </a:r>
            <a:r>
              <a:rPr lang="el-GR" dirty="0"/>
              <a:t>, </a:t>
            </a:r>
            <a:r>
              <a:rPr lang="en-US" dirty="0"/>
              <a:t>I. </a:t>
            </a:r>
            <a:r>
              <a:rPr lang="en-US" dirty="0" err="1"/>
              <a:t>Papakrivopoulos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5" y="0"/>
            <a:ext cx="7229239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</a:t>
            </a:r>
            <a:r>
              <a:rPr lang="en-GB" sz="2200" u="sng" dirty="0" err="1"/>
              <a:t>Mtt</a:t>
            </a:r>
            <a:r>
              <a:rPr lang="en-GB" sz="2200" u="sng" dirty="0"/>
              <a:t> 2017 vs 2016 (shape) per slice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2/24/20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FD6B2-E0E9-DD48-9288-3FF03F403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8533" y="440627"/>
            <a:ext cx="5059680" cy="5976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E86B36-E95C-7D4C-9946-6DFEB146A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435280" y="440627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5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0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</a:t>
            </a:r>
            <a:r>
              <a:rPr lang="en-GB" sz="2200" u="sng" dirty="0" err="1"/>
              <a:t>Mtt</a:t>
            </a:r>
            <a:r>
              <a:rPr lang="en-GB" sz="2200" u="sng" dirty="0"/>
              <a:t> 2017 vs 2018 (shape) per slice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2/24/20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81CDC-5C4B-8F48-9B26-4BFD188E0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8533" y="440626"/>
            <a:ext cx="5059680" cy="597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C6D996-864E-D144-88E2-CB1AD0058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54533" y="440626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5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0"/>
            <a:ext cx="7372114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</a:t>
            </a:r>
            <a:r>
              <a:rPr lang="en-GB" sz="2200" u="sng" dirty="0" err="1"/>
              <a:t>Mtt</a:t>
            </a:r>
            <a:r>
              <a:rPr lang="en-GB" sz="2200" u="sng" dirty="0"/>
              <a:t> 2016 vs 2017 (shape) per slice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2/24/20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DE2763-D77C-334F-92CD-D6339CDB1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8533" y="440627"/>
            <a:ext cx="5059680" cy="5976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EDF4A6-901A-6647-AEB0-D5C5EB86C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54533" y="440627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33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0"/>
            <a:ext cx="7372114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</a:t>
            </a:r>
            <a:r>
              <a:rPr lang="en-GB" sz="2200" u="sng" dirty="0" err="1"/>
              <a:t>Mtt</a:t>
            </a:r>
            <a:r>
              <a:rPr lang="en-GB" sz="2200" u="sng" dirty="0"/>
              <a:t>  2017 vs 2018 (shape) per slice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2/24/20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46A59-A194-5041-98C2-9CF337C27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3069" y="440627"/>
            <a:ext cx="5059680" cy="5976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2CCF04-EF47-9B46-BCB9-A25B420E2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49816" y="440627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96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0"/>
            <a:ext cx="7372114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</a:t>
            </a:r>
            <a:r>
              <a:rPr lang="en-GB" sz="2200" u="sng" dirty="0" err="1"/>
              <a:t>Mtt</a:t>
            </a:r>
            <a:r>
              <a:rPr lang="en-GB" sz="2200" u="sng" dirty="0"/>
              <a:t>  2016 vs 2017 (shape) per slice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2/24/20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172A70-E7A8-8F42-9A7C-270458611104}"/>
              </a:ext>
            </a:extLst>
          </p:cNvPr>
          <p:cNvSpPr txBox="1"/>
          <p:nvPr/>
        </p:nvSpPr>
        <p:spPr>
          <a:xfrm>
            <a:off x="2262753" y="1549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953E77-2AFA-9B4A-B8C3-ADBF5B1A4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8533" y="440627"/>
            <a:ext cx="5059680" cy="5976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4D9B13-F270-CF4E-BD51-E81A6545A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54534" y="440627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73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0"/>
            <a:ext cx="7372114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Nominal 2017 vs 2018 (shape) per slice Nominal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2/24/20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4A8D1C-6A5F-474E-8B24-383875597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5945" y="1304735"/>
            <a:ext cx="3596640" cy="4248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06A5E4-A5DC-7847-9976-F2C2E51CE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297680" y="1304733"/>
            <a:ext cx="3596640" cy="42485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B085B7-E370-0F41-A45F-5741C2CC1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269416" y="1304733"/>
            <a:ext cx="3596640" cy="42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70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0"/>
            <a:ext cx="7372114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Nominal 2017 vs 2018 (shape) per slice Nominal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2/24/20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E9C27-DF6F-A445-9549-ED813C4D3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5945" y="1304735"/>
            <a:ext cx="3596640" cy="4248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835BC1-8399-0D4D-B218-FC3423BA4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297680" y="1304734"/>
            <a:ext cx="3596640" cy="42485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FB0B23-ABF5-BF47-8BC4-63343D3D6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269416" y="1304734"/>
            <a:ext cx="3596640" cy="42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5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0"/>
            <a:ext cx="7372114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Nominal 2017 vs 2018 (shape) per </a:t>
            </a:r>
            <a:r>
              <a:rPr lang="en-GB" sz="2200" u="sng"/>
              <a:t>slice Nominal</a:t>
            </a:r>
            <a:endParaRPr lang="en-GB" sz="2200" u="sn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2/24/20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EE40DC-A686-B947-A03C-66723B5EC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35483" y="1304735"/>
            <a:ext cx="3596640" cy="4248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44BFB8-92CC-F54A-9510-057E0F702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297679" y="1304733"/>
            <a:ext cx="3596640" cy="42485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6E2138-CB2E-B945-A7F5-340C5057D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259876" y="1304733"/>
            <a:ext cx="3596640" cy="42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85029" y="33090"/>
            <a:ext cx="11783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Purpose: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Show the inconsistencies between the different Nominal and </a:t>
            </a:r>
            <a:r>
              <a:rPr lang="en-US" sz="1600" dirty="0" err="1">
                <a:sym typeface="Wingdings" pitchFamily="2" charset="2"/>
              </a:rPr>
              <a:t>Mtt</a:t>
            </a:r>
            <a:r>
              <a:rPr lang="en-US" sz="1600" dirty="0">
                <a:sym typeface="Wingdings" pitchFamily="2" charset="2"/>
              </a:rPr>
              <a:t>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2016, 2017, 2018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Parton Level quantities with </a:t>
            </a:r>
            <a:r>
              <a:rPr lang="en-US" sz="1600" dirty="0" err="1">
                <a:sym typeface="Wingdings" pitchFamily="2" charset="2"/>
              </a:rPr>
              <a:t>p</a:t>
            </a:r>
            <a:r>
              <a:rPr lang="en-US" sz="1600" baseline="-25000" dirty="0" err="1">
                <a:sym typeface="Wingdings" pitchFamily="2" charset="2"/>
              </a:rPr>
              <a:t>T</a:t>
            </a:r>
            <a:r>
              <a:rPr lang="en-US" sz="1600" baseline="-25000" dirty="0">
                <a:sym typeface="Wingdings" pitchFamily="2" charset="2"/>
              </a:rPr>
              <a:t> </a:t>
            </a:r>
            <a:r>
              <a:rPr lang="en-US" sz="1600" dirty="0">
                <a:sym typeface="Wingdings" pitchFamily="2" charset="2"/>
              </a:rPr>
              <a:t>&gt; 400 GeV (for both </a:t>
            </a:r>
            <a:r>
              <a:rPr lang="en-US" sz="1600" dirty="0" err="1">
                <a:sym typeface="Wingdings" pitchFamily="2" charset="2"/>
              </a:rPr>
              <a:t>partons</a:t>
            </a:r>
            <a:r>
              <a:rPr lang="en-US" sz="1600" dirty="0">
                <a:sym typeface="Wingdings" pitchFamily="2" charset="2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sym typeface="Wingdings" pitchFamily="2" charset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2/24/20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5F10A83-7C52-624C-97A2-1F90872FC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00342"/>
              </p:ext>
            </p:extLst>
          </p:nvPr>
        </p:nvGraphicFramePr>
        <p:xfrm>
          <a:off x="85029" y="1099124"/>
          <a:ext cx="11898489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147">
                  <a:extLst>
                    <a:ext uri="{9D8B030D-6E8A-4147-A177-3AD203B41FA5}">
                      <a16:colId xmlns:a16="http://schemas.microsoft.com/office/drawing/2014/main" val="1793480232"/>
                    </a:ext>
                  </a:extLst>
                </a:gridCol>
                <a:gridCol w="2130155">
                  <a:extLst>
                    <a:ext uri="{9D8B030D-6E8A-4147-A177-3AD203B41FA5}">
                      <a16:colId xmlns:a16="http://schemas.microsoft.com/office/drawing/2014/main" val="653301130"/>
                    </a:ext>
                  </a:extLst>
                </a:gridCol>
                <a:gridCol w="9030187">
                  <a:extLst>
                    <a:ext uri="{9D8B030D-6E8A-4147-A177-3AD203B41FA5}">
                      <a16:colId xmlns:a16="http://schemas.microsoft.com/office/drawing/2014/main" val="1879515542"/>
                    </a:ext>
                  </a:extLst>
                </a:gridCol>
              </a:tblGrid>
              <a:tr h="186090">
                <a:tc>
                  <a:txBody>
                    <a:bodyPr/>
                    <a:lstStyle/>
                    <a:p>
                      <a:r>
                        <a:rPr lang="en-GR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dirty="0"/>
                        <a:t>Type of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dirty="0"/>
                        <a:t>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242215"/>
                  </a:ext>
                </a:extLst>
              </a:tr>
              <a:tr h="263627">
                <a:tc rowSpan="3">
                  <a:txBody>
                    <a:bodyPr/>
                    <a:lstStyle/>
                    <a:p>
                      <a:endParaRPr lang="en-GR" dirty="0"/>
                    </a:p>
                    <a:p>
                      <a:r>
                        <a:rPr lang="en-GR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sz="1600" dirty="0"/>
                        <a:t>TT Mtt 700-1000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/TT_Mtt-700to1000_TuneCUETP8M2T4_13TeV-powheg-pythia8/RunIISummer16MiniAODv3-PUMoriond17_94X_mcRun2_asymptotic_v3-v2/MINIAODSIM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245721"/>
                  </a:ext>
                </a:extLst>
              </a:tr>
              <a:tr h="263627">
                <a:tc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sz="1600" dirty="0"/>
                        <a:t>TT Mtt 1000-Inf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/TT_Mtt-1000toInf_TuneCUETP8M2T4_13TeV-powheg-pythia8/RunIISummer16MiniAODv3-PUMoriond17_94X_mcRun2_asymptotic_v3-v2/MINIAODSIM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50468"/>
                  </a:ext>
                </a:extLst>
              </a:tr>
              <a:tr h="263627">
                <a:tc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sz="1600" dirty="0"/>
                        <a:t>TT Nominal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/TT_TuneCUETP8M2T4_13TeV-powheg-pythia8/RunIISummer16MiniAODv3-PUMoriond17_94X_mcRun2_asymptotic_v3-v1/MINIAODSI</a:t>
                      </a:r>
                      <a:r>
                        <a:rPr lang="en-G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M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05946"/>
                  </a:ext>
                </a:extLst>
              </a:tr>
              <a:tr h="263627">
                <a:tc rowSpan="5">
                  <a:txBody>
                    <a:bodyPr/>
                    <a:lstStyle/>
                    <a:p>
                      <a:endParaRPr lang="en-GR" dirty="0"/>
                    </a:p>
                    <a:p>
                      <a:endParaRPr lang="en-GR" dirty="0"/>
                    </a:p>
                    <a:p>
                      <a:endParaRPr lang="en-GR" dirty="0"/>
                    </a:p>
                    <a:p>
                      <a:r>
                        <a:rPr lang="en-GR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sz="1600" dirty="0"/>
                        <a:t>TT Mtt 700-1000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hlinkClick r:id="rId5"/>
                        </a:rPr>
                        <a:t>/TT_Mtt-700to1000_TuneCP5_13TeV-powheg-pythia8/RunIIFall17MiniAODv2-PU2017_12Apr2018_94X_mc2017_realistic_v14-v1/MINIAODSIM</a:t>
                      </a:r>
                      <a:endParaRPr lang="en-G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062580"/>
                  </a:ext>
                </a:extLst>
              </a:tr>
              <a:tr h="263627">
                <a:tc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sz="1600" dirty="0"/>
                        <a:t>TT Mtt 1000-Inf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hlinkClick r:id="rId6"/>
                        </a:rPr>
                        <a:t>/TT_Mtt-1000toInf_TuneCP5_13TeV-powheg-pythia8/RunIIFall17MiniAODv2-PU2017_12Apr2018_94X_mc2017_realistic_v14-v1/MINIAODSIM</a:t>
                      </a:r>
                      <a:endParaRPr lang="en-G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969205"/>
                  </a:ext>
                </a:extLst>
              </a:tr>
              <a:tr h="263627">
                <a:tc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sz="1600" dirty="0"/>
                        <a:t>TT Nominal Hadronic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/TTToHadronic_TuneCP5_13TeV-powheg-pythia8/RunIIFall17MiniAODv2-PU2017_12Apr2018_94X_mc2017_realistic_v14-v1/MINIAODSIM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013190"/>
                  </a:ext>
                </a:extLst>
              </a:tr>
              <a:tr h="263627">
                <a:tc v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/>
                        <a:t>TT Nominal Semilepton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/TTToSemiLeptonic_TuneCP5_13TeV-powheg-pythia8/RunIIFall17MiniAODv2-PU2017_12Apr2018_94X_mc2017_realistic_v14-v2/MINIAODSIM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28759"/>
                  </a:ext>
                </a:extLst>
              </a:tr>
              <a:tr h="263627">
                <a:tc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/>
                        <a:t>TT Nominal Dilepton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TTTo2L2Nu_TuneCP5_13TeV-powheg-pythia8/RunIIFall17MiniAODv2-PU2017_12Apr2018_94X_mc2017_realistic_v14-v2/MINIAODSIM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368110"/>
                  </a:ext>
                </a:extLst>
              </a:tr>
              <a:tr h="263627">
                <a:tc rowSpan="5">
                  <a:txBody>
                    <a:bodyPr/>
                    <a:lstStyle/>
                    <a:p>
                      <a:endParaRPr lang="en-GR" dirty="0"/>
                    </a:p>
                    <a:p>
                      <a:endParaRPr lang="en-GR" dirty="0"/>
                    </a:p>
                    <a:p>
                      <a:endParaRPr lang="en-GR" dirty="0"/>
                    </a:p>
                    <a:p>
                      <a:r>
                        <a:rPr lang="en-GR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/>
                        <a:t>TT Mtt 700-1000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/TT_Mtt-700to1000_TuneCP5_PSweights_13TeV-powheg-pythia8/RunIIAutumn18MiniAOD-102X_upgrade2018_realistic_v15-v1/MINIAODSI</a:t>
                      </a:r>
                      <a:r>
                        <a:rPr lang="en-G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M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77295"/>
                  </a:ext>
                </a:extLst>
              </a:tr>
              <a:tr h="263627">
                <a:tc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/>
                        <a:t>TT Mtt 1000-Inf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/TT_Mtt-1000toInf_TuneCP5_13TeV-powheg-pythia8/RunIIAutumn18MiniAOD-102X_upgrade2018_realistic_v15-v1/MINIAODSIM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770522"/>
                  </a:ext>
                </a:extLst>
              </a:tr>
              <a:tr h="190606">
                <a:tc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/>
                        <a:t>TT Nominal Hadronic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/TTToHadronic_TuneCP5_13TeV-powheg-pythia8/RunIIAutumn18MiniAOD-102X_upgrade2018_realistic_v15-v1/MINIAODSIM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913169"/>
                  </a:ext>
                </a:extLst>
              </a:tr>
              <a:tr h="263627">
                <a:tc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/>
                        <a:t>TT Nominal Semilepton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/>
                        </a:rPr>
                        <a:t>/TTToSemiLeptonic_TuneCP5_13TeV-powheg-pythia8/RunIIAutumn18MiniAOD-102X_upgrade2018_realistic_v15-v1/MINIAODSIM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503175"/>
                  </a:ext>
                </a:extLst>
              </a:tr>
              <a:tr h="190606">
                <a:tc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/>
                        <a:t>TT Nominal Dilepton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/>
                        </a:rPr>
                        <a:t>/TTTo2L2Nu_TuneCP5_13TeV-powheg-pythia8/RunIIAutumn18MiniAOD-102X_upgrade2018_realistic_v15-v1/MINIAODSIM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6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40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-68765"/>
            <a:ext cx="10779242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 ’16, ‘17 and ’18 (shape) for </a:t>
            </a:r>
            <a:r>
              <a:rPr lang="en-GB" sz="2200" u="sng" dirty="0" err="1"/>
              <a:t>mtt</a:t>
            </a:r>
            <a:r>
              <a:rPr lang="en-GB" sz="2200" u="sng" dirty="0"/>
              <a:t> and nominal files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2/24/20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AAA72-2C21-0C4E-A130-8640B1905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8533" y="439142"/>
            <a:ext cx="5059680" cy="5976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B16D66-D055-3945-8D39-1B54EF860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54533" y="439142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8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-68765"/>
            <a:ext cx="10451864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 ’16, ‘17 and ’18 (shape) for </a:t>
            </a:r>
            <a:r>
              <a:rPr lang="en-GB" sz="2200" u="sng" dirty="0" err="1"/>
              <a:t>mtt</a:t>
            </a:r>
            <a:r>
              <a:rPr lang="en-GB" sz="2200" u="sng" dirty="0"/>
              <a:t> and nominal files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2/24/20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FACA7-5C18-8A42-B77E-1DF13B601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8533" y="440627"/>
            <a:ext cx="5059680" cy="5976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5AB0C0-9663-A149-8D73-1E1CD6B41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54533" y="440627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2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5" y="-68765"/>
            <a:ext cx="10180931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 ’16, ‘17 and ’18 (shape) for </a:t>
            </a:r>
            <a:r>
              <a:rPr lang="en-GB" sz="2200" u="sng" dirty="0" err="1"/>
              <a:t>mtt</a:t>
            </a:r>
            <a:r>
              <a:rPr lang="en-GB" sz="2200" u="sng" dirty="0"/>
              <a:t> and nominal files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2/24/20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2F51C-C55B-0245-9FA3-DF73C19FF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8533" y="440627"/>
            <a:ext cx="5059680" cy="5976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4E720C-D8B8-3040-A857-A02D19603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54534" y="440627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4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0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</a:t>
            </a:r>
            <a:r>
              <a:rPr lang="en-GB" sz="2200" u="sng" dirty="0" err="1"/>
              <a:t>Mtt</a:t>
            </a:r>
            <a:r>
              <a:rPr lang="en-GB" sz="2200" u="sng" dirty="0"/>
              <a:t> vs Nominal Parton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2/24/20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04F146-0A2D-C246-A1C7-A02FA8933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5946" y="1304735"/>
            <a:ext cx="3596640" cy="4248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8E9CE3-5341-2E4D-8BB5-25E0E84A7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334926" y="1304734"/>
            <a:ext cx="3596640" cy="4248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5CA70D-5484-2344-9E13-4B79BEF5B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269414" y="1304733"/>
            <a:ext cx="3596640" cy="42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93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0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</a:t>
            </a:r>
            <a:r>
              <a:rPr lang="en-GB" sz="2200" u="sng" dirty="0" err="1"/>
              <a:t>Mtt</a:t>
            </a:r>
            <a:r>
              <a:rPr lang="en-GB" sz="2200" u="sng" dirty="0"/>
              <a:t> vs Nominal Parton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2/24/20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750E4-E5BF-194A-B3EC-341E4C8A2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5945" y="1304735"/>
            <a:ext cx="3596640" cy="42485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B3369A-7B2C-584B-9105-D415D4BFD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297679" y="1304733"/>
            <a:ext cx="3596640" cy="4248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6E9207-62A0-BA47-89B6-2148CCB2F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269416" y="1304731"/>
            <a:ext cx="3596640" cy="42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2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0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</a:t>
            </a:r>
            <a:r>
              <a:rPr lang="en-GB" sz="2200" u="sng" dirty="0" err="1"/>
              <a:t>Mtt</a:t>
            </a:r>
            <a:r>
              <a:rPr lang="en-GB" sz="2200" u="sng" dirty="0"/>
              <a:t> vs Nominal Parton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2/24/20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B725E-FAD8-1C48-9006-8C838826E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5945" y="1304735"/>
            <a:ext cx="3596640" cy="4248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A1E6F2-5BA6-2B4F-A151-990B6316F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297679" y="1304734"/>
            <a:ext cx="3596640" cy="42485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5D2A62-FC3D-C942-B6D9-64DC7DBEA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269417" y="1304733"/>
            <a:ext cx="3596640" cy="42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02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14536" y="0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u="sng" dirty="0"/>
              <a:t>MC Closure Tests </a:t>
            </a:r>
            <a:r>
              <a:rPr lang="en-GB" sz="2200" u="sng" dirty="0" err="1"/>
              <a:t>Mtt</a:t>
            </a:r>
            <a:r>
              <a:rPr lang="en-GB" sz="2200" u="sng" dirty="0"/>
              <a:t> 2017 vs 2018 (shape) per slice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2/24/20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6BAC99-EDE3-C64B-A01E-F4407DB66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8533" y="440627"/>
            <a:ext cx="5059680" cy="5976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F6E962-2F09-8F4A-ADA3-B9BF8D9FC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435280" y="440627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972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1828</TotalTime>
  <Words>579</Words>
  <Application>Microsoft Macintosh PowerPoint</Application>
  <PresentationFormat>Widescreen</PresentationFormat>
  <Paragraphs>110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Retrospect</vt:lpstr>
      <vt:lpstr>Custom Design</vt:lpstr>
      <vt:lpstr> TMG Meeting NTUA Report 24/2/2020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673</cp:revision>
  <dcterms:created xsi:type="dcterms:W3CDTF">2019-11-29T10:22:58Z</dcterms:created>
  <dcterms:modified xsi:type="dcterms:W3CDTF">2020-02-24T14:05:56Z</dcterms:modified>
</cp:coreProperties>
</file>