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4"/>
  </p:notesMasterIdLst>
  <p:handoutMasterIdLst>
    <p:handoutMasterId r:id="rId15"/>
  </p:handoutMasterIdLst>
  <p:sldIdLst>
    <p:sldId id="256" r:id="rId3"/>
    <p:sldId id="568" r:id="rId4"/>
    <p:sldId id="507" r:id="rId5"/>
    <p:sldId id="571" r:id="rId6"/>
    <p:sldId id="585" r:id="rId7"/>
    <p:sldId id="586" r:id="rId8"/>
    <p:sldId id="584" r:id="rId9"/>
    <p:sldId id="578" r:id="rId10"/>
    <p:sldId id="576" r:id="rId11"/>
    <p:sldId id="582" r:id="rId12"/>
    <p:sldId id="5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10/7/20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10/7/20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10/7/20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10/7/20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10/7/20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10/7/20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10/7/20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10/7/20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10/7/20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10/7/20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10/7/20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10/7/20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10/7/20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10/7/20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10/7/20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10/7/20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10/7/20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10/7/20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6/10/2020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13" name="Picture 12">
            <a:extLst>
              <a:ext uri="{FF2B5EF4-FFF2-40B4-BE49-F238E27FC236}">
                <a16:creationId xmlns:a16="http://schemas.microsoft.com/office/drawing/2014/main" id="{D2FEF721-5581-EE41-B4BC-57534D40BB85}"/>
              </a:ext>
            </a:extLst>
          </p:cNvPr>
          <p:cNvPicPr>
            <a:picLocks noChangeAspect="1"/>
          </p:cNvPicPr>
          <p:nvPr/>
        </p:nvPicPr>
        <p:blipFill>
          <a:blip r:embed="rId2"/>
          <a:stretch>
            <a:fillRect/>
          </a:stretch>
        </p:blipFill>
        <p:spPr>
          <a:xfrm rot="5400000">
            <a:off x="2436834" y="-184105"/>
            <a:ext cx="3064637" cy="4248531"/>
          </a:xfrm>
          <a:prstGeom prst="rect">
            <a:avLst/>
          </a:prstGeom>
        </p:spPr>
      </p:pic>
      <p:pic>
        <p:nvPicPr>
          <p:cNvPr id="15" name="Picture 14">
            <a:extLst>
              <a:ext uri="{FF2B5EF4-FFF2-40B4-BE49-F238E27FC236}">
                <a16:creationId xmlns:a16="http://schemas.microsoft.com/office/drawing/2014/main" id="{9B816340-FC50-554D-AE12-1C76F5546AEC}"/>
              </a:ext>
            </a:extLst>
          </p:cNvPr>
          <p:cNvPicPr>
            <a:picLocks noChangeAspect="1"/>
          </p:cNvPicPr>
          <p:nvPr/>
        </p:nvPicPr>
        <p:blipFill>
          <a:blip r:embed="rId3"/>
          <a:stretch>
            <a:fillRect/>
          </a:stretch>
        </p:blipFill>
        <p:spPr>
          <a:xfrm rot="5400000">
            <a:off x="2436834" y="2831026"/>
            <a:ext cx="3064637" cy="4248531"/>
          </a:xfrm>
          <a:prstGeom prst="rect">
            <a:avLst/>
          </a:prstGeom>
        </p:spPr>
      </p:pic>
      <p:pic>
        <p:nvPicPr>
          <p:cNvPr id="5" name="Picture 4">
            <a:extLst>
              <a:ext uri="{FF2B5EF4-FFF2-40B4-BE49-F238E27FC236}">
                <a16:creationId xmlns:a16="http://schemas.microsoft.com/office/drawing/2014/main" id="{DC1CCDDB-EE4E-9B46-8BA7-5F73ECFEB76C}"/>
              </a:ext>
            </a:extLst>
          </p:cNvPr>
          <p:cNvPicPr>
            <a:picLocks noChangeAspect="1"/>
          </p:cNvPicPr>
          <p:nvPr/>
        </p:nvPicPr>
        <p:blipFill>
          <a:blip r:embed="rId4"/>
          <a:stretch>
            <a:fillRect/>
          </a:stretch>
        </p:blipFill>
        <p:spPr>
          <a:xfrm rot="5400000">
            <a:off x="6695438" y="-211132"/>
            <a:ext cx="3049651" cy="4248531"/>
          </a:xfrm>
          <a:prstGeom prst="rect">
            <a:avLst/>
          </a:prstGeom>
        </p:spPr>
      </p:pic>
      <p:pic>
        <p:nvPicPr>
          <p:cNvPr id="9" name="Picture 8">
            <a:extLst>
              <a:ext uri="{FF2B5EF4-FFF2-40B4-BE49-F238E27FC236}">
                <a16:creationId xmlns:a16="http://schemas.microsoft.com/office/drawing/2014/main" id="{8FDA0A90-5464-2B45-B7DF-DAA290135729}"/>
              </a:ext>
            </a:extLst>
          </p:cNvPr>
          <p:cNvPicPr>
            <a:picLocks noChangeAspect="1"/>
          </p:cNvPicPr>
          <p:nvPr/>
        </p:nvPicPr>
        <p:blipFill>
          <a:blip r:embed="rId5"/>
          <a:stretch>
            <a:fillRect/>
          </a:stretch>
        </p:blipFill>
        <p:spPr>
          <a:xfrm rot="5400000">
            <a:off x="6695439" y="2838519"/>
            <a:ext cx="3049651" cy="4248531"/>
          </a:xfrm>
          <a:prstGeom prst="rect">
            <a:avLst/>
          </a:prstGeom>
        </p:spPr>
      </p:pic>
      <p:sp>
        <p:nvSpPr>
          <p:cNvPr id="18" name="TextBox 17">
            <a:extLst>
              <a:ext uri="{FF2B5EF4-FFF2-40B4-BE49-F238E27FC236}">
                <a16:creationId xmlns:a16="http://schemas.microsoft.com/office/drawing/2014/main" id="{04712E0D-9265-AE48-83C6-2FF149AAEAEC}"/>
              </a:ext>
            </a:extLst>
          </p:cNvPr>
          <p:cNvSpPr txBox="1"/>
          <p:nvPr/>
        </p:nvSpPr>
        <p:spPr>
          <a:xfrm>
            <a:off x="4550139"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5D9BB214-44A9-7445-BEAB-B464F426EB43}"/>
              </a:ext>
            </a:extLst>
          </p:cNvPr>
          <p:cNvSpPr txBox="1"/>
          <p:nvPr/>
        </p:nvSpPr>
        <p:spPr>
          <a:xfrm>
            <a:off x="4552719"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155441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15" name="Picture 14">
            <a:extLst>
              <a:ext uri="{FF2B5EF4-FFF2-40B4-BE49-F238E27FC236}">
                <a16:creationId xmlns:a16="http://schemas.microsoft.com/office/drawing/2014/main" id="{CE2E09AB-3208-2C44-A438-F40AEDDFD843}"/>
              </a:ext>
            </a:extLst>
          </p:cNvPr>
          <p:cNvPicPr>
            <a:picLocks noChangeAspect="1"/>
          </p:cNvPicPr>
          <p:nvPr/>
        </p:nvPicPr>
        <p:blipFill>
          <a:blip r:embed="rId2"/>
          <a:stretch>
            <a:fillRect/>
          </a:stretch>
        </p:blipFill>
        <p:spPr>
          <a:xfrm rot="5400000">
            <a:off x="2450654" y="-213204"/>
            <a:ext cx="3064637" cy="4248531"/>
          </a:xfrm>
          <a:prstGeom prst="rect">
            <a:avLst/>
          </a:prstGeom>
        </p:spPr>
      </p:pic>
      <p:pic>
        <p:nvPicPr>
          <p:cNvPr id="18" name="Picture 17">
            <a:extLst>
              <a:ext uri="{FF2B5EF4-FFF2-40B4-BE49-F238E27FC236}">
                <a16:creationId xmlns:a16="http://schemas.microsoft.com/office/drawing/2014/main" id="{881AF9A4-1F93-064C-BEDB-4C057AED70F4}"/>
              </a:ext>
            </a:extLst>
          </p:cNvPr>
          <p:cNvPicPr>
            <a:picLocks noChangeAspect="1"/>
          </p:cNvPicPr>
          <p:nvPr/>
        </p:nvPicPr>
        <p:blipFill>
          <a:blip r:embed="rId3"/>
          <a:stretch>
            <a:fillRect/>
          </a:stretch>
        </p:blipFill>
        <p:spPr>
          <a:xfrm rot="5400000">
            <a:off x="2439415" y="2827893"/>
            <a:ext cx="3064637" cy="4248531"/>
          </a:xfrm>
          <a:prstGeom prst="rect">
            <a:avLst/>
          </a:prstGeom>
        </p:spPr>
      </p:pic>
      <p:pic>
        <p:nvPicPr>
          <p:cNvPr id="5" name="Picture 4">
            <a:extLst>
              <a:ext uri="{FF2B5EF4-FFF2-40B4-BE49-F238E27FC236}">
                <a16:creationId xmlns:a16="http://schemas.microsoft.com/office/drawing/2014/main" id="{078FEC0E-CC3D-A544-AB2F-360F07F095EA}"/>
              </a:ext>
            </a:extLst>
          </p:cNvPr>
          <p:cNvPicPr>
            <a:picLocks noChangeAspect="1"/>
          </p:cNvPicPr>
          <p:nvPr/>
        </p:nvPicPr>
        <p:blipFill>
          <a:blip r:embed="rId4"/>
          <a:stretch>
            <a:fillRect/>
          </a:stretch>
        </p:blipFill>
        <p:spPr>
          <a:xfrm rot="5400000">
            <a:off x="6706678" y="-205711"/>
            <a:ext cx="3049651" cy="4248531"/>
          </a:xfrm>
          <a:prstGeom prst="rect">
            <a:avLst/>
          </a:prstGeom>
        </p:spPr>
      </p:pic>
      <p:pic>
        <p:nvPicPr>
          <p:cNvPr id="9" name="Picture 8">
            <a:extLst>
              <a:ext uri="{FF2B5EF4-FFF2-40B4-BE49-F238E27FC236}">
                <a16:creationId xmlns:a16="http://schemas.microsoft.com/office/drawing/2014/main" id="{27ABDAE1-2114-0A45-B3A8-C3DAD94C76BE}"/>
              </a:ext>
            </a:extLst>
          </p:cNvPr>
          <p:cNvPicPr>
            <a:picLocks noChangeAspect="1"/>
          </p:cNvPicPr>
          <p:nvPr/>
        </p:nvPicPr>
        <p:blipFill>
          <a:blip r:embed="rId5"/>
          <a:stretch>
            <a:fillRect/>
          </a:stretch>
        </p:blipFill>
        <p:spPr>
          <a:xfrm rot="5400000">
            <a:off x="6706678" y="2835386"/>
            <a:ext cx="3049651" cy="4248531"/>
          </a:xfrm>
          <a:prstGeom prst="rect">
            <a:avLst/>
          </a:prstGeom>
        </p:spPr>
      </p:pic>
      <p:sp>
        <p:nvSpPr>
          <p:cNvPr id="21" name="TextBox 20">
            <a:extLst>
              <a:ext uri="{FF2B5EF4-FFF2-40B4-BE49-F238E27FC236}">
                <a16:creationId xmlns:a16="http://schemas.microsoft.com/office/drawing/2014/main" id="{8DE5ADE9-83AF-5049-9686-19F170AF2EED}"/>
              </a:ext>
            </a:extLst>
          </p:cNvPr>
          <p:cNvSpPr txBox="1"/>
          <p:nvPr/>
        </p:nvSpPr>
        <p:spPr>
          <a:xfrm>
            <a:off x="4552719" y="431091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2" name="TextBox 21">
            <a:extLst>
              <a:ext uri="{FF2B5EF4-FFF2-40B4-BE49-F238E27FC236}">
                <a16:creationId xmlns:a16="http://schemas.microsoft.com/office/drawing/2014/main" id="{62B9CC79-9B9E-9444-AF49-3C818739BFF4}"/>
              </a:ext>
            </a:extLst>
          </p:cNvPr>
          <p:cNvSpPr txBox="1"/>
          <p:nvPr/>
        </p:nvSpPr>
        <p:spPr>
          <a:xfrm>
            <a:off x="4552719"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39715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262979"/>
          </a:xfrm>
          <a:prstGeom prst="rect">
            <a:avLst/>
          </a:prstGeom>
          <a:noFill/>
        </p:spPr>
        <p:txBody>
          <a:bodyPr wrap="square" rtlCol="0">
            <a:spAutoFit/>
          </a:bodyPr>
          <a:lstStyle/>
          <a:p>
            <a:pPr marL="342900" indent="-342900">
              <a:buFont typeface="Arial" panose="020B0604020202020204" pitchFamily="34" charset="0"/>
              <a:buChar char="•"/>
            </a:pPr>
            <a:r>
              <a:rPr lang="en-US" sz="2400" u="sng" dirty="0"/>
              <a:t>Analysis</a:t>
            </a:r>
            <a:r>
              <a:rPr lang="en-US" sz="2400" dirty="0"/>
              <a:t>:</a:t>
            </a:r>
          </a:p>
          <a:p>
            <a:pPr marL="742950" lvl="1" indent="-285750">
              <a:buFont typeface="Arial" panose="020B0604020202020204" pitchFamily="34" charset="0"/>
              <a:buChar char="•"/>
            </a:pPr>
            <a:r>
              <a:rPr lang="en-US" sz="2400" dirty="0"/>
              <a:t>Start investigating ttbar Systematic Uncertainties</a:t>
            </a:r>
          </a:p>
          <a:p>
            <a:pPr marL="742950" lvl="1" indent="-285750">
              <a:buFont typeface="Arial" panose="020B0604020202020204" pitchFamily="34" charset="0"/>
              <a:buChar char="•"/>
            </a:pPr>
            <a:r>
              <a:rPr lang="en-US" sz="2400" dirty="0"/>
              <a:t>Consistency checks with Giannis</a:t>
            </a:r>
          </a:p>
          <a:p>
            <a:pPr lvl="1"/>
            <a:endParaRPr lang="en-US" sz="2400" dirty="0"/>
          </a:p>
          <a:p>
            <a:pPr marL="742950" lvl="1"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p>
          <a:p>
            <a:pPr marL="1200150" lvl="2" indent="-285750">
              <a:buFont typeface="Arial" panose="020B0604020202020204" pitchFamily="34" charset="0"/>
              <a:buChar char="•"/>
            </a:pPr>
            <a:r>
              <a:rPr lang="en-US" sz="2400" dirty="0"/>
              <a:t>Responses, Signal Extraction </a:t>
            </a:r>
            <a:r>
              <a:rPr lang="en-US" sz="2400" dirty="0">
                <a:sym typeface="Wingdings" pitchFamily="2" charset="2"/>
              </a:rPr>
              <a:t>Unfolding</a:t>
            </a:r>
          </a:p>
          <a:p>
            <a:pPr marL="1200150" lvl="2" indent="-285750">
              <a:buFont typeface="Arial" panose="020B0604020202020204" pitchFamily="34" charset="0"/>
              <a:buChar char="•"/>
            </a:pPr>
            <a:r>
              <a:rPr lang="en-US" sz="2400" dirty="0">
                <a:sym typeface="Wingdings" pitchFamily="2" charset="2"/>
              </a:rPr>
              <a:t>Results</a:t>
            </a:r>
          </a:p>
          <a:p>
            <a:pPr marL="1200150" lvl="2" indent="-285750">
              <a:buFont typeface="Arial" panose="020B0604020202020204" pitchFamily="34" charset="0"/>
              <a:buChar char="•"/>
            </a:pPr>
            <a:r>
              <a:rPr lang="en-US" sz="2400" dirty="0">
                <a:sym typeface="Wingdings" pitchFamily="2" charset="2"/>
              </a:rPr>
              <a:t>Changed binning for the cos(</a:t>
            </a:r>
            <a:r>
              <a:rPr lang="el-GR" sz="2400" dirty="0">
                <a:sym typeface="Wingdings" pitchFamily="2" charset="2"/>
              </a:rPr>
              <a:t>θ*)</a:t>
            </a:r>
            <a:r>
              <a:rPr lang="en-US" sz="2400" dirty="0">
                <a:sym typeface="Wingdings" pitchFamily="2" charset="2"/>
              </a:rPr>
              <a:t> </a:t>
            </a:r>
            <a:r>
              <a:rPr lang="en-US" sz="2400">
                <a:sym typeface="Wingdings" pitchFamily="2" charset="2"/>
              </a:rPr>
              <a:t>distributions:</a:t>
            </a:r>
          </a:p>
          <a:p>
            <a:pPr marL="1200150" lvl="2"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EFT interpretation </a:t>
            </a:r>
          </a:p>
          <a:p>
            <a:pPr marL="1200150" lvl="2" indent="-285750">
              <a:buFont typeface="Arial" panose="020B0604020202020204" pitchFamily="34" charset="0"/>
              <a:buChar char="•"/>
            </a:pPr>
            <a:r>
              <a:rPr lang="en-US" sz="2400" dirty="0">
                <a:sym typeface="Wingdings" pitchFamily="2" charset="2"/>
              </a:rPr>
              <a:t>Angular distributions with EFT parameters</a:t>
            </a:r>
          </a:p>
          <a:p>
            <a:pPr marL="1200150" lvl="2"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AN 2020/156</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10/7/20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462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4" name="Picture 3">
            <a:extLst>
              <a:ext uri="{FF2B5EF4-FFF2-40B4-BE49-F238E27FC236}">
                <a16:creationId xmlns:a16="http://schemas.microsoft.com/office/drawing/2014/main" id="{3CC2B4C0-553F-3C48-83BD-C6AE302B8118}"/>
              </a:ext>
            </a:extLst>
          </p:cNvPr>
          <p:cNvPicPr>
            <a:picLocks noChangeAspect="1"/>
          </p:cNvPicPr>
          <p:nvPr/>
        </p:nvPicPr>
        <p:blipFill>
          <a:blip r:embed="rId2"/>
          <a:stretch>
            <a:fillRect/>
          </a:stretch>
        </p:blipFill>
        <p:spPr>
          <a:xfrm rot="5400000">
            <a:off x="832739" y="388683"/>
            <a:ext cx="4311269" cy="5976747"/>
          </a:xfrm>
          <a:prstGeom prst="rect">
            <a:avLst/>
          </a:prstGeom>
        </p:spPr>
      </p:pic>
      <p:pic>
        <p:nvPicPr>
          <p:cNvPr id="5" name="Picture 4">
            <a:extLst>
              <a:ext uri="{FF2B5EF4-FFF2-40B4-BE49-F238E27FC236}">
                <a16:creationId xmlns:a16="http://schemas.microsoft.com/office/drawing/2014/main" id="{3F5C7B77-678E-1A46-AB56-2A6F65C2FFAD}"/>
              </a:ext>
            </a:extLst>
          </p:cNvPr>
          <p:cNvPicPr>
            <a:picLocks noChangeAspect="1"/>
          </p:cNvPicPr>
          <p:nvPr/>
        </p:nvPicPr>
        <p:blipFill>
          <a:blip r:embed="rId3"/>
          <a:stretch>
            <a:fillRect/>
          </a:stretch>
        </p:blipFill>
        <p:spPr>
          <a:xfrm rot="5400000">
            <a:off x="7058535" y="378142"/>
            <a:ext cx="4290187" cy="5976747"/>
          </a:xfrm>
          <a:prstGeom prst="rect">
            <a:avLst/>
          </a:prstGeom>
        </p:spPr>
      </p:pic>
    </p:spTree>
    <p:extLst>
      <p:ext uri="{BB962C8B-B14F-4D97-AF65-F5344CB8AC3E}">
        <p14:creationId xmlns:p14="http://schemas.microsoft.com/office/powerpoint/2010/main" val="5677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6" name="Picture 5">
            <a:extLst>
              <a:ext uri="{FF2B5EF4-FFF2-40B4-BE49-F238E27FC236}">
                <a16:creationId xmlns:a16="http://schemas.microsoft.com/office/drawing/2014/main" id="{04947122-0B20-234E-AB86-EE2958DB076A}"/>
              </a:ext>
            </a:extLst>
          </p:cNvPr>
          <p:cNvPicPr>
            <a:picLocks noChangeAspect="1"/>
          </p:cNvPicPr>
          <p:nvPr/>
        </p:nvPicPr>
        <p:blipFill>
          <a:blip r:embed="rId2"/>
          <a:stretch>
            <a:fillRect/>
          </a:stretch>
        </p:blipFill>
        <p:spPr>
          <a:xfrm rot="5400000">
            <a:off x="7058533" y="437974"/>
            <a:ext cx="4290187" cy="5976747"/>
          </a:xfrm>
          <a:prstGeom prst="rect">
            <a:avLst/>
          </a:prstGeom>
        </p:spPr>
      </p:pic>
      <p:pic>
        <p:nvPicPr>
          <p:cNvPr id="9" name="Picture 8">
            <a:extLst>
              <a:ext uri="{FF2B5EF4-FFF2-40B4-BE49-F238E27FC236}">
                <a16:creationId xmlns:a16="http://schemas.microsoft.com/office/drawing/2014/main" id="{D894701B-B335-6944-B132-EC07A193B3A6}"/>
              </a:ext>
            </a:extLst>
          </p:cNvPr>
          <p:cNvPicPr>
            <a:picLocks noChangeAspect="1"/>
          </p:cNvPicPr>
          <p:nvPr/>
        </p:nvPicPr>
        <p:blipFill>
          <a:blip r:embed="rId3"/>
          <a:stretch>
            <a:fillRect/>
          </a:stretch>
        </p:blipFill>
        <p:spPr>
          <a:xfrm rot="5400000">
            <a:off x="832739" y="437975"/>
            <a:ext cx="4311269" cy="5976747"/>
          </a:xfrm>
          <a:prstGeom prst="rect">
            <a:avLst/>
          </a:prstGeom>
        </p:spPr>
      </p:pic>
    </p:spTree>
    <p:extLst>
      <p:ext uri="{BB962C8B-B14F-4D97-AF65-F5344CB8AC3E}">
        <p14:creationId xmlns:p14="http://schemas.microsoft.com/office/powerpoint/2010/main" val="102795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4412"/>
                </a:stretch>
              </a:blipFill>
            </p:spPr>
            <p:txBody>
              <a:bodyPr/>
              <a:lstStyle/>
              <a:p>
                <a:r>
                  <a:rPr lang="en-GR">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32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582013"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12" name="Picture 11">
            <a:extLst>
              <a:ext uri="{FF2B5EF4-FFF2-40B4-BE49-F238E27FC236}">
                <a16:creationId xmlns:a16="http://schemas.microsoft.com/office/drawing/2014/main" id="{E55C744F-1CDC-194C-8B87-0429FE81E5A9}"/>
              </a:ext>
            </a:extLst>
          </p:cNvPr>
          <p:cNvPicPr>
            <a:picLocks noChangeAspect="1"/>
          </p:cNvPicPr>
          <p:nvPr/>
        </p:nvPicPr>
        <p:blipFill>
          <a:blip r:embed="rId2"/>
          <a:stretch>
            <a:fillRect/>
          </a:stretch>
        </p:blipFill>
        <p:spPr>
          <a:xfrm rot="5400000">
            <a:off x="2182136" y="-162774"/>
            <a:ext cx="3064637" cy="4248531"/>
          </a:xfrm>
          <a:prstGeom prst="rect">
            <a:avLst/>
          </a:prstGeom>
        </p:spPr>
      </p:pic>
      <p:sp>
        <p:nvSpPr>
          <p:cNvPr id="22" name="TextBox 21">
            <a:extLst>
              <a:ext uri="{FF2B5EF4-FFF2-40B4-BE49-F238E27FC236}">
                <a16:creationId xmlns:a16="http://schemas.microsoft.com/office/drawing/2014/main" id="{1284057C-3C6B-CD46-9B82-995E28F66B07}"/>
              </a:ext>
            </a:extLst>
          </p:cNvPr>
          <p:cNvSpPr txBox="1"/>
          <p:nvPr/>
        </p:nvSpPr>
        <p:spPr>
          <a:xfrm>
            <a:off x="4573280" y="4829417"/>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19C8710E-5447-304D-8202-8BF840D60696}"/>
              </a:ext>
            </a:extLst>
          </p:cNvPr>
          <p:cNvSpPr txBox="1"/>
          <p:nvPr/>
        </p:nvSpPr>
        <p:spPr>
          <a:xfrm>
            <a:off x="4617071" y="1848427"/>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pic>
        <p:nvPicPr>
          <p:cNvPr id="4" name="Picture 3">
            <a:extLst>
              <a:ext uri="{FF2B5EF4-FFF2-40B4-BE49-F238E27FC236}">
                <a16:creationId xmlns:a16="http://schemas.microsoft.com/office/drawing/2014/main" id="{5082CC73-6B92-F249-BD33-A2228C3990E3}"/>
              </a:ext>
            </a:extLst>
          </p:cNvPr>
          <p:cNvPicPr>
            <a:picLocks noChangeAspect="1"/>
          </p:cNvPicPr>
          <p:nvPr/>
        </p:nvPicPr>
        <p:blipFill>
          <a:blip r:embed="rId3"/>
          <a:stretch>
            <a:fillRect/>
          </a:stretch>
        </p:blipFill>
        <p:spPr>
          <a:xfrm rot="5400000">
            <a:off x="7103628" y="-122646"/>
            <a:ext cx="3049651" cy="4248531"/>
          </a:xfrm>
          <a:prstGeom prst="rect">
            <a:avLst/>
          </a:prstGeom>
        </p:spPr>
      </p:pic>
      <p:pic>
        <p:nvPicPr>
          <p:cNvPr id="6" name="Picture 5">
            <a:extLst>
              <a:ext uri="{FF2B5EF4-FFF2-40B4-BE49-F238E27FC236}">
                <a16:creationId xmlns:a16="http://schemas.microsoft.com/office/drawing/2014/main" id="{307554D4-5E83-464D-9782-1AA65626917A}"/>
              </a:ext>
            </a:extLst>
          </p:cNvPr>
          <p:cNvPicPr>
            <a:picLocks noChangeAspect="1"/>
          </p:cNvPicPr>
          <p:nvPr/>
        </p:nvPicPr>
        <p:blipFill>
          <a:blip r:embed="rId4"/>
          <a:stretch>
            <a:fillRect/>
          </a:stretch>
        </p:blipFill>
        <p:spPr>
          <a:xfrm rot="5400000">
            <a:off x="7103628" y="2841616"/>
            <a:ext cx="3049651" cy="4248531"/>
          </a:xfrm>
          <a:prstGeom prst="rect">
            <a:avLst/>
          </a:prstGeom>
        </p:spPr>
      </p:pic>
      <p:pic>
        <p:nvPicPr>
          <p:cNvPr id="9" name="Picture 8">
            <a:extLst>
              <a:ext uri="{FF2B5EF4-FFF2-40B4-BE49-F238E27FC236}">
                <a16:creationId xmlns:a16="http://schemas.microsoft.com/office/drawing/2014/main" id="{134B4A34-81A6-CD40-B02C-62BFD2077237}"/>
              </a:ext>
            </a:extLst>
          </p:cNvPr>
          <p:cNvPicPr>
            <a:picLocks noChangeAspect="1"/>
          </p:cNvPicPr>
          <p:nvPr/>
        </p:nvPicPr>
        <p:blipFill>
          <a:blip r:embed="rId5"/>
          <a:stretch>
            <a:fillRect/>
          </a:stretch>
        </p:blipFill>
        <p:spPr>
          <a:xfrm rot="5400000">
            <a:off x="2207915" y="2837053"/>
            <a:ext cx="3064637" cy="4248531"/>
          </a:xfrm>
          <a:prstGeom prst="rect">
            <a:avLst/>
          </a:prstGeom>
        </p:spPr>
      </p:pic>
      <p:sp>
        <p:nvSpPr>
          <p:cNvPr id="21" name="Title 4">
            <a:extLst>
              <a:ext uri="{FF2B5EF4-FFF2-40B4-BE49-F238E27FC236}">
                <a16:creationId xmlns:a16="http://schemas.microsoft.com/office/drawing/2014/main" id="{32B24D84-2FF4-E148-A8C4-98B2BA95E473}"/>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Tree>
    <p:extLst>
      <p:ext uri="{BB962C8B-B14F-4D97-AF65-F5344CB8AC3E}">
        <p14:creationId xmlns:p14="http://schemas.microsoft.com/office/powerpoint/2010/main" val="113289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4" name="Picture 3">
            <a:extLst>
              <a:ext uri="{FF2B5EF4-FFF2-40B4-BE49-F238E27FC236}">
                <a16:creationId xmlns:a16="http://schemas.microsoft.com/office/drawing/2014/main" id="{17EDB911-B08F-4646-AE1F-EFCBDE8BF1E8}"/>
              </a:ext>
            </a:extLst>
          </p:cNvPr>
          <p:cNvPicPr>
            <a:picLocks noChangeAspect="1"/>
          </p:cNvPicPr>
          <p:nvPr/>
        </p:nvPicPr>
        <p:blipFill>
          <a:blip r:embed="rId2"/>
          <a:stretch>
            <a:fillRect/>
          </a:stretch>
        </p:blipFill>
        <p:spPr>
          <a:xfrm rot="5400000">
            <a:off x="2201799" y="-212598"/>
            <a:ext cx="3064637" cy="4248531"/>
          </a:xfrm>
          <a:prstGeom prst="rect">
            <a:avLst/>
          </a:prstGeom>
        </p:spPr>
      </p:pic>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pic>
        <p:nvPicPr>
          <p:cNvPr id="8" name="Picture 7">
            <a:extLst>
              <a:ext uri="{FF2B5EF4-FFF2-40B4-BE49-F238E27FC236}">
                <a16:creationId xmlns:a16="http://schemas.microsoft.com/office/drawing/2014/main" id="{2A2BCDEA-ACAB-0D4F-8124-49F4ECA66378}"/>
              </a:ext>
            </a:extLst>
          </p:cNvPr>
          <p:cNvPicPr>
            <a:picLocks noChangeAspect="1"/>
          </p:cNvPicPr>
          <p:nvPr/>
        </p:nvPicPr>
        <p:blipFill>
          <a:blip r:embed="rId3"/>
          <a:stretch>
            <a:fillRect/>
          </a:stretch>
        </p:blipFill>
        <p:spPr>
          <a:xfrm rot="5400000">
            <a:off x="6857330" y="-220091"/>
            <a:ext cx="3049651" cy="4248531"/>
          </a:xfrm>
          <a:prstGeom prst="rect">
            <a:avLst/>
          </a:prstGeom>
        </p:spPr>
      </p:pic>
      <p:pic>
        <p:nvPicPr>
          <p:cNvPr id="5" name="Picture 4">
            <a:extLst>
              <a:ext uri="{FF2B5EF4-FFF2-40B4-BE49-F238E27FC236}">
                <a16:creationId xmlns:a16="http://schemas.microsoft.com/office/drawing/2014/main" id="{931718B6-7C5B-3643-B70E-434014A25378}"/>
              </a:ext>
            </a:extLst>
          </p:cNvPr>
          <p:cNvPicPr>
            <a:picLocks noChangeAspect="1"/>
          </p:cNvPicPr>
          <p:nvPr/>
        </p:nvPicPr>
        <p:blipFill>
          <a:blip r:embed="rId4"/>
          <a:stretch>
            <a:fillRect/>
          </a:stretch>
        </p:blipFill>
        <p:spPr>
          <a:xfrm rot="5400000">
            <a:off x="6857331" y="2782373"/>
            <a:ext cx="3049651" cy="4248531"/>
          </a:xfrm>
          <a:prstGeom prst="rect">
            <a:avLst/>
          </a:prstGeom>
        </p:spPr>
      </p:pic>
      <p:pic>
        <p:nvPicPr>
          <p:cNvPr id="6" name="Picture 5">
            <a:extLst>
              <a:ext uri="{FF2B5EF4-FFF2-40B4-BE49-F238E27FC236}">
                <a16:creationId xmlns:a16="http://schemas.microsoft.com/office/drawing/2014/main" id="{A68F870E-CD87-9D40-AB67-D4ECA77B212A}"/>
              </a:ext>
            </a:extLst>
          </p:cNvPr>
          <p:cNvPicPr>
            <a:picLocks noChangeAspect="1"/>
          </p:cNvPicPr>
          <p:nvPr/>
        </p:nvPicPr>
        <p:blipFill>
          <a:blip r:embed="rId5"/>
          <a:stretch>
            <a:fillRect/>
          </a:stretch>
        </p:blipFill>
        <p:spPr>
          <a:xfrm rot="5400000">
            <a:off x="2201799" y="2767603"/>
            <a:ext cx="3064637" cy="4248531"/>
          </a:xfrm>
          <a:prstGeom prst="rect">
            <a:avLst/>
          </a:prstGeom>
        </p:spPr>
      </p:pic>
      <p:sp>
        <p:nvSpPr>
          <p:cNvPr id="18" name="TextBox 17">
            <a:extLst>
              <a:ext uri="{FF2B5EF4-FFF2-40B4-BE49-F238E27FC236}">
                <a16:creationId xmlns:a16="http://schemas.microsoft.com/office/drawing/2014/main" id="{EAAFFA25-D3B3-2641-840E-32D6C780D8D8}"/>
              </a:ext>
            </a:extLst>
          </p:cNvPr>
          <p:cNvSpPr txBox="1"/>
          <p:nvPr/>
        </p:nvSpPr>
        <p:spPr>
          <a:xfrm>
            <a:off x="4518137" y="442665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21F74E00-DFC1-7245-B150-1ABBFAE8942D}"/>
              </a:ext>
            </a:extLst>
          </p:cNvPr>
          <p:cNvSpPr txBox="1"/>
          <p:nvPr/>
        </p:nvSpPr>
        <p:spPr>
          <a:xfrm>
            <a:off x="4520717" y="188751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34729135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8965</TotalTime>
  <Words>610</Words>
  <Application>Microsoft Macintosh PowerPoint</Application>
  <PresentationFormat>Widescreen</PresentationFormat>
  <Paragraphs>122</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Cambria Math</vt:lpstr>
      <vt:lpstr>Retrospect</vt:lpstr>
      <vt:lpstr>Custom Design</vt:lpstr>
      <vt:lpstr> HEP NTUA  Weekly Report  6/10/2020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1870</cp:revision>
  <dcterms:created xsi:type="dcterms:W3CDTF">2019-11-29T10:22:58Z</dcterms:created>
  <dcterms:modified xsi:type="dcterms:W3CDTF">2020-10-07T06:29:05Z</dcterms:modified>
</cp:coreProperties>
</file>