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5124113" cy="21388388"/>
  <p:notesSz cx="6858000" cy="9144000"/>
  <p:defaultTextStyle>
    <a:defPPr>
      <a:defRPr lang="en-US"/>
    </a:defPPr>
    <a:lvl1pPr marL="0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231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2461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693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4923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115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738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3614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9846" algn="l" defTabSz="1752461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505"/>
    <a:srgbClr val="DFDEA5"/>
    <a:srgbClr val="048339"/>
    <a:srgbClr val="F7F2C5"/>
    <a:srgbClr val="EEEAB9"/>
    <a:srgbClr val="FFC294"/>
    <a:srgbClr val="F4F7EF"/>
    <a:srgbClr val="F1F4EE"/>
    <a:srgbClr val="E4DFCD"/>
    <a:srgbClr val="E0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94593"/>
  </p:normalViewPr>
  <p:slideViewPr>
    <p:cSldViewPr snapToGrid="0" snapToObjects="1">
      <p:cViewPr>
        <p:scale>
          <a:sx n="108" d="100"/>
          <a:sy n="108" d="100"/>
        </p:scale>
        <p:origin x="152" y="-9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A4D4C-42ED-FB40-AA61-F5B1FE81BFA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F8DB-3085-374D-AC5A-E16B0BE9F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417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834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5251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3669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2085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70502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8920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7336" algn="l" defTabSz="456834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CF8DB-3085-374D-AC5A-E16B0BE9F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500370"/>
            <a:ext cx="12855496" cy="7446328"/>
          </a:xfrm>
        </p:spPr>
        <p:txBody>
          <a:bodyPr anchor="b"/>
          <a:lstStyle>
            <a:lvl1pPr algn="ctr">
              <a:defRPr sz="9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514" y="11233856"/>
            <a:ext cx="11343085" cy="516390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09" indent="0" algn="ctr">
              <a:buNone/>
              <a:defRPr sz="3308"/>
            </a:lvl2pPr>
            <a:lvl3pPr marL="1512418" indent="0" algn="ctr">
              <a:buNone/>
              <a:defRPr sz="2977"/>
            </a:lvl3pPr>
            <a:lvl4pPr marL="2268626" indent="0" algn="ctr">
              <a:buNone/>
              <a:defRPr sz="2646"/>
            </a:lvl4pPr>
            <a:lvl5pPr marL="3024835" indent="0" algn="ctr">
              <a:buNone/>
              <a:defRPr sz="2646"/>
            </a:lvl5pPr>
            <a:lvl6pPr marL="3781044" indent="0" algn="ctr">
              <a:buNone/>
              <a:defRPr sz="2646"/>
            </a:lvl6pPr>
            <a:lvl7pPr marL="4537253" indent="0" algn="ctr">
              <a:buNone/>
              <a:defRPr sz="2646"/>
            </a:lvl7pPr>
            <a:lvl8pPr marL="5293462" indent="0" algn="ctr">
              <a:buNone/>
              <a:defRPr sz="2646"/>
            </a:lvl8pPr>
            <a:lvl9pPr marL="6049670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3194" y="1138734"/>
            <a:ext cx="3261137" cy="181256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784" y="1138734"/>
            <a:ext cx="9594359" cy="181256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07" y="5332250"/>
            <a:ext cx="13044547" cy="8896974"/>
          </a:xfrm>
        </p:spPr>
        <p:txBody>
          <a:bodyPr anchor="b"/>
          <a:lstStyle>
            <a:lvl1pPr>
              <a:defRPr sz="9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907" y="14313393"/>
            <a:ext cx="13044547" cy="4678708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09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2pPr>
            <a:lvl3pPr marL="1512418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3pPr>
            <a:lvl4pPr marL="2268626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483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81044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7253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346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967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783" y="5693668"/>
            <a:ext cx="6427748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6582" y="5693668"/>
            <a:ext cx="6427748" cy="13570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138738"/>
            <a:ext cx="13044547" cy="4134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54" y="5243127"/>
            <a:ext cx="6398208" cy="2569576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09" indent="0">
              <a:buNone/>
              <a:defRPr sz="3308" b="1"/>
            </a:lvl2pPr>
            <a:lvl3pPr marL="1512418" indent="0">
              <a:buNone/>
              <a:defRPr sz="2977" b="1"/>
            </a:lvl3pPr>
            <a:lvl4pPr marL="2268626" indent="0">
              <a:buNone/>
              <a:defRPr sz="2646" b="1"/>
            </a:lvl4pPr>
            <a:lvl5pPr marL="3024835" indent="0">
              <a:buNone/>
              <a:defRPr sz="2646" b="1"/>
            </a:lvl5pPr>
            <a:lvl6pPr marL="3781044" indent="0">
              <a:buNone/>
              <a:defRPr sz="2646" b="1"/>
            </a:lvl6pPr>
            <a:lvl7pPr marL="4537253" indent="0">
              <a:buNone/>
              <a:defRPr sz="2646" b="1"/>
            </a:lvl7pPr>
            <a:lvl8pPr marL="5293462" indent="0">
              <a:buNone/>
              <a:defRPr sz="2646" b="1"/>
            </a:lvl8pPr>
            <a:lvl9pPr marL="6049670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54" y="7812703"/>
            <a:ext cx="6398208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6583" y="5243127"/>
            <a:ext cx="6429718" cy="2569576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09" indent="0">
              <a:buNone/>
              <a:defRPr sz="3308" b="1"/>
            </a:lvl2pPr>
            <a:lvl3pPr marL="1512418" indent="0">
              <a:buNone/>
              <a:defRPr sz="2977" b="1"/>
            </a:lvl3pPr>
            <a:lvl4pPr marL="2268626" indent="0">
              <a:buNone/>
              <a:defRPr sz="2646" b="1"/>
            </a:lvl4pPr>
            <a:lvl5pPr marL="3024835" indent="0">
              <a:buNone/>
              <a:defRPr sz="2646" b="1"/>
            </a:lvl5pPr>
            <a:lvl6pPr marL="3781044" indent="0">
              <a:buNone/>
              <a:defRPr sz="2646" b="1"/>
            </a:lvl6pPr>
            <a:lvl7pPr marL="4537253" indent="0">
              <a:buNone/>
              <a:defRPr sz="2646" b="1"/>
            </a:lvl7pPr>
            <a:lvl8pPr marL="5293462" indent="0">
              <a:buNone/>
              <a:defRPr sz="2646" b="1"/>
            </a:lvl8pPr>
            <a:lvl9pPr marL="6049670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6583" y="7812703"/>
            <a:ext cx="6429718" cy="11491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425892"/>
            <a:ext cx="4877920" cy="4990624"/>
          </a:xfrm>
        </p:spPr>
        <p:txBody>
          <a:bodyPr anchor="b"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718" y="3079537"/>
            <a:ext cx="7656582" cy="15199618"/>
          </a:xfrm>
        </p:spPr>
        <p:txBody>
          <a:bodyPr/>
          <a:lstStyle>
            <a:lvl1pPr>
              <a:defRPr sz="5293"/>
            </a:lvl1pPr>
            <a:lvl2pPr>
              <a:defRPr sz="4631"/>
            </a:lvl2pPr>
            <a:lvl3pPr>
              <a:defRPr sz="3970"/>
            </a:lvl3pPr>
            <a:lvl4pPr>
              <a:defRPr sz="3308"/>
            </a:lvl4pPr>
            <a:lvl5pPr>
              <a:defRPr sz="3308"/>
            </a:lvl5pPr>
            <a:lvl6pPr>
              <a:defRPr sz="3308"/>
            </a:lvl6pPr>
            <a:lvl7pPr>
              <a:defRPr sz="3308"/>
            </a:lvl7pPr>
            <a:lvl8pPr>
              <a:defRPr sz="3308"/>
            </a:lvl8pPr>
            <a:lvl9pPr>
              <a:defRPr sz="33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753" y="6416517"/>
            <a:ext cx="4877920" cy="11887390"/>
          </a:xfrm>
        </p:spPr>
        <p:txBody>
          <a:bodyPr/>
          <a:lstStyle>
            <a:lvl1pPr marL="0" indent="0">
              <a:buNone/>
              <a:defRPr sz="2646"/>
            </a:lvl1pPr>
            <a:lvl2pPr marL="756209" indent="0">
              <a:buNone/>
              <a:defRPr sz="2316"/>
            </a:lvl2pPr>
            <a:lvl3pPr marL="1512418" indent="0">
              <a:buNone/>
              <a:defRPr sz="1985"/>
            </a:lvl3pPr>
            <a:lvl4pPr marL="2268626" indent="0">
              <a:buNone/>
              <a:defRPr sz="1654"/>
            </a:lvl4pPr>
            <a:lvl5pPr marL="3024835" indent="0">
              <a:buNone/>
              <a:defRPr sz="1654"/>
            </a:lvl5pPr>
            <a:lvl6pPr marL="3781044" indent="0">
              <a:buNone/>
              <a:defRPr sz="1654"/>
            </a:lvl6pPr>
            <a:lvl7pPr marL="4537253" indent="0">
              <a:buNone/>
              <a:defRPr sz="1654"/>
            </a:lvl7pPr>
            <a:lvl8pPr marL="5293462" indent="0">
              <a:buNone/>
              <a:defRPr sz="1654"/>
            </a:lvl8pPr>
            <a:lvl9pPr marL="6049670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753" y="1425892"/>
            <a:ext cx="4877920" cy="4990624"/>
          </a:xfrm>
        </p:spPr>
        <p:txBody>
          <a:bodyPr anchor="b"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718" y="3079537"/>
            <a:ext cx="7656582" cy="15199618"/>
          </a:xfrm>
        </p:spPr>
        <p:txBody>
          <a:bodyPr anchor="t"/>
          <a:lstStyle>
            <a:lvl1pPr marL="0" indent="0">
              <a:buNone/>
              <a:defRPr sz="5293"/>
            </a:lvl1pPr>
            <a:lvl2pPr marL="756209" indent="0">
              <a:buNone/>
              <a:defRPr sz="4631"/>
            </a:lvl2pPr>
            <a:lvl3pPr marL="1512418" indent="0">
              <a:buNone/>
              <a:defRPr sz="3970"/>
            </a:lvl3pPr>
            <a:lvl4pPr marL="2268626" indent="0">
              <a:buNone/>
              <a:defRPr sz="3308"/>
            </a:lvl4pPr>
            <a:lvl5pPr marL="3024835" indent="0">
              <a:buNone/>
              <a:defRPr sz="3308"/>
            </a:lvl5pPr>
            <a:lvl6pPr marL="3781044" indent="0">
              <a:buNone/>
              <a:defRPr sz="3308"/>
            </a:lvl6pPr>
            <a:lvl7pPr marL="4537253" indent="0">
              <a:buNone/>
              <a:defRPr sz="3308"/>
            </a:lvl7pPr>
            <a:lvl8pPr marL="5293462" indent="0">
              <a:buNone/>
              <a:defRPr sz="3308"/>
            </a:lvl8pPr>
            <a:lvl9pPr marL="6049670" indent="0">
              <a:buNone/>
              <a:defRPr sz="33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753" y="6416517"/>
            <a:ext cx="4877920" cy="11887390"/>
          </a:xfrm>
        </p:spPr>
        <p:txBody>
          <a:bodyPr/>
          <a:lstStyle>
            <a:lvl1pPr marL="0" indent="0">
              <a:buNone/>
              <a:defRPr sz="2646"/>
            </a:lvl1pPr>
            <a:lvl2pPr marL="756209" indent="0">
              <a:buNone/>
              <a:defRPr sz="2316"/>
            </a:lvl2pPr>
            <a:lvl3pPr marL="1512418" indent="0">
              <a:buNone/>
              <a:defRPr sz="1985"/>
            </a:lvl3pPr>
            <a:lvl4pPr marL="2268626" indent="0">
              <a:buNone/>
              <a:defRPr sz="1654"/>
            </a:lvl4pPr>
            <a:lvl5pPr marL="3024835" indent="0">
              <a:buNone/>
              <a:defRPr sz="1654"/>
            </a:lvl5pPr>
            <a:lvl6pPr marL="3781044" indent="0">
              <a:buNone/>
              <a:defRPr sz="1654"/>
            </a:lvl6pPr>
            <a:lvl7pPr marL="4537253" indent="0">
              <a:buNone/>
              <a:defRPr sz="1654"/>
            </a:lvl7pPr>
            <a:lvl8pPr marL="5293462" indent="0">
              <a:buNone/>
              <a:defRPr sz="1654"/>
            </a:lvl8pPr>
            <a:lvl9pPr marL="6049670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783" y="1138738"/>
            <a:ext cx="13044547" cy="413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83" y="5693668"/>
            <a:ext cx="13044547" cy="1357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783" y="19823872"/>
            <a:ext cx="3402925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3CCD-33E6-6C48-9803-C606A0DDFF1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9863" y="19823872"/>
            <a:ext cx="5104388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1405" y="19823872"/>
            <a:ext cx="3402925" cy="1138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D076-BA37-824A-B01E-1B8CF5D6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2418" rtl="0" eaLnBrk="1" latinLnBrk="0" hangingPunct="1">
        <a:lnSpc>
          <a:spcPct val="90000"/>
        </a:lnSpc>
        <a:spcBef>
          <a:spcPct val="0"/>
        </a:spcBef>
        <a:buNone/>
        <a:defRPr sz="7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04" indent="-378104" algn="l" defTabSz="1512418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1" kern="1200">
          <a:solidFill>
            <a:schemeClr val="tx1"/>
          </a:solidFill>
          <a:latin typeface="+mn-lt"/>
          <a:ea typeface="+mn-ea"/>
          <a:cs typeface="+mn-cs"/>
        </a:defRPr>
      </a:lvl1pPr>
      <a:lvl2pPr marL="1134313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90522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3pPr>
      <a:lvl4pPr marL="2646731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402940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4159148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915357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671566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6427775" indent="-378104" algn="l" defTabSz="1512418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1pPr>
      <a:lvl2pPr marL="756209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512418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3pPr>
      <a:lvl4pPr marL="2268626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024835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3781044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537253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293462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6049670" algn="l" defTabSz="1512418" rtl="0" eaLnBrk="1" latinLnBrk="0" hangingPunct="1"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8.JPG"/><Relationship Id="rId18" Type="http://schemas.openxmlformats.org/officeDocument/2006/relationships/image" Target="../media/image14.png"/><Relationship Id="rId3" Type="http://schemas.openxmlformats.org/officeDocument/2006/relationships/image" Target="../media/image1.jpg"/><Relationship Id="rId21" Type="http://schemas.openxmlformats.org/officeDocument/2006/relationships/image" Target="../media/image17.png"/><Relationship Id="rId7" Type="http://schemas.openxmlformats.org/officeDocument/2006/relationships/image" Target="../media/image5.jpg"/><Relationship Id="rId12" Type="http://schemas.openxmlformats.org/officeDocument/2006/relationships/image" Target="../media/image7.jp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jp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(null)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16000"/>
                <a:lumOff val="84000"/>
              </a:schemeClr>
            </a:gs>
            <a:gs pos="35000">
              <a:schemeClr val="accent2">
                <a:lumMod val="0"/>
                <a:lumOff val="100000"/>
              </a:schemeClr>
            </a:gs>
            <a:gs pos="77000">
              <a:srgbClr val="F1F4E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3148CA-FC0D-2B47-8AB4-CA48F5476070}"/>
              </a:ext>
            </a:extLst>
          </p:cNvPr>
          <p:cNvSpPr/>
          <p:nvPr/>
        </p:nvSpPr>
        <p:spPr>
          <a:xfrm>
            <a:off x="698" y="270433"/>
            <a:ext cx="15122717" cy="2219672"/>
          </a:xfrm>
          <a:prstGeom prst="rect">
            <a:avLst/>
          </a:prstGeom>
          <a:solidFill>
            <a:srgbClr val="8B050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597" b="1" dirty="0"/>
          </a:p>
          <a:p>
            <a:r>
              <a:rPr lang="en-US" sz="4246" b="1" dirty="0"/>
              <a:t>     </a:t>
            </a:r>
          </a:p>
          <a:p>
            <a:r>
              <a:rPr lang="en-US" sz="364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</a:t>
            </a:r>
            <a:br>
              <a:rPr lang="en-US" sz="3297" b="1" dirty="0">
                <a:solidFill>
                  <a:srgbClr val="002060"/>
                </a:solidFill>
              </a:rPr>
            </a:br>
            <a:endParaRPr lang="en-US" sz="1722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E55A4-BA7E-0949-80C3-A18613453BD0}"/>
              </a:ext>
            </a:extLst>
          </p:cNvPr>
          <p:cNvSpPr/>
          <p:nvPr/>
        </p:nvSpPr>
        <p:spPr>
          <a:xfrm>
            <a:off x="698" y="20539057"/>
            <a:ext cx="15122717" cy="845552"/>
          </a:xfrm>
          <a:prstGeom prst="rect">
            <a:avLst/>
          </a:prstGeom>
          <a:solidFill>
            <a:srgbClr val="8B0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565E1-1DFF-4A43-BA47-A34C2A304449}"/>
              </a:ext>
            </a:extLst>
          </p:cNvPr>
          <p:cNvSpPr txBox="1"/>
          <p:nvPr/>
        </p:nvSpPr>
        <p:spPr>
          <a:xfrm>
            <a:off x="1810271" y="20520776"/>
            <a:ext cx="11488123" cy="92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National Technical University of Athens - N.C.S.R “</a:t>
            </a:r>
            <a:r>
              <a:rPr lang="en-US" sz="1798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Demokritos</a:t>
            </a:r>
            <a:r>
              <a:rPr lang="en-US" sz="1798" b="1" dirty="0">
                <a:solidFill>
                  <a:schemeClr val="bg1"/>
                </a:solidFill>
              </a:rPr>
              <a:t>”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G. </a:t>
            </a:r>
            <a:r>
              <a:rPr lang="en-US" sz="1798" b="1" dirty="0" err="1">
                <a:solidFill>
                  <a:schemeClr val="bg1"/>
                </a:solidFill>
              </a:rPr>
              <a:t>Tsipolitis</a:t>
            </a:r>
            <a:r>
              <a:rPr lang="en-US" sz="1798" b="1" dirty="0">
                <a:solidFill>
                  <a:schemeClr val="bg1"/>
                </a:solidFill>
              </a:rPr>
              <a:t>, K. </a:t>
            </a:r>
            <a:r>
              <a:rPr lang="en-US" sz="1798" b="1" dirty="0" err="1">
                <a:solidFill>
                  <a:schemeClr val="bg1"/>
                </a:solidFill>
              </a:rPr>
              <a:t>Kousouris</a:t>
            </a:r>
            <a:r>
              <a:rPr lang="en-US" sz="1798" b="1" dirty="0">
                <a:solidFill>
                  <a:schemeClr val="bg1"/>
                </a:solidFill>
              </a:rPr>
              <a:t>,</a:t>
            </a:r>
            <a:r>
              <a:rPr lang="el-GR" sz="1798" b="1" dirty="0">
                <a:solidFill>
                  <a:schemeClr val="bg1"/>
                </a:solidFill>
              </a:rPr>
              <a:t> </a:t>
            </a:r>
            <a:r>
              <a:rPr lang="en-US" sz="1798" b="1" dirty="0">
                <a:solidFill>
                  <a:schemeClr val="bg1"/>
                </a:solidFill>
              </a:rPr>
              <a:t>G. </a:t>
            </a:r>
            <a:r>
              <a:rPr lang="en-US" sz="1798" b="1" dirty="0" err="1">
                <a:solidFill>
                  <a:schemeClr val="bg1"/>
                </a:solidFill>
              </a:rPr>
              <a:t>Paspalaki</a:t>
            </a:r>
            <a:r>
              <a:rPr lang="en-US" sz="1798" b="1" dirty="0">
                <a:solidFill>
                  <a:schemeClr val="bg1"/>
                </a:solidFill>
              </a:rPr>
              <a:t>, I. </a:t>
            </a:r>
            <a:r>
              <a:rPr lang="en-US" sz="1798" b="1" dirty="0" err="1">
                <a:solidFill>
                  <a:schemeClr val="bg1"/>
                </a:solidFill>
              </a:rPr>
              <a:t>Papakrivopoulos</a:t>
            </a:r>
            <a:r>
              <a:rPr lang="en-US" sz="1798" b="1" dirty="0">
                <a:solidFill>
                  <a:schemeClr val="bg1"/>
                </a:solidFill>
              </a:rPr>
              <a:t>, G. </a:t>
            </a:r>
            <a:r>
              <a:rPr lang="en-US" sz="1798" b="1" dirty="0" err="1">
                <a:solidFill>
                  <a:schemeClr val="bg1"/>
                </a:solidFill>
              </a:rPr>
              <a:t>Bakas</a:t>
            </a:r>
            <a:r>
              <a:rPr lang="en-US" sz="1798" b="1" dirty="0">
                <a:solidFill>
                  <a:schemeClr val="bg1"/>
                </a:solidFill>
              </a:rPr>
              <a:t>, A. </a:t>
            </a:r>
            <a:r>
              <a:rPr lang="en-US" sz="1798" b="1" dirty="0" err="1">
                <a:solidFill>
                  <a:schemeClr val="bg1"/>
                </a:solidFill>
              </a:rPr>
              <a:t>Zacharopoulou</a:t>
            </a:r>
            <a:r>
              <a:rPr lang="en-US" sz="1798" b="1" dirty="0">
                <a:solidFill>
                  <a:schemeClr val="bg1"/>
                </a:solidFill>
              </a:rPr>
              <a:t>, E. </a:t>
            </a:r>
            <a:r>
              <a:rPr lang="en-US" sz="1798" b="1" dirty="0" err="1">
                <a:solidFill>
                  <a:schemeClr val="bg1"/>
                </a:solidFill>
              </a:rPr>
              <a:t>Siamarkou</a:t>
            </a:r>
            <a:r>
              <a:rPr lang="en-US" sz="1798" b="1" dirty="0">
                <a:solidFill>
                  <a:schemeClr val="bg1"/>
                </a:solidFill>
              </a:rPr>
              <a:t>, </a:t>
            </a:r>
          </a:p>
          <a:p>
            <a:r>
              <a:rPr lang="en-US" sz="1798" b="1" dirty="0" err="1">
                <a:solidFill>
                  <a:schemeClr val="bg1"/>
                </a:solidFill>
              </a:rPr>
              <a:t>P.Kanellopoulou</a:t>
            </a:r>
            <a:r>
              <a:rPr lang="en-US" sz="1798" b="1" dirty="0">
                <a:solidFill>
                  <a:schemeClr val="bg1"/>
                </a:solidFill>
              </a:rPr>
              <a:t>, T. </a:t>
            </a:r>
            <a:r>
              <a:rPr lang="en-US" sz="1798" b="1" dirty="0" err="1">
                <a:solidFill>
                  <a:schemeClr val="bg1"/>
                </a:solidFill>
              </a:rPr>
              <a:t>Hatzistavrou</a:t>
            </a:r>
            <a:endParaRPr lang="en-US" sz="1798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3C6D-A401-6941-8631-0E563E293EEA}"/>
              </a:ext>
            </a:extLst>
          </p:cNvPr>
          <p:cNvSpPr txBox="1"/>
          <p:nvPr/>
        </p:nvSpPr>
        <p:spPr>
          <a:xfrm>
            <a:off x="9204453" y="15459389"/>
            <a:ext cx="11226607" cy="35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2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CAE73-2E5A-1D45-96E2-74F67632C9BD}"/>
              </a:ext>
            </a:extLst>
          </p:cNvPr>
          <p:cNvSpPr txBox="1"/>
          <p:nvPr/>
        </p:nvSpPr>
        <p:spPr>
          <a:xfrm>
            <a:off x="6271083" y="2819935"/>
            <a:ext cx="6963085" cy="55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997" b="1" dirty="0">
                <a:solidFill>
                  <a:srgbClr val="8B0505"/>
                </a:solidFill>
              </a:rPr>
              <a:t>Ανιχνευτής </a:t>
            </a:r>
            <a:r>
              <a:rPr lang="en-US" sz="2997" b="1" dirty="0">
                <a:solidFill>
                  <a:srgbClr val="8B0505"/>
                </a:solidFill>
              </a:rPr>
              <a:t>CMS 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7764E20-1CE5-0D4C-A47F-027F70B8D9F6}"/>
              </a:ext>
            </a:extLst>
          </p:cNvPr>
          <p:cNvSpPr/>
          <p:nvPr/>
        </p:nvSpPr>
        <p:spPr>
          <a:xfrm>
            <a:off x="5030714" y="2695587"/>
            <a:ext cx="10009624" cy="7385026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54301BC-E113-B243-B2AB-455E01FB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45" y="20507249"/>
            <a:ext cx="1153771" cy="859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F0B3F-F889-AF48-98EA-C12B4B3F29B6}"/>
              </a:ext>
            </a:extLst>
          </p:cNvPr>
          <p:cNvSpPr txBox="1"/>
          <p:nvPr/>
        </p:nvSpPr>
        <p:spPr>
          <a:xfrm>
            <a:off x="4562084" y="10294934"/>
            <a:ext cx="184772" cy="35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22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1C0FAD0-296A-FF4E-B7F9-510CBE36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" y="395854"/>
            <a:ext cx="3552503" cy="179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C2D0D50-BD71-2346-9F4C-655695BD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40355"/>
            <a:ext cx="3372055" cy="28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>
            <a:extLst>
              <a:ext uri="{FF2B5EF4-FFF2-40B4-BE49-F238E27FC236}">
                <a16:creationId xmlns:a16="http://schemas.microsoft.com/office/drawing/2014/main" id="{EFEDA403-2A8E-2948-8718-58CE189F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934" y="71084"/>
            <a:ext cx="2076150" cy="20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5C667AB-370E-4244-8A5F-468C719D75AA}"/>
              </a:ext>
            </a:extLst>
          </p:cNvPr>
          <p:cNvSpPr txBox="1"/>
          <p:nvPr/>
        </p:nvSpPr>
        <p:spPr>
          <a:xfrm>
            <a:off x="4059254" y="355649"/>
            <a:ext cx="5985596" cy="15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ΣΧΟΛΗ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ΕΦΑΡΜΟΣΜΕΝΩΝ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ΜΑΘΗΜΑΤΙΚΩΝ</a:t>
            </a:r>
          </a:p>
          <a:p>
            <a:r>
              <a:rPr lang="el-GR" sz="2397" b="1" dirty="0">
                <a:solidFill>
                  <a:srgbClr val="F7F2C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ΚΑΙ ΦΥΣΙΚΩΝ ΕΠΙΣΤΗΜΩΝ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F31379-2CF8-AF4B-A4DA-CFF17F4931FF}"/>
              </a:ext>
            </a:extLst>
          </p:cNvPr>
          <p:cNvSpPr txBox="1"/>
          <p:nvPr/>
        </p:nvSpPr>
        <p:spPr>
          <a:xfrm>
            <a:off x="4020111" y="1908557"/>
            <a:ext cx="7056707" cy="46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397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ΤΟΜΕΑΣ ΦΥΣΚΗΣ  </a:t>
            </a:r>
            <a:r>
              <a:rPr lang="en-US" sz="2397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1998" b="1" dirty="0">
                <a:solidFill>
                  <a:srgbClr val="DFDEA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http://www.physics.ntua.gr</a:t>
            </a:r>
            <a:endParaRPr lang="el-GR" sz="1998" b="1" dirty="0">
              <a:solidFill>
                <a:srgbClr val="DFDEA5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17B4CD-E94F-B74F-9241-DBB5D0807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47" y="3474452"/>
            <a:ext cx="4083430" cy="273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0434-1D7A-0D40-ABB5-F1255D8EA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613" y="6756297"/>
            <a:ext cx="4072584" cy="2683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1B659-7E88-1649-A1EF-D37C930CD929}"/>
              </a:ext>
            </a:extLst>
          </p:cNvPr>
          <p:cNvSpPr txBox="1"/>
          <p:nvPr/>
        </p:nvSpPr>
        <p:spPr>
          <a:xfrm>
            <a:off x="86152" y="6559038"/>
            <a:ext cx="4754711" cy="37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Το όνομά του είναι </a:t>
            </a:r>
            <a:r>
              <a:rPr lang="el-GR" sz="1598" b="1" dirty="0"/>
              <a:t>Μεγάλος </a:t>
            </a:r>
            <a:r>
              <a:rPr lang="el-GR" sz="1598" b="1" dirty="0" err="1"/>
              <a:t>Αδρονικός</a:t>
            </a:r>
            <a:r>
              <a:rPr lang="el-GR" sz="1598" b="1" dirty="0"/>
              <a:t> Επιταχυντής</a:t>
            </a:r>
            <a:r>
              <a:rPr lang="el-GR" sz="1598" dirty="0"/>
              <a:t> και μεταφέρει </a:t>
            </a:r>
            <a:r>
              <a:rPr lang="el-GR" sz="1598" b="1" dirty="0"/>
              <a:t>πρωτόνια κοντά στην ταχύτητα του φωτός</a:t>
            </a:r>
            <a:r>
              <a:rPr lang="el-GR" sz="1598" dirty="0"/>
              <a:t> και τα συγκρούει μεταξύ τους σε 4 σημεία.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27 χιλιόμετρα δακτύλιος που αποτελείται από περίπου 10.000 μαγνήτες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Δύο δέσμες πρωτονίων που κινούνται σε αντίθετες κατευθύνσεις 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Η ενέργεια των πρωτονίων πριν τη σύγκρουση είναι 6.5 </a:t>
            </a:r>
            <a:r>
              <a:rPr lang="en-US" sz="1598" dirty="0" err="1"/>
              <a:t>TeV</a:t>
            </a:r>
            <a:r>
              <a:rPr lang="el-GR" sz="1598" dirty="0"/>
              <a:t> ανά δέσμη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Τα </a:t>
            </a:r>
            <a:r>
              <a:rPr lang="el-GR" sz="1598" dirty="0" err="1"/>
              <a:t>πρωτ</a:t>
            </a:r>
            <a:r>
              <a:rPr lang="en-US" sz="1598" dirty="0" err="1"/>
              <a:t>ό</a:t>
            </a:r>
            <a:r>
              <a:rPr lang="el-GR" sz="1598" dirty="0"/>
              <a:t>νια οδηγούνται στην </a:t>
            </a:r>
            <a:r>
              <a:rPr lang="el-GR" sz="1598" dirty="0" err="1"/>
              <a:t>τροχι</a:t>
            </a:r>
            <a:r>
              <a:rPr lang="en-US" sz="1598" dirty="0" err="1"/>
              <a:t>ά</a:t>
            </a:r>
            <a:r>
              <a:rPr lang="el-GR" sz="1598" dirty="0"/>
              <a:t> του επιταχυντή μέσα από ένα ισχυρό μαγνητικό πεδίο που παράγουν </a:t>
            </a:r>
            <a:r>
              <a:rPr lang="el-GR" sz="1598" dirty="0" err="1"/>
              <a:t>υπαργώγιμοι</a:t>
            </a:r>
            <a:r>
              <a:rPr lang="el-GR" sz="1598" dirty="0"/>
              <a:t> μαγνήτες που βρίσκονται σε σταθερή θερμοκρασία -271.3</a:t>
            </a:r>
            <a:r>
              <a:rPr lang="el-GR" sz="1598" baseline="30000" dirty="0"/>
              <a:t>0</a:t>
            </a:r>
            <a:r>
              <a:rPr lang="en-US" sz="1598" dirty="0"/>
              <a:t>C</a:t>
            </a:r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endParaRPr lang="el-GR" sz="1598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05AF25-6DF2-1A46-B037-870746DD8B8E}"/>
              </a:ext>
            </a:extLst>
          </p:cNvPr>
          <p:cNvSpPr/>
          <p:nvPr/>
        </p:nvSpPr>
        <p:spPr>
          <a:xfrm>
            <a:off x="-25998" y="10282468"/>
            <a:ext cx="7555053" cy="5120958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28980D-4EA9-8346-8CAB-4AEF78763ADE}"/>
              </a:ext>
            </a:extLst>
          </p:cNvPr>
          <p:cNvSpPr txBox="1"/>
          <p:nvPr/>
        </p:nvSpPr>
        <p:spPr>
          <a:xfrm>
            <a:off x="1537512" y="10357926"/>
            <a:ext cx="4423658" cy="53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98" b="1" dirty="0">
                <a:solidFill>
                  <a:srgbClr val="7030A0"/>
                </a:solidFill>
              </a:rPr>
              <a:t>Detector Control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CD3D85-3FD9-4840-B20E-058AC52AAA34}"/>
                  </a:ext>
                </a:extLst>
              </p:cNvPr>
              <p:cNvSpPr txBox="1"/>
              <p:nvPr/>
            </p:nvSpPr>
            <p:spPr>
              <a:xfrm>
                <a:off x="9150912" y="10357926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acc>
                        <m:accPr>
                          <m:chr m:val="̅"/>
                          <m:ctrlPr>
                            <a:rPr lang="en-US" sz="289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9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l-GR" sz="2898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CD3D85-3FD9-4840-B20E-058AC52A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912" y="10357926"/>
                <a:ext cx="4423658" cy="538281"/>
              </a:xfrm>
              <a:prstGeom prst="rect">
                <a:avLst/>
              </a:prstGeom>
              <a:blipFill>
                <a:blip r:embed="rId9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F68E74-95C7-0F46-A2F2-3CE905D21659}"/>
                  </a:ext>
                </a:extLst>
              </p:cNvPr>
              <p:cNvSpPr txBox="1"/>
              <p:nvPr/>
            </p:nvSpPr>
            <p:spPr>
              <a:xfrm>
                <a:off x="1847425" y="15752822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𝒕𝒕𝑯</m:t>
                      </m:r>
                      <m:r>
                        <a:rPr lang="en-US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98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F68E74-95C7-0F46-A2F2-3CE905D2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25" y="15752822"/>
                <a:ext cx="4423658" cy="538281"/>
              </a:xfrm>
              <a:prstGeom prst="rect">
                <a:avLst/>
              </a:prstGeom>
              <a:blipFill>
                <a:blip r:embed="rId10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F5EA61-174B-BD43-A3B3-B9EA1BF1B80B}"/>
                  </a:ext>
                </a:extLst>
              </p:cNvPr>
              <p:cNvSpPr txBox="1"/>
              <p:nvPr/>
            </p:nvSpPr>
            <p:spPr>
              <a:xfrm>
                <a:off x="9268059" y="15673971"/>
                <a:ext cx="4423658" cy="53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𝒃𝒃</m:t>
                      </m:r>
                      <m:r>
                        <a:rPr lang="en-US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98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𝚨𝛎</m:t>
                      </m:r>
                      <m:r>
                        <m:rPr>
                          <m:sty m:val="p"/>
                        </m:rPr>
                        <a:rPr lang="el-GR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ά</m:t>
                      </m:r>
                      <m:r>
                        <a:rPr lang="el-GR" sz="2898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𝝀𝝊𝝈𝜼</m:t>
                      </m:r>
                    </m:oMath>
                  </m:oMathPara>
                </a14:m>
                <a:endParaRPr lang="en-US" sz="2898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F5EA61-174B-BD43-A3B3-B9EA1BF1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59" y="15673971"/>
                <a:ext cx="4423658" cy="538281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228B3C8-676E-B147-8170-8173720CDA9F}"/>
              </a:ext>
            </a:extLst>
          </p:cNvPr>
          <p:cNvSpPr/>
          <p:nvPr/>
        </p:nvSpPr>
        <p:spPr>
          <a:xfrm>
            <a:off x="7678930" y="10282469"/>
            <a:ext cx="7361407" cy="5158640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974DD3F-2730-A548-87B5-25C6F9A8C9A4}"/>
              </a:ext>
            </a:extLst>
          </p:cNvPr>
          <p:cNvSpPr/>
          <p:nvPr/>
        </p:nvSpPr>
        <p:spPr>
          <a:xfrm>
            <a:off x="65530" y="15660921"/>
            <a:ext cx="7522507" cy="4794692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B642B4-01B1-4B49-9473-4862633C24AF}"/>
              </a:ext>
            </a:extLst>
          </p:cNvPr>
          <p:cNvSpPr/>
          <p:nvPr/>
        </p:nvSpPr>
        <p:spPr>
          <a:xfrm>
            <a:off x="7707201" y="15660921"/>
            <a:ext cx="7295881" cy="4794692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02CEB3-D0BE-BC46-B2C7-01D223DAB1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7526" y="20533533"/>
            <a:ext cx="856568" cy="8565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11E8A6F-504E-944D-9A2B-6C68B0F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45" y="868914"/>
            <a:ext cx="1288294" cy="107389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FF416C8-3AB5-1643-B6AD-A3DFE9C44C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2433" y="853596"/>
            <a:ext cx="972928" cy="1089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AAF9CA-14F2-5446-A938-7A0332F03F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007" y="10929121"/>
            <a:ext cx="3354947" cy="307218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001C41-4F8E-3143-AE03-11EDDC1FC0F9}"/>
              </a:ext>
            </a:extLst>
          </p:cNvPr>
          <p:cNvSpPr txBox="1"/>
          <p:nvPr/>
        </p:nvSpPr>
        <p:spPr>
          <a:xfrm>
            <a:off x="3750309" y="11241705"/>
            <a:ext cx="3783681" cy="279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Σημαντική και ενεργή συμμετοχή και </a:t>
            </a:r>
            <a:r>
              <a:rPr lang="el-GR" sz="1598" dirty="0" err="1"/>
              <a:t>υποσττήριξη</a:t>
            </a:r>
            <a:r>
              <a:rPr lang="el-GR" sz="1598" dirty="0"/>
              <a:t> στο πείραμα του </a:t>
            </a:r>
            <a:r>
              <a:rPr lang="en-US" sz="1598" dirty="0"/>
              <a:t>CMS </a:t>
            </a:r>
            <a:r>
              <a:rPr lang="el-GR" sz="1598" dirty="0"/>
              <a:t>μέσω της ενασχόλησης της ομάδας με τα </a:t>
            </a:r>
            <a:r>
              <a:rPr lang="el-GR" sz="1598" b="1" dirty="0">
                <a:solidFill>
                  <a:srgbClr val="7030A0"/>
                </a:solidFill>
              </a:rPr>
              <a:t>συστήματα αυτομάτου ελέγχου του ανιχνευτή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Χωρίς την σωστή λειτουργία των ανιχνευτών τα δεδομένα δεν μπορούν να θεωρηθούν χρήσιμα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b="1" dirty="0">
                <a:solidFill>
                  <a:srgbClr val="7030A0"/>
                </a:solidFill>
              </a:rPr>
              <a:t>Ανάπτυξη νέων εργαλείων που έχουν σκοπό τη συνολική αναβάθμιση του συστήματος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9EF54C-B610-FC4E-B832-978420628646}"/>
              </a:ext>
            </a:extLst>
          </p:cNvPr>
          <p:cNvSpPr txBox="1"/>
          <p:nvPr/>
        </p:nvSpPr>
        <p:spPr>
          <a:xfrm>
            <a:off x="390759" y="14317762"/>
            <a:ext cx="6533978" cy="92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798" dirty="0"/>
              <a:t>Πολυπλοκότητα συστήματος καθώς πρέπει να συνδεθούν πληροφορίες από όλους τους </a:t>
            </a:r>
            <a:r>
              <a:rPr lang="el-GR" sz="1798" dirty="0" err="1"/>
              <a:t>υπο</a:t>
            </a:r>
            <a:r>
              <a:rPr lang="el-GR" sz="1798" dirty="0"/>
              <a:t>-ανιχνευτές και τον </a:t>
            </a:r>
            <a:r>
              <a:rPr lang="el-GR" sz="1798" dirty="0" err="1"/>
              <a:t>αδρονικό</a:t>
            </a:r>
            <a:r>
              <a:rPr lang="el-GR" sz="1798" dirty="0"/>
              <a:t> επιταχυντή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8A745-5C93-3E47-8AB3-83BDFE28CE76}"/>
              </a:ext>
            </a:extLst>
          </p:cNvPr>
          <p:cNvSpPr txBox="1"/>
          <p:nvPr/>
        </p:nvSpPr>
        <p:spPr>
          <a:xfrm>
            <a:off x="443160" y="2933312"/>
            <a:ext cx="3987360" cy="53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98" b="1" dirty="0">
                <a:solidFill>
                  <a:schemeClr val="tx2">
                    <a:lumMod val="75000"/>
                  </a:schemeClr>
                </a:solidFill>
              </a:rPr>
              <a:t>Large Hadron Collider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6D5F8A6-6909-694C-8605-2AA8DC35FD1B}"/>
              </a:ext>
            </a:extLst>
          </p:cNvPr>
          <p:cNvSpPr/>
          <p:nvPr/>
        </p:nvSpPr>
        <p:spPr>
          <a:xfrm>
            <a:off x="-22957" y="2680096"/>
            <a:ext cx="4944561" cy="7357253"/>
          </a:xfrm>
          <a:prstGeom prst="roundRect">
            <a:avLst/>
          </a:prstGeom>
          <a:noFill/>
          <a:ln>
            <a:solidFill>
              <a:srgbClr val="8B0505">
                <a:alpha val="67000"/>
              </a:srgbClr>
            </a:solidFill>
          </a:ln>
          <a:effectLst>
            <a:glow rad="63500">
              <a:schemeClr val="accent1">
                <a:alpha val="37000"/>
              </a:schemeClr>
            </a:glow>
          </a:effectLst>
          <a:scene3d>
            <a:camera prst="orthographicFront"/>
            <a:lightRig rig="morning" dir="t"/>
          </a:scene3d>
          <a:sp3d contourW="12700">
            <a:bevelT w="165100" prst="coolSlant"/>
            <a:contourClr>
              <a:srgbClr val="F7F2C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2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B850A-84B7-3045-BD98-EA94B0BB99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201" y="3399902"/>
            <a:ext cx="4600663" cy="30671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6D9FB7-B23E-3E45-AA44-F3AD39C58B1D}"/>
              </a:ext>
            </a:extLst>
          </p:cNvPr>
          <p:cNvSpPr txBox="1"/>
          <p:nvPr/>
        </p:nvSpPr>
        <p:spPr>
          <a:xfrm>
            <a:off x="9460395" y="3517275"/>
            <a:ext cx="5383224" cy="624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Αποτελεί ένα από τα </a:t>
            </a:r>
            <a:r>
              <a:rPr lang="el-GR" sz="1598" b="1" dirty="0"/>
              <a:t>4 πειράματα </a:t>
            </a:r>
            <a:r>
              <a:rPr lang="el-GR" sz="1598" dirty="0"/>
              <a:t>του μεγάλου </a:t>
            </a:r>
            <a:r>
              <a:rPr lang="el-GR" sz="1598" dirty="0" err="1"/>
              <a:t>αδρονικού</a:t>
            </a:r>
            <a:r>
              <a:rPr lang="el-GR" sz="1598" dirty="0"/>
              <a:t> επιταχυντή </a:t>
            </a:r>
            <a:r>
              <a:rPr lang="en-US" sz="1598" b="1" dirty="0"/>
              <a:t>LHC</a:t>
            </a:r>
            <a:r>
              <a:rPr lang="el-GR" sz="1598" b="1" dirty="0"/>
              <a:t> και είναι πείραμα γενικού σκοπού</a:t>
            </a:r>
            <a:endParaRPr lang="en-US" sz="1598" b="1" dirty="0"/>
          </a:p>
          <a:p>
            <a:endParaRPr lang="en-US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Αν</a:t>
            </a:r>
            <a:r>
              <a:rPr lang="en-US" sz="1598" dirty="0" err="1"/>
              <a:t>ί</a:t>
            </a:r>
            <a:r>
              <a:rPr lang="el-GR" sz="1598" dirty="0" err="1"/>
              <a:t>χνευση</a:t>
            </a:r>
            <a:r>
              <a:rPr lang="el-GR" sz="1598" dirty="0"/>
              <a:t> και μελέτη σωματιδίων που προκύπτουν από τη </a:t>
            </a:r>
            <a:r>
              <a:rPr lang="el-GR" sz="1598" b="1" dirty="0"/>
              <a:t>σύγκρουση πρωτονίων </a:t>
            </a:r>
            <a:r>
              <a:rPr lang="el-GR" sz="1598" dirty="0"/>
              <a:t>στο κέντρο του ανιχνευτή. </a:t>
            </a:r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Πάνω από 1 δισεκατομμύριο συγκρούσεις πρωτονίων ανά δευτερόλεπτο</a:t>
            </a:r>
            <a:endParaRPr lang="en-US" sz="1598" dirty="0"/>
          </a:p>
          <a:p>
            <a:pPr marL="428197" indent="-428197">
              <a:buFont typeface="Wingdings" pitchFamily="2" charset="2"/>
              <a:buChar char="v"/>
            </a:pPr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Ο ανιχνευτής </a:t>
            </a:r>
            <a:r>
              <a:rPr lang="el-GR" sz="1598" b="1" dirty="0"/>
              <a:t>ζυγίζει 14000 τόνους </a:t>
            </a:r>
            <a:r>
              <a:rPr lang="el-GR" sz="1598" dirty="0"/>
              <a:t>όσο δηλαδή περίπου ο πύργος του Άιφελ </a:t>
            </a:r>
            <a:endParaRPr lang="en-US" sz="1598" dirty="0"/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Αποτελείται από 15 κομμάτια τα οποία φτιάχτηκαν στην επιφάνεια και συνδέθηκαν μεταξύ τους 100 μέτρα κάτω από το έδαφος</a:t>
            </a:r>
            <a:endParaRPr lang="en-US" sz="1598" dirty="0"/>
          </a:p>
          <a:p>
            <a:endParaRPr lang="el-GR" sz="1598" dirty="0"/>
          </a:p>
          <a:p>
            <a:pPr marL="428197" indent="-428197">
              <a:buFont typeface="Wingdings" pitchFamily="2" charset="2"/>
              <a:buChar char="v"/>
            </a:pPr>
            <a:r>
              <a:rPr lang="el-GR" sz="1598" dirty="0"/>
              <a:t>Ο </a:t>
            </a:r>
            <a:r>
              <a:rPr lang="el-GR" sz="1598" dirty="0" err="1"/>
              <a:t>υπεραγώγιμος</a:t>
            </a:r>
            <a:r>
              <a:rPr lang="el-GR" sz="1598" dirty="0"/>
              <a:t> σωληνοειδής μαγνήτης που ψύχεται στους -268.5</a:t>
            </a:r>
            <a:r>
              <a:rPr lang="en-US" sz="1598" baseline="30000" dirty="0"/>
              <a:t>0</a:t>
            </a:r>
            <a:r>
              <a:rPr lang="en-US" sz="1598" dirty="0"/>
              <a:t>C </a:t>
            </a:r>
            <a:r>
              <a:rPr lang="el-GR" sz="1598" dirty="0"/>
              <a:t>και παράγει μαγνητικό πεδίο έντασης 3.8Τ, 10.000 φορές μεγαλύτερο από το μαγνητικό πεδίο της γης</a:t>
            </a:r>
            <a:endParaRPr lang="en-US" sz="1598" dirty="0"/>
          </a:p>
          <a:p>
            <a:r>
              <a:rPr lang="el-GR" sz="1598" dirty="0"/>
              <a:t> </a:t>
            </a:r>
          </a:p>
          <a:p>
            <a:pPr marL="428197" indent="-428197">
              <a:buFont typeface="Wingdings" pitchFamily="2" charset="2"/>
              <a:buChar char="v"/>
            </a:pPr>
            <a:r>
              <a:rPr lang="el-GR" sz="1598" b="1" dirty="0">
                <a:solidFill>
                  <a:srgbClr val="8B0505"/>
                </a:solidFill>
              </a:rPr>
              <a:t>«Φωτογραφική μηχανή»</a:t>
            </a:r>
            <a:r>
              <a:rPr lang="el-GR" sz="1598" b="1" dirty="0"/>
              <a:t> </a:t>
            </a:r>
            <a:r>
              <a:rPr lang="el-GR" sz="1598" dirty="0"/>
              <a:t>που μας δίνει πληροφορίες για τα σωματίδια που δημιουργούνται από τις συγκρούσεις των πρωτονίων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6D89E8-E530-2440-BCB6-9133CB6228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8811" y="10867004"/>
            <a:ext cx="1068427" cy="11814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AB19036-B02B-B846-B31B-64582986E2A2}"/>
              </a:ext>
            </a:extLst>
          </p:cNvPr>
          <p:cNvSpPr txBox="1"/>
          <p:nvPr/>
        </p:nvSpPr>
        <p:spPr>
          <a:xfrm>
            <a:off x="9276522" y="11010146"/>
            <a:ext cx="3832859" cy="202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Wingdings" pitchFamily="2" charset="2"/>
              <a:buChar char="v"/>
            </a:pPr>
            <a:r>
              <a:rPr lang="en-US" sz="1398" b="1" dirty="0">
                <a:solidFill>
                  <a:srgbClr val="0070C0"/>
                </a:solidFill>
              </a:rPr>
              <a:t>Top</a:t>
            </a:r>
            <a:r>
              <a:rPr lang="el-GR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>
                <a:solidFill>
                  <a:srgbClr val="0070C0"/>
                </a:solidFill>
              </a:rPr>
              <a:t>quark</a:t>
            </a:r>
            <a:r>
              <a:rPr lang="en-US" sz="1398" dirty="0"/>
              <a:t>: </a:t>
            </a:r>
            <a:r>
              <a:rPr lang="el-GR" sz="1398" dirty="0"/>
              <a:t>ένα από τα 6 </a:t>
            </a:r>
            <a:r>
              <a:rPr lang="en-US" sz="1398" dirty="0"/>
              <a:t>quark</a:t>
            </a:r>
            <a:r>
              <a:rPr lang="el-GR" sz="1398" dirty="0"/>
              <a:t> του καθιερωμένου </a:t>
            </a:r>
            <a:r>
              <a:rPr lang="el-GR" sz="1398" dirty="0" err="1"/>
              <a:t>πρωτύπου</a:t>
            </a:r>
            <a:r>
              <a:rPr lang="el-GR" sz="1398" dirty="0"/>
              <a:t>. 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398" dirty="0"/>
              <a:t>Έχει τη μεγαλύτερη μάζα </a:t>
            </a:r>
            <a:r>
              <a:rPr lang="en-US" sz="1398" dirty="0"/>
              <a:t>(</a:t>
            </a:r>
            <a:r>
              <a:rPr lang="el-GR" sz="1398" dirty="0"/>
              <a:t>172.44 </a:t>
            </a:r>
            <a:r>
              <a:rPr lang="en-US" sz="1398" dirty="0"/>
              <a:t>GeV)</a:t>
            </a:r>
            <a:r>
              <a:rPr lang="el-GR" sz="1398" dirty="0"/>
              <a:t>.</a:t>
            </a:r>
            <a:endParaRPr lang="el-GR" sz="1398" baseline="30000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398" dirty="0"/>
              <a:t>Μελετάμε </a:t>
            </a:r>
            <a:r>
              <a:rPr lang="el-GR" sz="1398" b="1" dirty="0">
                <a:solidFill>
                  <a:srgbClr val="0070C0"/>
                </a:solidFill>
              </a:rPr>
              <a:t>την ταυτόχρονη παραγωγή εν</a:t>
            </a:r>
            <a:r>
              <a:rPr lang="en-US" sz="1398" b="1" dirty="0" err="1">
                <a:solidFill>
                  <a:srgbClr val="0070C0"/>
                </a:solidFill>
              </a:rPr>
              <a:t>ό</a:t>
            </a:r>
            <a:r>
              <a:rPr lang="el-GR" sz="1398" b="1" dirty="0">
                <a:solidFill>
                  <a:srgbClr val="0070C0"/>
                </a:solidFill>
              </a:rPr>
              <a:t>ς ζεύγους </a:t>
            </a:r>
            <a:r>
              <a:rPr lang="en-US" sz="1398" b="1" dirty="0">
                <a:solidFill>
                  <a:srgbClr val="0070C0"/>
                </a:solidFill>
              </a:rPr>
              <a:t>top-</a:t>
            </a:r>
            <a:r>
              <a:rPr lang="en-US" sz="1398" b="1" dirty="0" err="1">
                <a:solidFill>
                  <a:srgbClr val="0070C0"/>
                </a:solidFill>
              </a:rPr>
              <a:t>antitop</a:t>
            </a:r>
            <a:r>
              <a:rPr lang="el-GR" sz="1398" b="1" dirty="0">
                <a:solidFill>
                  <a:srgbClr val="0070C0"/>
                </a:solidFill>
              </a:rPr>
              <a:t> με το καθένα να διασπάται σε </a:t>
            </a:r>
            <a:r>
              <a:rPr lang="en-US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 err="1">
                <a:solidFill>
                  <a:srgbClr val="0070C0"/>
                </a:solidFill>
              </a:rPr>
              <a:t>έ</a:t>
            </a:r>
            <a:r>
              <a:rPr lang="el-GR" sz="1398" b="1" dirty="0">
                <a:solidFill>
                  <a:srgbClr val="0070C0"/>
                </a:solidFill>
              </a:rPr>
              <a:t>να </a:t>
            </a:r>
            <a:r>
              <a:rPr lang="el-GR" sz="1398" b="1" dirty="0" err="1">
                <a:solidFill>
                  <a:srgbClr val="0070C0"/>
                </a:solidFill>
              </a:rPr>
              <a:t>μποζόνιο</a:t>
            </a:r>
            <a:r>
              <a:rPr lang="el-GR" sz="1398" b="1" dirty="0">
                <a:solidFill>
                  <a:srgbClr val="0070C0"/>
                </a:solidFill>
              </a:rPr>
              <a:t> </a:t>
            </a:r>
            <a:r>
              <a:rPr lang="en-US" sz="1398" b="1" dirty="0">
                <a:solidFill>
                  <a:srgbClr val="0070C0"/>
                </a:solidFill>
              </a:rPr>
              <a:t>W </a:t>
            </a:r>
            <a:r>
              <a:rPr lang="el-GR" sz="1398" b="1" dirty="0">
                <a:solidFill>
                  <a:srgbClr val="0070C0"/>
                </a:solidFill>
              </a:rPr>
              <a:t>και ένα </a:t>
            </a:r>
            <a:r>
              <a:rPr lang="en-US" sz="1398" b="1" dirty="0">
                <a:solidFill>
                  <a:srgbClr val="0070C0"/>
                </a:solidFill>
              </a:rPr>
              <a:t>b quark</a:t>
            </a:r>
            <a:r>
              <a:rPr lang="en-US" sz="1398" dirty="0"/>
              <a:t>.</a:t>
            </a:r>
            <a:r>
              <a:rPr lang="el-GR" sz="1398" dirty="0"/>
              <a:t> </a:t>
            </a:r>
            <a:endParaRPr lang="en-US" sz="1398" dirty="0"/>
          </a:p>
          <a:p>
            <a:endParaRPr lang="en-US" sz="1398" dirty="0"/>
          </a:p>
          <a:p>
            <a:endParaRPr lang="el-GR" sz="139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B6D1A5-82A9-7147-B422-9E983BCBDF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03260" y="11076247"/>
            <a:ext cx="2027398" cy="130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0EA3A-ECFC-6C4A-83EB-22F402B0AF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159" y="16036062"/>
            <a:ext cx="1218007" cy="11729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4EB3706-748E-9948-826E-90BD1A71AD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94317" y="17162283"/>
            <a:ext cx="1758564" cy="1244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6FB773-7806-2C42-912C-19C811CB1AD9}"/>
              </a:ext>
            </a:extLst>
          </p:cNvPr>
          <p:cNvSpPr txBox="1"/>
          <p:nvPr/>
        </p:nvSpPr>
        <p:spPr>
          <a:xfrm>
            <a:off x="1742678" y="16263060"/>
            <a:ext cx="5492269" cy="135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Wingdings" pitchFamily="2" charset="2"/>
              <a:buChar char="v"/>
            </a:pPr>
            <a:r>
              <a:rPr lang="el-GR" sz="1598" dirty="0"/>
              <a:t>Το </a:t>
            </a:r>
            <a:r>
              <a:rPr lang="el-GR" sz="1598" dirty="0" err="1"/>
              <a:t>μποζ</a:t>
            </a:r>
            <a:r>
              <a:rPr lang="en-US" sz="1598" dirty="0" err="1"/>
              <a:t>ό</a:t>
            </a:r>
            <a:r>
              <a:rPr lang="el-GR" sz="1598" dirty="0"/>
              <a:t>νιο του </a:t>
            </a:r>
            <a:r>
              <a:rPr lang="en-US" sz="1598" dirty="0"/>
              <a:t>Higgs </a:t>
            </a:r>
            <a:r>
              <a:rPr lang="el-GR" sz="1598" dirty="0"/>
              <a:t>είναι ένα στοιχειώδες σωματίδιο</a:t>
            </a:r>
            <a:endParaRPr lang="en-US" sz="1598" dirty="0"/>
          </a:p>
          <a:p>
            <a:r>
              <a:rPr lang="el-GR" sz="1598" dirty="0"/>
              <a:t>      του </a:t>
            </a:r>
            <a:r>
              <a:rPr lang="el-GR" sz="1598" dirty="0" err="1"/>
              <a:t>καθιερωμ</a:t>
            </a:r>
            <a:r>
              <a:rPr lang="en-US" sz="1598" dirty="0" err="1"/>
              <a:t>έ</a:t>
            </a:r>
            <a:r>
              <a:rPr lang="el-GR" sz="1598" dirty="0"/>
              <a:t>νου προτύπου.</a:t>
            </a:r>
          </a:p>
          <a:p>
            <a:pPr marL="285464" indent="-285464">
              <a:buFont typeface="Wingdings" pitchFamily="2" charset="2"/>
              <a:buChar char="v"/>
            </a:pPr>
            <a:r>
              <a:rPr lang="el-GR" sz="1598" dirty="0"/>
              <a:t>ανακαλύφθηκε</a:t>
            </a:r>
            <a:r>
              <a:rPr lang="en-US" sz="1598" dirty="0"/>
              <a:t> </a:t>
            </a:r>
            <a:r>
              <a:rPr lang="el-GR" sz="1598" dirty="0"/>
              <a:t>ταυτόχρονα από το </a:t>
            </a:r>
            <a:r>
              <a:rPr lang="en-US" sz="1598" dirty="0"/>
              <a:t>ATLAS </a:t>
            </a:r>
            <a:r>
              <a:rPr lang="el-GR" sz="1598" dirty="0"/>
              <a:t>και</a:t>
            </a:r>
            <a:r>
              <a:rPr lang="en-US" sz="1598" dirty="0"/>
              <a:t> </a:t>
            </a:r>
            <a:r>
              <a:rPr lang="el-GR" sz="1598" dirty="0"/>
              <a:t>το</a:t>
            </a:r>
            <a:r>
              <a:rPr lang="en-US" sz="1598" dirty="0"/>
              <a:t> CMS</a:t>
            </a:r>
            <a:r>
              <a:rPr lang="el-GR" sz="1598" dirty="0"/>
              <a:t> το</a:t>
            </a:r>
          </a:p>
          <a:p>
            <a:r>
              <a:rPr lang="el-GR" sz="1598" dirty="0"/>
              <a:t>      2012 και έχει μάζα</a:t>
            </a:r>
            <a:r>
              <a:rPr lang="en-US" sz="1598" dirty="0"/>
              <a:t> </a:t>
            </a:r>
            <a:r>
              <a:rPr lang="el-GR" sz="1598" dirty="0"/>
              <a:t>περίπου 125</a:t>
            </a:r>
            <a:r>
              <a:rPr lang="en-US" sz="1598" dirty="0"/>
              <a:t> GeV.</a:t>
            </a:r>
            <a:endParaRPr lang="el-GR" sz="1598" dirty="0"/>
          </a:p>
          <a:p>
            <a:endParaRPr lang="en-US" sz="179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07CCF-DE9A-BC45-8742-C60DB4C36548}"/>
              </a:ext>
            </a:extLst>
          </p:cNvPr>
          <p:cNvSpPr txBox="1"/>
          <p:nvPr/>
        </p:nvSpPr>
        <p:spPr>
          <a:xfrm>
            <a:off x="135130" y="18526438"/>
            <a:ext cx="5210483" cy="209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Ιδιαίτερη σημασίας διεργασία αφού δηλώνει την σύζευξη του </a:t>
            </a:r>
            <a:r>
              <a:rPr lang="el-GR" sz="1598" dirty="0" err="1"/>
              <a:t>μποζονίου</a:t>
            </a:r>
            <a:r>
              <a:rPr lang="el-GR" sz="1598" dirty="0"/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Higgs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με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φερμιόνια</a:t>
            </a:r>
            <a:r>
              <a:rPr lang="el-GR" sz="1598" dirty="0"/>
              <a:t>.</a:t>
            </a:r>
            <a:endParaRPr lang="en-US" sz="1598" dirty="0"/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να φανεί η καθαρή υπογραφή αυτής της διαδικασίας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αναπτύχθηκε λογισμικό  </a:t>
            </a:r>
            <a:r>
              <a:rPr lang="el-GR" sz="1598" dirty="0"/>
              <a:t>και χρησιμοποιήθηκαν έξυπνες τεχνικές πολλών μεταβλητών, γνωστές ως τεχνικές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MVA (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Multivariat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Analysis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Techniques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l-GR" sz="1598" dirty="0"/>
              <a:t>.</a:t>
            </a:r>
            <a:r>
              <a:rPr lang="en-US" sz="1598" dirty="0"/>
              <a:t>  </a:t>
            </a:r>
          </a:p>
          <a:p>
            <a:endParaRPr lang="en-US" sz="1798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6295D5-16DF-624B-9120-43CA3987BE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5800867" y="18290474"/>
            <a:ext cx="1303935" cy="1812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A30997-50A6-CF4F-832B-23632C493C3D}"/>
              </a:ext>
            </a:extLst>
          </p:cNvPr>
          <p:cNvSpPr txBox="1"/>
          <p:nvPr/>
        </p:nvSpPr>
        <p:spPr>
          <a:xfrm>
            <a:off x="241716" y="17481523"/>
            <a:ext cx="5210483" cy="135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Η ομάδα μας </a:t>
            </a:r>
            <a:r>
              <a:rPr lang="en-US" sz="1598" dirty="0" err="1"/>
              <a:t>έ</a:t>
            </a:r>
            <a:r>
              <a:rPr lang="el-GR" sz="1598" dirty="0" err="1"/>
              <a:t>χει</a:t>
            </a:r>
            <a:r>
              <a:rPr lang="el-GR" sz="1598" dirty="0"/>
              <a:t> βασικό ρόλο στην μελέτη της ταυτόχρονης παραγωγής του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μποζονίου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Higgs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με ένα 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ζε</a:t>
            </a:r>
            <a:r>
              <a:rPr lang="en-US" sz="1598" b="1" dirty="0" err="1">
                <a:solidFill>
                  <a:schemeClr val="accent2">
                    <a:lumMod val="75000"/>
                  </a:schemeClr>
                </a:solidFill>
              </a:rPr>
              <a:t>ύ</a:t>
            </a:r>
            <a:r>
              <a:rPr lang="el-GR" sz="1598" b="1" dirty="0" err="1">
                <a:solidFill>
                  <a:schemeClr val="accent2">
                    <a:lumMod val="75000"/>
                  </a:schemeClr>
                </a:solidFill>
              </a:rPr>
              <a:t>γος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top-</a:t>
            </a:r>
            <a:r>
              <a:rPr lang="en-US" sz="1598" b="1" dirty="0" err="1">
                <a:solidFill>
                  <a:schemeClr val="accent2">
                    <a:lumMod val="75000"/>
                  </a:schemeClr>
                </a:solidFill>
              </a:rPr>
              <a:t>antitop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quark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l-GR" sz="1598" dirty="0"/>
              <a:t>και της μετέπειτα</a:t>
            </a:r>
            <a:r>
              <a:rPr lang="en-US" sz="1598" dirty="0"/>
              <a:t> </a:t>
            </a:r>
            <a:r>
              <a:rPr lang="el-GR" sz="1598" dirty="0"/>
              <a:t>διάσπασής του σε </a:t>
            </a:r>
            <a:r>
              <a:rPr lang="el-GR" sz="1598" b="1" dirty="0">
                <a:solidFill>
                  <a:schemeClr val="accent2">
                    <a:lumMod val="75000"/>
                  </a:schemeClr>
                </a:solidFill>
              </a:rPr>
              <a:t>ζεύγος </a:t>
            </a:r>
            <a:r>
              <a:rPr lang="en-US" sz="1598" b="1" dirty="0">
                <a:solidFill>
                  <a:schemeClr val="accent2">
                    <a:lumMod val="75000"/>
                  </a:schemeClr>
                </a:solidFill>
              </a:rPr>
              <a:t>bottom-antibottom quark.</a:t>
            </a:r>
            <a:endParaRPr lang="el-GR" sz="1598" dirty="0"/>
          </a:p>
          <a:p>
            <a:endParaRPr lang="el-GR" sz="1798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B006C-A504-5341-A36A-46A1955722EA}"/>
              </a:ext>
            </a:extLst>
          </p:cNvPr>
          <p:cNvSpPr txBox="1"/>
          <p:nvPr/>
        </p:nvSpPr>
        <p:spPr>
          <a:xfrm>
            <a:off x="5318843" y="19973823"/>
            <a:ext cx="2163907" cy="7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99" dirty="0"/>
              <a:t> ανακατασκευασμένη μάζα του</a:t>
            </a:r>
            <a:r>
              <a:rPr lang="en-US" sz="799" dirty="0"/>
              <a:t> </a:t>
            </a:r>
            <a:r>
              <a:rPr lang="el-GR" sz="799" dirty="0"/>
              <a:t> </a:t>
            </a:r>
            <a:r>
              <a:rPr lang="en-US" sz="799" dirty="0"/>
              <a:t>boosted jet </a:t>
            </a:r>
            <a:r>
              <a:rPr lang="el-GR" sz="799" dirty="0"/>
              <a:t>που έχει ανακατασκευαστεί ως υποψήφιο </a:t>
            </a:r>
            <a:r>
              <a:rPr lang="en-US" sz="799" dirty="0"/>
              <a:t>Higgs.</a:t>
            </a:r>
            <a:endParaRPr lang="el-GR" sz="799" dirty="0"/>
          </a:p>
          <a:p>
            <a:endParaRPr lang="en-US" sz="1722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516ED4-D237-834D-923E-94F37D11F1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67719" y="16224475"/>
            <a:ext cx="1370240" cy="13263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D9EB33-65E8-B24E-BEE9-5968942499AD}"/>
              </a:ext>
            </a:extLst>
          </p:cNvPr>
          <p:cNvSpPr txBox="1"/>
          <p:nvPr/>
        </p:nvSpPr>
        <p:spPr>
          <a:xfrm>
            <a:off x="9303838" y="16267363"/>
            <a:ext cx="4387879" cy="328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372" indent="-228372">
              <a:buFont typeface="Arial" panose="020B0604020202020204" pitchFamily="34" charset="0"/>
              <a:buChar char="•"/>
            </a:pPr>
            <a:r>
              <a:rPr lang="el-GR" sz="1398" dirty="0"/>
              <a:t>Το </a:t>
            </a:r>
            <a:r>
              <a:rPr lang="el-GR" sz="1398" dirty="0" err="1"/>
              <a:t>μποζόνιο</a:t>
            </a:r>
            <a:r>
              <a:rPr lang="el-GR" sz="1398" dirty="0"/>
              <a:t> </a:t>
            </a:r>
            <a:r>
              <a:rPr lang="en-US" sz="1398" dirty="0"/>
              <a:t>W </a:t>
            </a:r>
            <a:r>
              <a:rPr lang="el-GR" sz="1398" dirty="0"/>
              <a:t>μάζα</a:t>
            </a:r>
            <a:r>
              <a:rPr lang="en-US" sz="1398" dirty="0"/>
              <a:t>s</a:t>
            </a:r>
            <a:r>
              <a:rPr lang="el-GR" sz="1398" dirty="0"/>
              <a:t> </a:t>
            </a:r>
            <a:r>
              <a:rPr lang="el-GR" sz="1398" b="1" dirty="0">
                <a:solidFill>
                  <a:srgbClr val="048339"/>
                </a:solidFill>
              </a:rPr>
              <a:t>80.379 </a:t>
            </a:r>
            <a:r>
              <a:rPr lang="en-US" sz="1398" b="1" dirty="0">
                <a:solidFill>
                  <a:srgbClr val="048339"/>
                </a:solidFill>
              </a:rPr>
              <a:t>GeV </a:t>
            </a:r>
            <a:r>
              <a:rPr lang="el-GR" sz="1398" dirty="0"/>
              <a:t>ε</a:t>
            </a:r>
            <a:r>
              <a:rPr lang="en-US" sz="1398" dirty="0" err="1"/>
              <a:t>ί</a:t>
            </a:r>
            <a:r>
              <a:rPr lang="el-GR" sz="1398" dirty="0"/>
              <a:t>ναι ένα</a:t>
            </a:r>
          </a:p>
          <a:p>
            <a:r>
              <a:rPr lang="el-GR" sz="1398" b="1" dirty="0">
                <a:solidFill>
                  <a:srgbClr val="048339"/>
                </a:solidFill>
              </a:rPr>
              <a:t> </a:t>
            </a:r>
            <a:r>
              <a:rPr lang="el-GR" sz="1398" dirty="0"/>
              <a:t>στοιχειώδες σωματίδιο που μεταδίδει την ασθενής αλληλεπίδραση</a:t>
            </a:r>
          </a:p>
          <a:p>
            <a:pPr marL="228372" indent="-228372">
              <a:buFont typeface="Arial" panose="020B0604020202020204" pitchFamily="34" charset="0"/>
              <a:buChar char="•"/>
            </a:pPr>
            <a:r>
              <a:rPr lang="el-GR" sz="1398" dirty="0"/>
              <a:t>Η </a:t>
            </a:r>
            <a:r>
              <a:rPr lang="el-GR" sz="1398" dirty="0" err="1"/>
              <a:t>ομ</a:t>
            </a:r>
            <a:r>
              <a:rPr lang="en-US" sz="1398" dirty="0" err="1"/>
              <a:t>ά</a:t>
            </a:r>
            <a:r>
              <a:rPr lang="el-GR" sz="1398" dirty="0"/>
              <a:t>δα μας συμμετέχει επίσης και σε αναλύσεις που αφορούν μετρήσεις του </a:t>
            </a:r>
            <a:r>
              <a:rPr lang="el-GR" sz="1398" dirty="0" err="1"/>
              <a:t>καθιερωμ</a:t>
            </a:r>
            <a:r>
              <a:rPr lang="en-US" sz="1398" dirty="0" err="1"/>
              <a:t>έ</a:t>
            </a:r>
            <a:r>
              <a:rPr lang="el-GR" sz="1398" dirty="0"/>
              <a:t>νου προτύπου και </a:t>
            </a:r>
            <a:r>
              <a:rPr lang="el-GR" sz="1398" b="1" dirty="0">
                <a:solidFill>
                  <a:srgbClr val="048339"/>
                </a:solidFill>
              </a:rPr>
              <a:t>συγκεκριμένα την</a:t>
            </a:r>
            <a:r>
              <a:rPr lang="en-US" sz="1398" b="1" dirty="0">
                <a:solidFill>
                  <a:srgbClr val="048339"/>
                </a:solidFill>
              </a:rPr>
              <a:t> </a:t>
            </a:r>
            <a:r>
              <a:rPr lang="el-GR" sz="1398" b="1" dirty="0">
                <a:solidFill>
                  <a:srgbClr val="048339"/>
                </a:solidFill>
              </a:rPr>
              <a:t>παραγωγή του </a:t>
            </a:r>
            <a:r>
              <a:rPr lang="el-GR" sz="1398" b="1" dirty="0" err="1">
                <a:solidFill>
                  <a:srgbClr val="048339"/>
                </a:solidFill>
              </a:rPr>
              <a:t>μποζονίου</a:t>
            </a:r>
            <a:r>
              <a:rPr lang="el-GR" sz="1398" b="1" dirty="0">
                <a:solidFill>
                  <a:srgbClr val="048339"/>
                </a:solidFill>
              </a:rPr>
              <a:t> </a:t>
            </a:r>
            <a:r>
              <a:rPr lang="en-US" sz="1398" b="1" dirty="0">
                <a:solidFill>
                  <a:srgbClr val="048339"/>
                </a:solidFill>
              </a:rPr>
              <a:t>W </a:t>
            </a:r>
            <a:r>
              <a:rPr lang="el-GR" sz="1398" b="1" dirty="0">
                <a:solidFill>
                  <a:srgbClr val="048339"/>
                </a:solidFill>
              </a:rPr>
              <a:t>μαζί</a:t>
            </a:r>
          </a:p>
          <a:p>
            <a:r>
              <a:rPr lang="el-GR" sz="1398" b="1" dirty="0">
                <a:solidFill>
                  <a:srgbClr val="048339"/>
                </a:solidFill>
              </a:rPr>
              <a:t>     με ένα ζεύγος </a:t>
            </a:r>
            <a:r>
              <a:rPr lang="en-US" sz="1398" b="1" dirty="0">
                <a:solidFill>
                  <a:srgbClr val="048339"/>
                </a:solidFill>
              </a:rPr>
              <a:t>bottom-antibottom quark</a:t>
            </a:r>
          </a:p>
          <a:p>
            <a:endParaRPr lang="el-GR" sz="1398" dirty="0"/>
          </a:p>
          <a:p>
            <a:pPr marL="228372" indent="-228372">
              <a:buFont typeface="Arial" panose="020B0604020202020204" pitchFamily="34" charset="0"/>
              <a:buChar char="•"/>
            </a:pPr>
            <a:endParaRPr lang="el-GR" sz="1598" b="1" dirty="0">
              <a:solidFill>
                <a:srgbClr val="048339"/>
              </a:solidFill>
            </a:endParaRPr>
          </a:p>
          <a:p>
            <a:endParaRPr lang="en-US" sz="1598" dirty="0"/>
          </a:p>
          <a:p>
            <a:pPr marL="228372" indent="-228372">
              <a:buFont typeface="Arial" panose="020B0604020202020204" pitchFamily="34" charset="0"/>
              <a:buChar char="•"/>
            </a:pPr>
            <a:endParaRPr lang="el-GR" sz="1598" dirty="0"/>
          </a:p>
          <a:p>
            <a:endParaRPr lang="el-GR" sz="1598" dirty="0"/>
          </a:p>
          <a:p>
            <a:endParaRPr lang="el-GR" sz="1598" dirty="0"/>
          </a:p>
          <a:p>
            <a:endParaRPr lang="en-US" sz="159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B6E886-C723-2F48-8D43-5D2E53489B70}"/>
              </a:ext>
            </a:extLst>
          </p:cNvPr>
          <p:cNvSpPr txBox="1"/>
          <p:nvPr/>
        </p:nvSpPr>
        <p:spPr>
          <a:xfrm>
            <a:off x="7897760" y="17997458"/>
            <a:ext cx="4806566" cy="230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Αυτή η μέτρηση είναι σημαντική:</a:t>
            </a:r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την </a:t>
            </a:r>
            <a:r>
              <a:rPr lang="el-GR" sz="1598" b="1" dirty="0">
                <a:solidFill>
                  <a:srgbClr val="048339"/>
                </a:solidFill>
              </a:rPr>
              <a:t>κατανόηση του καθιερωμένου προτύπου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η συγκεκριμένη διεργασία αποτελεί σημαντικό </a:t>
            </a:r>
            <a:r>
              <a:rPr lang="el-GR" sz="1598" b="1" dirty="0">
                <a:solidFill>
                  <a:srgbClr val="048339"/>
                </a:solidFill>
              </a:rPr>
              <a:t>υπόβαθρο</a:t>
            </a:r>
            <a:r>
              <a:rPr lang="el-GR" sz="1598" dirty="0"/>
              <a:t> σε διεργασίες</a:t>
            </a:r>
            <a:r>
              <a:rPr lang="en-US" sz="1598" dirty="0"/>
              <a:t> </a:t>
            </a:r>
            <a:r>
              <a:rPr lang="el-GR" sz="1598" dirty="0" err="1"/>
              <a:t>παραγωγ</a:t>
            </a:r>
            <a:r>
              <a:rPr lang="en-US" sz="1598" dirty="0" err="1"/>
              <a:t>ή</a:t>
            </a:r>
            <a:r>
              <a:rPr lang="el-GR" sz="1598" dirty="0"/>
              <a:t>ς του </a:t>
            </a:r>
            <a:r>
              <a:rPr lang="en-US" sz="1598" dirty="0"/>
              <a:t>Higgs </a:t>
            </a:r>
            <a:r>
              <a:rPr lang="el-GR" sz="1598" dirty="0"/>
              <a:t>μαζί με ένα  </a:t>
            </a:r>
            <a:r>
              <a:rPr lang="el-GR" sz="1598" dirty="0" err="1"/>
              <a:t>μποζόνιο</a:t>
            </a:r>
            <a:r>
              <a:rPr lang="el-GR" sz="1598" dirty="0"/>
              <a:t> (</a:t>
            </a:r>
            <a:r>
              <a:rPr lang="en-US" sz="1598" dirty="0"/>
              <a:t>W </a:t>
            </a:r>
            <a:r>
              <a:rPr lang="en-US" sz="1598" dirty="0" err="1"/>
              <a:t>ή</a:t>
            </a:r>
            <a:r>
              <a:rPr lang="en-US" sz="1598" dirty="0"/>
              <a:t> Z</a:t>
            </a:r>
            <a:r>
              <a:rPr lang="el-GR" sz="1598" dirty="0"/>
              <a:t>) και της περαιτέρω διάσπασής του σε </a:t>
            </a:r>
            <a:r>
              <a:rPr lang="el-GR" sz="1598" dirty="0" err="1"/>
              <a:t>ζέυγος</a:t>
            </a:r>
            <a:r>
              <a:rPr lang="el-GR" sz="1598" dirty="0"/>
              <a:t> </a:t>
            </a:r>
            <a:r>
              <a:rPr lang="en-US" sz="1598" dirty="0"/>
              <a:t>bottom-antibottom</a:t>
            </a:r>
            <a:r>
              <a:rPr lang="el-GR" sz="1598" dirty="0"/>
              <a:t> </a:t>
            </a:r>
            <a:r>
              <a:rPr lang="en-US" sz="1598" dirty="0"/>
              <a:t>quark</a:t>
            </a:r>
            <a:r>
              <a:rPr lang="el-GR" sz="1598" dirty="0"/>
              <a:t> (</a:t>
            </a:r>
            <a:r>
              <a:rPr lang="en-US" sz="1598" dirty="0"/>
              <a:t>VH(bb)</a:t>
            </a:r>
            <a:r>
              <a:rPr lang="el-GR" sz="1598" dirty="0"/>
              <a:t>)</a:t>
            </a:r>
            <a:r>
              <a:rPr lang="en-US" sz="1598" dirty="0"/>
              <a:t>.</a:t>
            </a:r>
          </a:p>
          <a:p>
            <a:endParaRPr lang="en-US" sz="159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A54DAF-1A6A-3047-9D09-08C0324C586B}"/>
              </a:ext>
            </a:extLst>
          </p:cNvPr>
          <p:cNvSpPr txBox="1"/>
          <p:nvPr/>
        </p:nvSpPr>
        <p:spPr>
          <a:xfrm>
            <a:off x="10060902" y="245840"/>
            <a:ext cx="1247735" cy="35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22" b="1" dirty="0" err="1">
                <a:solidFill>
                  <a:srgbClr val="DFDEA5"/>
                </a:solidFill>
              </a:rPr>
              <a:t>CMS@Ntua</a:t>
            </a:r>
            <a:endParaRPr lang="en-US" sz="1722" b="1" dirty="0">
              <a:solidFill>
                <a:srgbClr val="DFDEA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7AD172-9CFC-6942-BEF1-371B884F1A00}"/>
              </a:ext>
            </a:extLst>
          </p:cNvPr>
          <p:cNvSpPr txBox="1"/>
          <p:nvPr/>
        </p:nvSpPr>
        <p:spPr>
          <a:xfrm>
            <a:off x="7766187" y="12571159"/>
            <a:ext cx="4783451" cy="252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98" dirty="0"/>
              <a:t>Οι </a:t>
            </a:r>
            <a:r>
              <a:rPr lang="el-GR" sz="1598" dirty="0" err="1"/>
              <a:t>ακριβε</a:t>
            </a:r>
            <a:r>
              <a:rPr lang="en-US" sz="1598" dirty="0" err="1"/>
              <a:t>ί</a:t>
            </a:r>
            <a:r>
              <a:rPr lang="el-GR" sz="1598" dirty="0"/>
              <a:t>ς μετρήσεις  που αφορούν την πιθανότητα εμφάνισης του καθώς και τις γωνιακές του ιδιότητες είναι απαραίτητες</a:t>
            </a:r>
          </a:p>
          <a:p>
            <a:endParaRPr lang="el-GR" sz="1598" dirty="0"/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για την </a:t>
            </a:r>
            <a:r>
              <a:rPr lang="el-GR" sz="1598" b="1" dirty="0">
                <a:solidFill>
                  <a:srgbClr val="0070C0"/>
                </a:solidFill>
              </a:rPr>
              <a:t>κατανόηση και </a:t>
            </a:r>
            <a:r>
              <a:rPr lang="el-GR" sz="1598" b="1" dirty="0" err="1">
                <a:solidFill>
                  <a:srgbClr val="0070C0"/>
                </a:solidFill>
              </a:rPr>
              <a:t>μοντελοποίηση</a:t>
            </a:r>
            <a:r>
              <a:rPr lang="el-GR" sz="1598" b="1" dirty="0">
                <a:solidFill>
                  <a:srgbClr val="0070C0"/>
                </a:solidFill>
              </a:rPr>
              <a:t> </a:t>
            </a:r>
            <a:r>
              <a:rPr lang="el-GR" sz="1598" dirty="0"/>
              <a:t>του καθιερωμένου προτύπου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αποτελεί </a:t>
            </a:r>
            <a:r>
              <a:rPr lang="el-GR" sz="1598" b="1" dirty="0">
                <a:solidFill>
                  <a:srgbClr val="0070C0"/>
                </a:solidFill>
              </a:rPr>
              <a:t>βασικό υπόβαθρο </a:t>
            </a:r>
            <a:r>
              <a:rPr lang="el-GR" sz="1598" dirty="0"/>
              <a:t>σε άλλες διεργασίες.</a:t>
            </a:r>
          </a:p>
          <a:p>
            <a:pPr marL="228372" indent="-228372">
              <a:buFont typeface="Wingdings" pitchFamily="2" charset="2"/>
              <a:buChar char="v"/>
            </a:pPr>
            <a:r>
              <a:rPr lang="el-GR" sz="1598" dirty="0"/>
              <a:t>οποιαδήποτε απόκλιση γνωστών ιδιοτήτων του </a:t>
            </a:r>
            <a:r>
              <a:rPr lang="en-US" sz="1598" b="1" dirty="0">
                <a:solidFill>
                  <a:srgbClr val="0070C0"/>
                </a:solidFill>
              </a:rPr>
              <a:t>top quark </a:t>
            </a:r>
            <a:r>
              <a:rPr lang="el-GR" sz="1598" b="1" dirty="0">
                <a:solidFill>
                  <a:srgbClr val="0070C0"/>
                </a:solidFill>
              </a:rPr>
              <a:t> </a:t>
            </a:r>
            <a:r>
              <a:rPr lang="el-GR" sz="1598" dirty="0"/>
              <a:t>μπορεί να είναι </a:t>
            </a:r>
            <a:r>
              <a:rPr lang="el-GR" sz="1598" b="1" dirty="0">
                <a:solidFill>
                  <a:srgbClr val="0070C0"/>
                </a:solidFill>
              </a:rPr>
              <a:t>αποτέλεσμα νέας φυσικής</a:t>
            </a:r>
            <a:endParaRPr lang="en-US" sz="1598" b="1" dirty="0">
              <a:solidFill>
                <a:srgbClr val="0070C0"/>
              </a:solidFill>
            </a:endParaRPr>
          </a:p>
          <a:p>
            <a:endParaRPr lang="en-US" sz="1398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D6A525D-8EBC-CC49-BC88-0282AB8C6B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90243" y="12717491"/>
            <a:ext cx="2402950" cy="180028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C00F462-482F-424C-97C1-CDC55481EC5B}"/>
              </a:ext>
            </a:extLst>
          </p:cNvPr>
          <p:cNvSpPr txBox="1"/>
          <p:nvPr/>
        </p:nvSpPr>
        <p:spPr>
          <a:xfrm>
            <a:off x="12566876" y="14703640"/>
            <a:ext cx="2146669" cy="7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9" dirty="0"/>
              <a:t>Fit  </a:t>
            </a:r>
            <a:r>
              <a:rPr lang="el-GR" sz="799" dirty="0"/>
              <a:t>στην ανακατασκευασμένη μάζα του</a:t>
            </a:r>
            <a:r>
              <a:rPr lang="en-US" sz="799" dirty="0"/>
              <a:t> </a:t>
            </a:r>
            <a:r>
              <a:rPr lang="el-GR" sz="799" dirty="0"/>
              <a:t> </a:t>
            </a:r>
            <a:r>
              <a:rPr lang="en-US" sz="799" dirty="0"/>
              <a:t>boosted jet </a:t>
            </a:r>
            <a:r>
              <a:rPr lang="el-GR" sz="799" dirty="0"/>
              <a:t>που έχει ανακατασκευαστεί ως υποψήφιο </a:t>
            </a:r>
            <a:r>
              <a:rPr lang="en-US" sz="799" dirty="0"/>
              <a:t>Top.</a:t>
            </a:r>
            <a:endParaRPr lang="el-GR" sz="799" dirty="0"/>
          </a:p>
          <a:p>
            <a:endParaRPr lang="en-US" sz="1722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A6C2F5B-1DD7-9946-B2FC-B777D9DDBC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89232" y="18326880"/>
            <a:ext cx="2028525" cy="127729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8618559-BDA4-254D-8442-DCF1B0DD0CA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567485" y="16513199"/>
            <a:ext cx="1257356" cy="127050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BA13247-1009-C048-9E51-EF28D2F56141}"/>
              </a:ext>
            </a:extLst>
          </p:cNvPr>
          <p:cNvSpPr txBox="1"/>
          <p:nvPr/>
        </p:nvSpPr>
        <p:spPr>
          <a:xfrm>
            <a:off x="12771751" y="19717013"/>
            <a:ext cx="2163907" cy="33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9" dirty="0"/>
              <a:t>Fit  </a:t>
            </a:r>
            <a:r>
              <a:rPr lang="el-GR" sz="799" dirty="0"/>
              <a:t>στην ανακατασκευασμένη εγκάρσια μάζα του υποψήφιου</a:t>
            </a:r>
            <a:r>
              <a:rPr lang="en-US" sz="799" dirty="0"/>
              <a:t> W </a:t>
            </a:r>
            <a:r>
              <a:rPr lang="el-GR" sz="799" dirty="0" err="1"/>
              <a:t>μποζονίου</a:t>
            </a:r>
            <a:endParaRPr lang="en-US" sz="1722" dirty="0"/>
          </a:p>
        </p:txBody>
      </p:sp>
    </p:spTree>
    <p:extLst>
      <p:ext uri="{BB962C8B-B14F-4D97-AF65-F5344CB8AC3E}">
        <p14:creationId xmlns:p14="http://schemas.microsoft.com/office/powerpoint/2010/main" val="337854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694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Garyfallia Paspalaki</dc:creator>
  <cp:lastModifiedBy>Microsoft Office User</cp:lastModifiedBy>
  <cp:revision>285</cp:revision>
  <cp:lastPrinted>2019-09-24T13:53:55Z</cp:lastPrinted>
  <dcterms:created xsi:type="dcterms:W3CDTF">2018-05-16T14:14:28Z</dcterms:created>
  <dcterms:modified xsi:type="dcterms:W3CDTF">2020-02-17T11:39:43Z</dcterms:modified>
</cp:coreProperties>
</file>