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75" r:id="rId1"/>
  </p:sldMasterIdLst>
  <p:notesMasterIdLst>
    <p:notesMasterId r:id="rId18"/>
  </p:notesMasterIdLst>
  <p:sldIdLst>
    <p:sldId id="256" r:id="rId2"/>
    <p:sldId id="271" r:id="rId3"/>
    <p:sldId id="272" r:id="rId4"/>
    <p:sldId id="273" r:id="rId5"/>
    <p:sldId id="270"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11" autoAdjust="0"/>
    <p:restoredTop sz="96208" autoAdjust="0"/>
  </p:normalViewPr>
  <p:slideViewPr>
    <p:cSldViewPr snapToGrid="0" snapToObjects="1">
      <p:cViewPr varScale="1">
        <p:scale>
          <a:sx n="119" d="100"/>
          <a:sy n="119" d="100"/>
        </p:scale>
        <p:origin x="264" y="184"/>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F3FC76-411E-494E-BBF7-54618820D3D9}" type="datetimeFigureOut">
              <a:rPr lang="en-GB" smtClean="0"/>
              <a:t>29/05/2019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E251E9-812E-4854-B6DD-3E1C329A13AA}" type="slidenum">
              <a:rPr lang="en-GB" smtClean="0"/>
              <a:t>‹#›</a:t>
            </a:fld>
            <a:endParaRPr lang="en-GB"/>
          </a:p>
        </p:txBody>
      </p:sp>
    </p:spTree>
    <p:extLst>
      <p:ext uri="{BB962C8B-B14F-4D97-AF65-F5344CB8AC3E}">
        <p14:creationId xmlns:p14="http://schemas.microsoft.com/office/powerpoint/2010/main" val="1648957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a:t>
            </a:fld>
            <a:endParaRPr lang="en-GB"/>
          </a:p>
        </p:txBody>
      </p:sp>
    </p:spTree>
    <p:extLst>
      <p:ext uri="{BB962C8B-B14F-4D97-AF65-F5344CB8AC3E}">
        <p14:creationId xmlns:p14="http://schemas.microsoft.com/office/powerpoint/2010/main" val="24041484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10</a:t>
            </a:fld>
            <a:endParaRPr lang="en-GB"/>
          </a:p>
        </p:txBody>
      </p:sp>
    </p:spTree>
    <p:extLst>
      <p:ext uri="{BB962C8B-B14F-4D97-AF65-F5344CB8AC3E}">
        <p14:creationId xmlns:p14="http://schemas.microsoft.com/office/powerpoint/2010/main" val="27128281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11</a:t>
            </a:fld>
            <a:endParaRPr lang="en-GB"/>
          </a:p>
        </p:txBody>
      </p:sp>
    </p:spTree>
    <p:extLst>
      <p:ext uri="{BB962C8B-B14F-4D97-AF65-F5344CB8AC3E}">
        <p14:creationId xmlns:p14="http://schemas.microsoft.com/office/powerpoint/2010/main" val="18359349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12</a:t>
            </a:fld>
            <a:endParaRPr lang="en-GB"/>
          </a:p>
        </p:txBody>
      </p:sp>
    </p:spTree>
    <p:extLst>
      <p:ext uri="{BB962C8B-B14F-4D97-AF65-F5344CB8AC3E}">
        <p14:creationId xmlns:p14="http://schemas.microsoft.com/office/powerpoint/2010/main" val="28856037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13</a:t>
            </a:fld>
            <a:endParaRPr lang="en-GB"/>
          </a:p>
        </p:txBody>
      </p:sp>
    </p:spTree>
    <p:extLst>
      <p:ext uri="{BB962C8B-B14F-4D97-AF65-F5344CB8AC3E}">
        <p14:creationId xmlns:p14="http://schemas.microsoft.com/office/powerpoint/2010/main" val="35943571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14</a:t>
            </a:fld>
            <a:endParaRPr lang="en-GB"/>
          </a:p>
        </p:txBody>
      </p:sp>
    </p:spTree>
    <p:extLst>
      <p:ext uri="{BB962C8B-B14F-4D97-AF65-F5344CB8AC3E}">
        <p14:creationId xmlns:p14="http://schemas.microsoft.com/office/powerpoint/2010/main" val="904113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15</a:t>
            </a:fld>
            <a:endParaRPr lang="en-GB"/>
          </a:p>
        </p:txBody>
      </p:sp>
    </p:spTree>
    <p:extLst>
      <p:ext uri="{BB962C8B-B14F-4D97-AF65-F5344CB8AC3E}">
        <p14:creationId xmlns:p14="http://schemas.microsoft.com/office/powerpoint/2010/main" val="41185077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16</a:t>
            </a:fld>
            <a:endParaRPr lang="en-GB"/>
          </a:p>
        </p:txBody>
      </p:sp>
    </p:spTree>
    <p:extLst>
      <p:ext uri="{BB962C8B-B14F-4D97-AF65-F5344CB8AC3E}">
        <p14:creationId xmlns:p14="http://schemas.microsoft.com/office/powerpoint/2010/main" val="195183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2</a:t>
            </a:fld>
            <a:endParaRPr lang="en-GB"/>
          </a:p>
        </p:txBody>
      </p:sp>
    </p:spTree>
    <p:extLst>
      <p:ext uri="{BB962C8B-B14F-4D97-AF65-F5344CB8AC3E}">
        <p14:creationId xmlns:p14="http://schemas.microsoft.com/office/powerpoint/2010/main" val="297905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3</a:t>
            </a:fld>
            <a:endParaRPr lang="en-GB"/>
          </a:p>
        </p:txBody>
      </p:sp>
    </p:spTree>
    <p:extLst>
      <p:ext uri="{BB962C8B-B14F-4D97-AF65-F5344CB8AC3E}">
        <p14:creationId xmlns:p14="http://schemas.microsoft.com/office/powerpoint/2010/main" val="2813527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4</a:t>
            </a:fld>
            <a:endParaRPr lang="en-GB"/>
          </a:p>
        </p:txBody>
      </p:sp>
    </p:spTree>
    <p:extLst>
      <p:ext uri="{BB962C8B-B14F-4D97-AF65-F5344CB8AC3E}">
        <p14:creationId xmlns:p14="http://schemas.microsoft.com/office/powerpoint/2010/main" val="8858244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5</a:t>
            </a:fld>
            <a:endParaRPr lang="en-GB"/>
          </a:p>
        </p:txBody>
      </p:sp>
    </p:spTree>
    <p:extLst>
      <p:ext uri="{BB962C8B-B14F-4D97-AF65-F5344CB8AC3E}">
        <p14:creationId xmlns:p14="http://schemas.microsoft.com/office/powerpoint/2010/main" val="27545953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6</a:t>
            </a:fld>
            <a:endParaRPr lang="en-GB"/>
          </a:p>
        </p:txBody>
      </p:sp>
    </p:spTree>
    <p:extLst>
      <p:ext uri="{BB962C8B-B14F-4D97-AF65-F5344CB8AC3E}">
        <p14:creationId xmlns:p14="http://schemas.microsoft.com/office/powerpoint/2010/main" val="10927532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7</a:t>
            </a:fld>
            <a:endParaRPr lang="en-GB"/>
          </a:p>
        </p:txBody>
      </p:sp>
    </p:spTree>
    <p:extLst>
      <p:ext uri="{BB962C8B-B14F-4D97-AF65-F5344CB8AC3E}">
        <p14:creationId xmlns:p14="http://schemas.microsoft.com/office/powerpoint/2010/main" val="16007039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8</a:t>
            </a:fld>
            <a:endParaRPr lang="en-GB"/>
          </a:p>
        </p:txBody>
      </p:sp>
    </p:spTree>
    <p:extLst>
      <p:ext uri="{BB962C8B-B14F-4D97-AF65-F5344CB8AC3E}">
        <p14:creationId xmlns:p14="http://schemas.microsoft.com/office/powerpoint/2010/main" val="34183895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9</a:t>
            </a:fld>
            <a:endParaRPr lang="en-GB"/>
          </a:p>
        </p:txBody>
      </p:sp>
    </p:spTree>
    <p:extLst>
      <p:ext uri="{BB962C8B-B14F-4D97-AF65-F5344CB8AC3E}">
        <p14:creationId xmlns:p14="http://schemas.microsoft.com/office/powerpoint/2010/main" val="1157169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3549DA-7207-4101-AC01-D8C7F0838AF9}" type="datetime3">
              <a:rPr lang="en-US" smtClean="0"/>
              <a:t>29 May 2019</a:t>
            </a:fld>
            <a:endParaRPr lang="en-US"/>
          </a:p>
        </p:txBody>
      </p:sp>
      <p:sp>
        <p:nvSpPr>
          <p:cNvPr id="5" name="Footer Placeholder 4"/>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0293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3356D6-5AFA-4697-BF1B-5B11FC6D9C3F}" type="datetime3">
              <a:rPr lang="en-US" smtClean="0"/>
              <a:t>29 May 2019</a:t>
            </a:fld>
            <a:endParaRPr lang="en-US"/>
          </a:p>
        </p:txBody>
      </p:sp>
      <p:sp>
        <p:nvSpPr>
          <p:cNvPr id="5" name="Footer Placeholder 4"/>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2377078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C458AD-A59C-4C0B-BF35-CC776F25ED60}" type="datetime3">
              <a:rPr lang="en-US" smtClean="0"/>
              <a:t>29 May 2019</a:t>
            </a:fld>
            <a:endParaRPr lang="en-US"/>
          </a:p>
        </p:txBody>
      </p:sp>
      <p:sp>
        <p:nvSpPr>
          <p:cNvPr id="5" name="Footer Placeholder 4"/>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1952016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143EFC-DA6C-4B2A-A663-25194C68352E}" type="datetime3">
              <a:rPr lang="en-US" smtClean="0"/>
              <a:t>29 May 2019</a:t>
            </a:fld>
            <a:endParaRPr lang="en-US"/>
          </a:p>
        </p:txBody>
      </p:sp>
      <p:sp>
        <p:nvSpPr>
          <p:cNvPr id="5" name="Footer Placeholder 4"/>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529055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EBF91E-F74B-43D8-9A96-5E5AED4A0583}" type="datetime3">
              <a:rPr lang="en-US" smtClean="0"/>
              <a:t>29 May 2019</a:t>
            </a:fld>
            <a:endParaRPr lang="en-US"/>
          </a:p>
        </p:txBody>
      </p:sp>
      <p:sp>
        <p:nvSpPr>
          <p:cNvPr id="5" name="Footer Placeholder 4"/>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7782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68B882-6789-4EFD-B927-92F14706BDF7}" type="datetime3">
              <a:rPr lang="en-US" smtClean="0"/>
              <a:t>29 May 2019</a:t>
            </a:fld>
            <a:endParaRPr lang="en-US"/>
          </a:p>
        </p:txBody>
      </p:sp>
      <p:sp>
        <p:nvSpPr>
          <p:cNvPr id="6" name="Footer Placeholder 5"/>
          <p:cNvSpPr>
            <a:spLocks noGrp="1"/>
          </p:cNvSpPr>
          <p:nvPr>
            <p:ph type="ftr" sz="quarter" idx="11"/>
          </p:nvPr>
        </p:nvSpPr>
        <p:spPr/>
        <p:txBody>
          <a:bodyPr/>
          <a:lstStyle/>
          <a:p>
            <a:r>
              <a:rPr lang="fi-FI"/>
              <a:t>NTUA, G. Bakas</a:t>
            </a:r>
            <a:endParaRPr lang="en-US"/>
          </a:p>
        </p:txBody>
      </p:sp>
      <p:sp>
        <p:nvSpPr>
          <p:cNvPr id="7" name="Slide Number Placeholder 6"/>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4169459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FC1DD0-08B2-43B3-AEF0-BF606E1E934B}" type="datetime3">
              <a:rPr lang="en-US" smtClean="0"/>
              <a:t>29 May 2019</a:t>
            </a:fld>
            <a:endParaRPr lang="en-US"/>
          </a:p>
        </p:txBody>
      </p:sp>
      <p:sp>
        <p:nvSpPr>
          <p:cNvPr id="8" name="Footer Placeholder 7"/>
          <p:cNvSpPr>
            <a:spLocks noGrp="1"/>
          </p:cNvSpPr>
          <p:nvPr>
            <p:ph type="ftr" sz="quarter" idx="11"/>
          </p:nvPr>
        </p:nvSpPr>
        <p:spPr/>
        <p:txBody>
          <a:bodyPr/>
          <a:lstStyle/>
          <a:p>
            <a:r>
              <a:rPr lang="fi-FI"/>
              <a:t>NTUA, G. Bakas</a:t>
            </a:r>
            <a:endParaRPr lang="en-US"/>
          </a:p>
        </p:txBody>
      </p:sp>
      <p:sp>
        <p:nvSpPr>
          <p:cNvPr id="9" name="Slide Number Placeholder 8"/>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2000287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7E968B-DB77-4620-B607-92BCA7FAA7C4}" type="datetime3">
              <a:rPr lang="en-US" smtClean="0"/>
              <a:t>29 May 2019</a:t>
            </a:fld>
            <a:endParaRPr lang="en-US"/>
          </a:p>
        </p:txBody>
      </p:sp>
      <p:sp>
        <p:nvSpPr>
          <p:cNvPr id="4" name="Footer Placeholder 3"/>
          <p:cNvSpPr>
            <a:spLocks noGrp="1"/>
          </p:cNvSpPr>
          <p:nvPr>
            <p:ph type="ftr" sz="quarter" idx="11"/>
          </p:nvPr>
        </p:nvSpPr>
        <p:spPr/>
        <p:txBody>
          <a:bodyPr/>
          <a:lstStyle/>
          <a:p>
            <a:r>
              <a:rPr lang="fi-FI"/>
              <a:t>NTUA, G. Bakas</a:t>
            </a:r>
            <a:endParaRPr lang="en-US"/>
          </a:p>
        </p:txBody>
      </p:sp>
      <p:sp>
        <p:nvSpPr>
          <p:cNvPr id="5" name="Slide Number Placeholder 4"/>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2279073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36A9F13-2635-4BC3-9FB2-FA4EB28723A3}" type="datetime3">
              <a:rPr lang="en-US" smtClean="0"/>
              <a:t>29 May 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fi-FI"/>
              <a:t>NTUA, G. Bakas</a:t>
            </a:r>
            <a:endParaRPr lang="en-US"/>
          </a:p>
        </p:txBody>
      </p:sp>
      <p:sp>
        <p:nvSpPr>
          <p:cNvPr id="9" name="Slide Number Placeholder 8"/>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1853337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A316585-6219-423D-B9A1-CA72626759B2}" type="datetime3">
              <a:rPr lang="en-US" smtClean="0"/>
              <a:t>29 May 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fi-FI"/>
              <a:t>NTUA, G. Bakas</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EEFAC8D-0A19-DC49-9F7A-4BFCAD95B105}" type="slidenum">
              <a:rPr lang="en-US" smtClean="0"/>
              <a:t>‹#›</a:t>
            </a:fld>
            <a:endParaRPr lang="en-US"/>
          </a:p>
        </p:txBody>
      </p:sp>
    </p:spTree>
    <p:extLst>
      <p:ext uri="{BB962C8B-B14F-4D97-AF65-F5344CB8AC3E}">
        <p14:creationId xmlns:p14="http://schemas.microsoft.com/office/powerpoint/2010/main" val="1455156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FD9067D-9751-4010-B63A-2F1ED6E5E699}" type="datetime3">
              <a:rPr lang="en-US" smtClean="0"/>
              <a:t>29 May 2019</a:t>
            </a:fld>
            <a:endParaRPr lang="en-US"/>
          </a:p>
        </p:txBody>
      </p:sp>
      <p:sp>
        <p:nvSpPr>
          <p:cNvPr id="6" name="Footer Placeholder 5"/>
          <p:cNvSpPr>
            <a:spLocks noGrp="1"/>
          </p:cNvSpPr>
          <p:nvPr>
            <p:ph type="ftr" sz="quarter" idx="11"/>
          </p:nvPr>
        </p:nvSpPr>
        <p:spPr/>
        <p:txBody>
          <a:bodyPr/>
          <a:lstStyle/>
          <a:p>
            <a:r>
              <a:rPr lang="fi-FI"/>
              <a:t>NTUA, G. Bakas</a:t>
            </a:r>
            <a:endParaRPr lang="en-US"/>
          </a:p>
        </p:txBody>
      </p:sp>
      <p:sp>
        <p:nvSpPr>
          <p:cNvPr id="7" name="Slide Number Placeholder 6"/>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2977936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24F5CAB-D6EB-4020-8ED6-55735DF143A1}" type="datetime3">
              <a:rPr lang="en-US" smtClean="0"/>
              <a:t>29 May 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fi-FI"/>
              <a:t>NTUA, G. Bakas</a:t>
            </a:r>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EEFAC8D-0A19-DC49-9F7A-4BFCAD95B10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639045"/>
      </p:ext>
    </p:extLst>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90.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8EE14-4E4A-404A-9042-03A57386D1A8}"/>
              </a:ext>
            </a:extLst>
          </p:cNvPr>
          <p:cNvSpPr>
            <a:spLocks noGrp="1"/>
          </p:cNvSpPr>
          <p:nvPr>
            <p:ph type="ctrTitle"/>
          </p:nvPr>
        </p:nvSpPr>
        <p:spPr>
          <a:xfrm>
            <a:off x="1524000" y="1143000"/>
            <a:ext cx="9144000" cy="2914040"/>
          </a:xfrm>
        </p:spPr>
        <p:txBody>
          <a:bodyPr>
            <a:noAutofit/>
          </a:bodyPr>
          <a:lstStyle/>
          <a:p>
            <a:pPr algn="ctr"/>
            <a:r>
              <a:rPr lang="en-US" sz="4500" dirty="0"/>
              <a:t>Status Report</a:t>
            </a:r>
            <a:br>
              <a:rPr lang="en-US" sz="4500" dirty="0"/>
            </a:br>
            <a:r>
              <a:rPr lang="en-US" sz="4500" dirty="0" err="1"/>
              <a:t>TTbar</a:t>
            </a:r>
            <a:r>
              <a:rPr lang="en-US" sz="4500" dirty="0"/>
              <a:t> resonances</a:t>
            </a:r>
            <a:br>
              <a:rPr lang="en-US" sz="4500" dirty="0"/>
            </a:br>
            <a:r>
              <a:rPr lang="en-US" sz="4500" dirty="0"/>
              <a:t>Angular Distributions</a:t>
            </a:r>
            <a:br>
              <a:rPr lang="en-US" sz="4500" dirty="0"/>
            </a:br>
            <a:br>
              <a:rPr lang="en-US" sz="4500" dirty="0"/>
            </a:br>
            <a:r>
              <a:rPr lang="en-US" sz="4500" dirty="0"/>
              <a:t>NTUA</a:t>
            </a:r>
          </a:p>
        </p:txBody>
      </p:sp>
      <p:sp>
        <p:nvSpPr>
          <p:cNvPr id="3" name="Subtitle 2">
            <a:extLst>
              <a:ext uri="{FF2B5EF4-FFF2-40B4-BE49-F238E27FC236}">
                <a16:creationId xmlns:a16="http://schemas.microsoft.com/office/drawing/2014/main" id="{6089CCB6-C574-394D-939B-C4C863DEB2E4}"/>
              </a:ext>
            </a:extLst>
          </p:cNvPr>
          <p:cNvSpPr>
            <a:spLocks noGrp="1"/>
          </p:cNvSpPr>
          <p:nvPr>
            <p:ph type="subTitle" idx="1"/>
          </p:nvPr>
        </p:nvSpPr>
        <p:spPr>
          <a:xfrm>
            <a:off x="1524000" y="4711822"/>
            <a:ext cx="9144000" cy="1655762"/>
          </a:xfrm>
        </p:spPr>
        <p:txBody>
          <a:bodyPr/>
          <a:lstStyle/>
          <a:p>
            <a:r>
              <a:rPr lang="en-US" dirty="0"/>
              <a:t>George Bakas</a:t>
            </a:r>
          </a:p>
        </p:txBody>
      </p:sp>
      <p:pic>
        <p:nvPicPr>
          <p:cNvPr id="6" name="Picture 2" descr="Αποτέλεσμα εικόνας για ntu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37884" y="111557"/>
            <a:ext cx="1436203" cy="137322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9512" y="155968"/>
            <a:ext cx="1344704" cy="1203038"/>
          </a:xfrm>
          <a:prstGeom prst="rect">
            <a:avLst/>
          </a:prstGeom>
        </p:spPr>
      </p:pic>
    </p:spTree>
    <p:extLst>
      <p:ext uri="{BB962C8B-B14F-4D97-AF65-F5344CB8AC3E}">
        <p14:creationId xmlns:p14="http://schemas.microsoft.com/office/powerpoint/2010/main" val="3998473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29 May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10</a:t>
            </a:fld>
            <a:endParaRPr lang="en-US"/>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11762"/>
            <a:ext cx="5559743" cy="4462278"/>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6632" y="746448"/>
            <a:ext cx="5559743" cy="4527592"/>
          </a:xfrm>
          <a:prstGeom prst="rect">
            <a:avLst/>
          </a:prstGeom>
        </p:spPr>
      </p:pic>
      <p:pic>
        <p:nvPicPr>
          <p:cNvPr id="14" name="Picture 13"/>
          <p:cNvPicPr>
            <a:picLocks noChangeAspect="1"/>
          </p:cNvPicPr>
          <p:nvPr/>
        </p:nvPicPr>
        <p:blipFill>
          <a:blip r:embed="rId5"/>
          <a:stretch>
            <a:fillRect/>
          </a:stretch>
        </p:blipFill>
        <p:spPr>
          <a:xfrm>
            <a:off x="4541174" y="5061413"/>
            <a:ext cx="549285" cy="189573"/>
          </a:xfrm>
          <a:prstGeom prst="rect">
            <a:avLst/>
          </a:prstGeom>
        </p:spPr>
      </p:pic>
      <p:pic>
        <p:nvPicPr>
          <p:cNvPr id="15" name="Picture 14"/>
          <p:cNvPicPr>
            <a:picLocks noChangeAspect="1"/>
          </p:cNvPicPr>
          <p:nvPr/>
        </p:nvPicPr>
        <p:blipFill>
          <a:blip r:embed="rId5"/>
          <a:stretch>
            <a:fillRect/>
          </a:stretch>
        </p:blipFill>
        <p:spPr>
          <a:xfrm>
            <a:off x="10805125" y="5060131"/>
            <a:ext cx="549285" cy="189573"/>
          </a:xfrm>
          <a:prstGeom prst="rect">
            <a:avLst/>
          </a:prstGeom>
        </p:spPr>
      </p:pic>
      <p:pic>
        <p:nvPicPr>
          <p:cNvPr id="16" name="Picture 15"/>
          <p:cNvPicPr>
            <a:picLocks noChangeAspect="1"/>
          </p:cNvPicPr>
          <p:nvPr/>
        </p:nvPicPr>
        <p:blipFill>
          <a:blip r:embed="rId6"/>
          <a:stretch>
            <a:fillRect/>
          </a:stretch>
        </p:blipFill>
        <p:spPr>
          <a:xfrm>
            <a:off x="173103" y="1244374"/>
            <a:ext cx="209122" cy="472460"/>
          </a:xfrm>
          <a:prstGeom prst="rect">
            <a:avLst/>
          </a:prstGeom>
        </p:spPr>
      </p:pic>
      <p:pic>
        <p:nvPicPr>
          <p:cNvPr id="17" name="Picture 16"/>
          <p:cNvPicPr>
            <a:picLocks noChangeAspect="1"/>
          </p:cNvPicPr>
          <p:nvPr/>
        </p:nvPicPr>
        <p:blipFill>
          <a:blip r:embed="rId6"/>
          <a:stretch>
            <a:fillRect/>
          </a:stretch>
        </p:blipFill>
        <p:spPr>
          <a:xfrm>
            <a:off x="6474377" y="1250887"/>
            <a:ext cx="209122" cy="472460"/>
          </a:xfrm>
          <a:prstGeom prst="rect">
            <a:avLst/>
          </a:prstGeom>
        </p:spPr>
      </p:pic>
    </p:spTree>
    <p:extLst>
      <p:ext uri="{BB962C8B-B14F-4D97-AF65-F5344CB8AC3E}">
        <p14:creationId xmlns:p14="http://schemas.microsoft.com/office/powerpoint/2010/main" val="779823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29 May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11</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68038"/>
            <a:ext cx="5962261" cy="452999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3518" y="868037"/>
            <a:ext cx="5968482" cy="4529995"/>
          </a:xfrm>
          <a:prstGeom prst="rect">
            <a:avLst/>
          </a:prstGeom>
        </p:spPr>
      </p:pic>
      <p:pic>
        <p:nvPicPr>
          <p:cNvPr id="7" name="Picture 6"/>
          <p:cNvPicPr>
            <a:picLocks noChangeAspect="1"/>
          </p:cNvPicPr>
          <p:nvPr/>
        </p:nvPicPr>
        <p:blipFill>
          <a:blip r:embed="rId5"/>
          <a:stretch>
            <a:fillRect/>
          </a:stretch>
        </p:blipFill>
        <p:spPr>
          <a:xfrm>
            <a:off x="4815817" y="5208459"/>
            <a:ext cx="549285" cy="189573"/>
          </a:xfrm>
          <a:prstGeom prst="rect">
            <a:avLst/>
          </a:prstGeom>
        </p:spPr>
      </p:pic>
      <p:pic>
        <p:nvPicPr>
          <p:cNvPr id="10" name="Picture 9"/>
          <p:cNvPicPr>
            <a:picLocks noChangeAspect="1"/>
          </p:cNvPicPr>
          <p:nvPr/>
        </p:nvPicPr>
        <p:blipFill>
          <a:blip r:embed="rId5"/>
          <a:stretch>
            <a:fillRect/>
          </a:stretch>
        </p:blipFill>
        <p:spPr>
          <a:xfrm>
            <a:off x="11079768" y="5207177"/>
            <a:ext cx="549285" cy="189573"/>
          </a:xfrm>
          <a:prstGeom prst="rect">
            <a:avLst/>
          </a:prstGeom>
        </p:spPr>
      </p:pic>
      <p:pic>
        <p:nvPicPr>
          <p:cNvPr id="11" name="Picture 10"/>
          <p:cNvPicPr>
            <a:picLocks noChangeAspect="1"/>
          </p:cNvPicPr>
          <p:nvPr/>
        </p:nvPicPr>
        <p:blipFill>
          <a:blip r:embed="rId6"/>
          <a:stretch>
            <a:fillRect/>
          </a:stretch>
        </p:blipFill>
        <p:spPr>
          <a:xfrm>
            <a:off x="157222" y="1250887"/>
            <a:ext cx="209122" cy="472460"/>
          </a:xfrm>
          <a:prstGeom prst="rect">
            <a:avLst/>
          </a:prstGeom>
        </p:spPr>
      </p:pic>
      <p:pic>
        <p:nvPicPr>
          <p:cNvPr id="14" name="Picture 13"/>
          <p:cNvPicPr>
            <a:picLocks noChangeAspect="1"/>
          </p:cNvPicPr>
          <p:nvPr/>
        </p:nvPicPr>
        <p:blipFill>
          <a:blip r:embed="rId6"/>
          <a:stretch>
            <a:fillRect/>
          </a:stretch>
        </p:blipFill>
        <p:spPr>
          <a:xfrm>
            <a:off x="6458496" y="1332045"/>
            <a:ext cx="209122" cy="472460"/>
          </a:xfrm>
          <a:prstGeom prst="rect">
            <a:avLst/>
          </a:prstGeom>
        </p:spPr>
      </p:pic>
    </p:spTree>
    <p:extLst>
      <p:ext uri="{BB962C8B-B14F-4D97-AF65-F5344CB8AC3E}">
        <p14:creationId xmlns:p14="http://schemas.microsoft.com/office/powerpoint/2010/main" val="1919429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29 May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12</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pic>
        <p:nvPicPr>
          <p:cNvPr id="8" name="Picture 7"/>
          <p:cNvPicPr>
            <a:picLocks noChangeAspect="1"/>
          </p:cNvPicPr>
          <p:nvPr/>
        </p:nvPicPr>
        <p:blipFill>
          <a:blip r:embed="rId4"/>
          <a:stretch>
            <a:fillRect/>
          </a:stretch>
        </p:blipFill>
        <p:spPr>
          <a:xfrm>
            <a:off x="2228854" y="1244374"/>
            <a:ext cx="209122" cy="472460"/>
          </a:xfrm>
          <a:prstGeom prst="rect">
            <a:avLst/>
          </a:prstGeom>
        </p:spPr>
      </p:pic>
      <p:pic>
        <p:nvPicPr>
          <p:cNvPr id="10" name="Picture 9"/>
          <p:cNvPicPr>
            <a:picLocks noChangeAspect="1"/>
          </p:cNvPicPr>
          <p:nvPr/>
        </p:nvPicPr>
        <p:blipFill>
          <a:blip r:embed="rId5"/>
          <a:stretch>
            <a:fillRect/>
          </a:stretch>
        </p:blipFill>
        <p:spPr>
          <a:xfrm>
            <a:off x="8971050" y="5813667"/>
            <a:ext cx="549285" cy="189573"/>
          </a:xfrm>
          <a:prstGeom prst="rect">
            <a:avLst/>
          </a:prstGeom>
        </p:spPr>
      </p:pic>
    </p:spTree>
    <p:extLst>
      <p:ext uri="{BB962C8B-B14F-4D97-AF65-F5344CB8AC3E}">
        <p14:creationId xmlns:p14="http://schemas.microsoft.com/office/powerpoint/2010/main" val="2604188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29 May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13</a:t>
            </a:fld>
            <a:endParaRPr lang="en-US"/>
          </a:p>
        </p:txBody>
      </p:sp>
      <p:sp>
        <p:nvSpPr>
          <p:cNvPr id="4" name="TextBox 3"/>
          <p:cNvSpPr txBox="1"/>
          <p:nvPr/>
        </p:nvSpPr>
        <p:spPr>
          <a:xfrm>
            <a:off x="326571" y="158620"/>
            <a:ext cx="7791062" cy="369332"/>
          </a:xfrm>
          <a:prstGeom prst="rect">
            <a:avLst/>
          </a:prstGeom>
          <a:noFill/>
        </p:spPr>
        <p:txBody>
          <a:bodyPr wrap="square" rtlCol="0">
            <a:spAutoFit/>
          </a:bodyPr>
          <a:lstStyle/>
          <a:p>
            <a:r>
              <a:rPr lang="en-GB" u="sng" dirty="0"/>
              <a:t>Comparisons with ATLAS </a:t>
            </a:r>
            <a:r>
              <a:rPr lang="en-US" u="sng" dirty="0"/>
              <a:t>|cos</a:t>
            </a:r>
            <a:r>
              <a:rPr lang="el-GR" u="sng" dirty="0"/>
              <a:t>θ</a:t>
            </a:r>
            <a:r>
              <a:rPr lang="fr-CH" u="sng" dirty="0"/>
              <a:t>| distributions</a:t>
            </a:r>
            <a:endParaRPr lang="en-GB" u="sng" dirty="0"/>
          </a:p>
        </p:txBody>
      </p:sp>
      <p:pic>
        <p:nvPicPr>
          <p:cNvPr id="5" name="Picture 4"/>
          <p:cNvPicPr>
            <a:picLocks noChangeAspect="1"/>
          </p:cNvPicPr>
          <p:nvPr/>
        </p:nvPicPr>
        <p:blipFill>
          <a:blip r:embed="rId3"/>
          <a:stretch>
            <a:fillRect/>
          </a:stretch>
        </p:blipFill>
        <p:spPr>
          <a:xfrm>
            <a:off x="6224976" y="867746"/>
            <a:ext cx="5191125" cy="4814207"/>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606489"/>
            <a:ext cx="6224976" cy="5075465"/>
          </a:xfrm>
          <a:prstGeom prst="rect">
            <a:avLst/>
          </a:prstGeom>
        </p:spPr>
      </p:pic>
    </p:spTree>
    <p:extLst>
      <p:ext uri="{BB962C8B-B14F-4D97-AF65-F5344CB8AC3E}">
        <p14:creationId xmlns:p14="http://schemas.microsoft.com/office/powerpoint/2010/main" val="3241883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29 May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14</a:t>
            </a:fld>
            <a:endParaRPr lang="en-US"/>
          </a:p>
        </p:txBody>
      </p:sp>
      <p:sp>
        <p:nvSpPr>
          <p:cNvPr id="4" name="TextBox 3"/>
          <p:cNvSpPr txBox="1"/>
          <p:nvPr/>
        </p:nvSpPr>
        <p:spPr>
          <a:xfrm>
            <a:off x="326571" y="158620"/>
            <a:ext cx="7791062" cy="369332"/>
          </a:xfrm>
          <a:prstGeom prst="rect">
            <a:avLst/>
          </a:prstGeom>
          <a:noFill/>
        </p:spPr>
        <p:txBody>
          <a:bodyPr wrap="square" rtlCol="0">
            <a:spAutoFit/>
          </a:bodyPr>
          <a:lstStyle/>
          <a:p>
            <a:r>
              <a:rPr lang="en-GB" u="sng" dirty="0"/>
              <a:t>Comparisons with ATLAS </a:t>
            </a:r>
            <a:r>
              <a:rPr lang="el-GR" u="sng" dirty="0"/>
              <a:t>χ</a:t>
            </a:r>
            <a:r>
              <a:rPr lang="fr-CH" u="sng" dirty="0"/>
              <a:t> distributions</a:t>
            </a:r>
            <a:endParaRPr lang="en-GB" u="sng" dirty="0"/>
          </a:p>
        </p:txBody>
      </p:sp>
      <p:pic>
        <p:nvPicPr>
          <p:cNvPr id="7" name="Picture 6"/>
          <p:cNvPicPr>
            <a:picLocks noChangeAspect="1"/>
          </p:cNvPicPr>
          <p:nvPr/>
        </p:nvPicPr>
        <p:blipFill>
          <a:blip r:embed="rId3"/>
          <a:stretch>
            <a:fillRect/>
          </a:stretch>
        </p:blipFill>
        <p:spPr>
          <a:xfrm>
            <a:off x="6575360" y="802432"/>
            <a:ext cx="5143500" cy="50292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493" y="802432"/>
            <a:ext cx="6524867" cy="4926564"/>
          </a:xfrm>
          <a:prstGeom prst="rect">
            <a:avLst/>
          </a:prstGeom>
        </p:spPr>
      </p:pic>
    </p:spTree>
    <p:extLst>
      <p:ext uri="{BB962C8B-B14F-4D97-AF65-F5344CB8AC3E}">
        <p14:creationId xmlns:p14="http://schemas.microsoft.com/office/powerpoint/2010/main" val="3511516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29 May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15</a:t>
            </a:fld>
            <a:endParaRPr lang="en-US"/>
          </a:p>
        </p:txBody>
      </p:sp>
      <p:sp>
        <p:nvSpPr>
          <p:cNvPr id="4" name="TextBox 3"/>
          <p:cNvSpPr txBox="1"/>
          <p:nvPr/>
        </p:nvSpPr>
        <p:spPr>
          <a:xfrm>
            <a:off x="326571" y="158620"/>
            <a:ext cx="7791062" cy="369332"/>
          </a:xfrm>
          <a:prstGeom prst="rect">
            <a:avLst/>
          </a:prstGeom>
          <a:noFill/>
        </p:spPr>
        <p:txBody>
          <a:bodyPr wrap="square" rtlCol="0">
            <a:spAutoFit/>
          </a:bodyPr>
          <a:lstStyle/>
          <a:p>
            <a:r>
              <a:rPr lang="en-GB" u="sng" dirty="0"/>
              <a:t>Comparison on how to measure </a:t>
            </a:r>
            <a:r>
              <a:rPr lang="fr-CH" u="sng" dirty="0"/>
              <a:t>x </a:t>
            </a:r>
            <a:r>
              <a:rPr lang="en-US" u="sng" dirty="0"/>
              <a:t>value</a:t>
            </a:r>
            <a:endParaRPr lang="en-GB" u="sng"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8868" y="700087"/>
            <a:ext cx="8553450" cy="5457825"/>
          </a:xfrm>
          <a:prstGeom prst="rect">
            <a:avLst/>
          </a:prstGeom>
        </p:spPr>
      </p:pic>
      <mc:AlternateContent xmlns:mc="http://schemas.openxmlformats.org/markup-compatibility/2006" xmlns:a14="http://schemas.microsoft.com/office/drawing/2010/main">
        <mc:Choice Requires="a14">
          <p:sp>
            <p:nvSpPr>
              <p:cNvPr id="9" name="TextBox 8"/>
              <p:cNvSpPr txBox="1"/>
              <p:nvPr/>
            </p:nvSpPr>
            <p:spPr>
              <a:xfrm>
                <a:off x="671804" y="1278294"/>
                <a:ext cx="2733869" cy="2220736"/>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m:t>
                                </m:r>
                              </m:sup>
                            </m:sSup>
                          </m:e>
                        </m:d>
                      </m:sup>
                    </m:sSup>
                  </m:oMath>
                </a14:m>
                <a:endParaRPr lang="en-US" b="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14:m>
                  <m:oMath xmlns:m="http://schemas.openxmlformats.org/officeDocument/2006/math">
                    <m:r>
                      <a:rPr lang="el-GR" i="1">
                        <a:latin typeface="Cambria Math" panose="02040503050406030204" pitchFamily="18" charset="0"/>
                      </a:rPr>
                      <m:t>𝜒</m:t>
                    </m:r>
                    <m:r>
                      <a:rPr lang="el-GR" i="1">
                        <a:latin typeface="Cambria Math" panose="02040503050406030204" pitchFamily="18" charset="0"/>
                      </a:rPr>
                      <m:t>= </m:t>
                    </m:r>
                    <m:f>
                      <m:fPr>
                        <m:ctrlPr>
                          <a:rPr lang="el-GR" i="1">
                            <a:latin typeface="Cambria Math" panose="02040503050406030204" pitchFamily="18" charset="0"/>
                          </a:rPr>
                        </m:ctrlPr>
                      </m:fPr>
                      <m:num>
                        <m:r>
                          <a:rPr lang="el-GR"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𝑐𝑜𝑠</m:t>
                        </m:r>
                        <m:sSup>
                          <m:sSupPr>
                            <m:ctrlPr>
                              <a:rPr lang="el-GR" i="1">
                                <a:latin typeface="Cambria Math" panose="02040503050406030204" pitchFamily="18" charset="0"/>
                              </a:rPr>
                            </m:ctrlPr>
                          </m:sSupPr>
                          <m:e>
                            <m:r>
                              <a:rPr lang="el-GR" i="1">
                                <a:latin typeface="Cambria Math" panose="02040503050406030204" pitchFamily="18" charset="0"/>
                              </a:rPr>
                              <m:t>𝜃</m:t>
                            </m:r>
                          </m:e>
                          <m:sup>
                            <m:r>
                              <a:rPr lang="el-GR" i="1">
                                <a:latin typeface="Cambria Math" panose="02040503050406030204" pitchFamily="18" charset="0"/>
                              </a:rPr>
                              <m:t>∗</m:t>
                            </m:r>
                          </m:sup>
                        </m:sSup>
                        <m:r>
                          <a:rPr lang="el-GR" i="1">
                            <a:latin typeface="Cambria Math" panose="02040503050406030204" pitchFamily="18" charset="0"/>
                          </a:rPr>
                          <m:t>|</m:t>
                        </m:r>
                      </m:num>
                      <m:den>
                        <m:r>
                          <a:rPr lang="el-GR" i="1">
                            <a:latin typeface="Cambria Math" panose="02040503050406030204" pitchFamily="18" charset="0"/>
                          </a:rPr>
                          <m:t>1−|</m:t>
                        </m:r>
                        <m:r>
                          <a:rPr lang="en-US" i="1">
                            <a:latin typeface="Cambria Math" panose="02040503050406030204" pitchFamily="18" charset="0"/>
                          </a:rPr>
                          <m:t>𝑐𝑜𝑠</m:t>
                        </m:r>
                        <m:sSup>
                          <m:sSupPr>
                            <m:ctrlPr>
                              <a:rPr lang="el-GR" i="1">
                                <a:latin typeface="Cambria Math" panose="02040503050406030204" pitchFamily="18" charset="0"/>
                              </a:rPr>
                            </m:ctrlPr>
                          </m:sSupPr>
                          <m:e>
                            <m:r>
                              <a:rPr lang="el-GR" i="1">
                                <a:latin typeface="Cambria Math" panose="02040503050406030204" pitchFamily="18" charset="0"/>
                              </a:rPr>
                              <m:t>𝜃</m:t>
                            </m:r>
                          </m:e>
                          <m:sup>
                            <m:r>
                              <a:rPr lang="el-GR" i="1">
                                <a:latin typeface="Cambria Math" panose="02040503050406030204" pitchFamily="18" charset="0"/>
                              </a:rPr>
                              <m:t>∗</m:t>
                            </m:r>
                          </m:sup>
                        </m:sSup>
                        <m:r>
                          <a:rPr lang="el-GR" i="1">
                            <a:latin typeface="Cambria Math" panose="02040503050406030204" pitchFamily="18" charset="0"/>
                          </a:rPr>
                          <m:t>|</m:t>
                        </m:r>
                      </m:den>
                    </m:f>
                  </m:oMath>
                </a14:m>
                <a:endParaRPr lang="en-US" dirty="0"/>
              </a:p>
              <a:p>
                <a:pPr marL="285750" indent="-285750">
                  <a:buFont typeface="Arial" panose="020B0604020202020204" pitchFamily="34" charset="0"/>
                  <a:buChar char="•"/>
                </a:pPr>
                <a:endParaRPr lang="en-US" b="0" dirty="0"/>
              </a:p>
              <a:p>
                <a:pPr marL="285750" indent="-285750">
                  <a:buFont typeface="Arial" panose="020B0604020202020204" pitchFamily="34" charset="0"/>
                  <a:buChar char="•"/>
                </a:pPr>
                <a:r>
                  <a:rPr lang="en-US" dirty="0">
                    <a:solidFill>
                      <a:srgbClr val="FF0000"/>
                    </a:solidFill>
                  </a:rPr>
                  <a:t>No difference </a:t>
                </a:r>
                <a:endParaRPr lang="en-US" b="0" dirty="0">
                  <a:solidFill>
                    <a:srgbClr val="FF0000"/>
                  </a:solidFill>
                </a:endParaRP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GB" dirty="0"/>
              </a:p>
            </p:txBody>
          </p:sp>
        </mc:Choice>
        <mc:Fallback xmlns="">
          <p:sp>
            <p:nvSpPr>
              <p:cNvPr id="9" name="TextBox 8"/>
              <p:cNvSpPr txBox="1">
                <a:spLocks noRot="1" noChangeAspect="1" noMove="1" noResize="1" noEditPoints="1" noAdjustHandles="1" noChangeArrowheads="1" noChangeShapeType="1" noTextEdit="1"/>
              </p:cNvSpPr>
              <p:nvPr/>
            </p:nvSpPr>
            <p:spPr>
              <a:xfrm>
                <a:off x="671804" y="1278294"/>
                <a:ext cx="2733869" cy="2220736"/>
              </a:xfrm>
              <a:prstGeom prst="rect">
                <a:avLst/>
              </a:prstGeom>
              <a:blipFill>
                <a:blip r:embed="rId4"/>
                <a:stretch>
                  <a:fillRect l="-1336"/>
                </a:stretch>
              </a:blipFill>
            </p:spPr>
            <p:txBody>
              <a:bodyPr/>
              <a:lstStyle/>
              <a:p>
                <a:r>
                  <a:rPr lang="en-GB">
                    <a:noFill/>
                  </a:rPr>
                  <a:t> </a:t>
                </a:r>
              </a:p>
            </p:txBody>
          </p:sp>
        </mc:Fallback>
      </mc:AlternateContent>
    </p:spTree>
    <p:extLst>
      <p:ext uri="{BB962C8B-B14F-4D97-AF65-F5344CB8AC3E}">
        <p14:creationId xmlns:p14="http://schemas.microsoft.com/office/powerpoint/2010/main" val="3333131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29 May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16</a:t>
            </a:fld>
            <a:endParaRPr lang="en-US"/>
          </a:p>
        </p:txBody>
      </p:sp>
      <p:sp>
        <p:nvSpPr>
          <p:cNvPr id="4" name="TextBox 3"/>
          <p:cNvSpPr txBox="1"/>
          <p:nvPr/>
        </p:nvSpPr>
        <p:spPr>
          <a:xfrm>
            <a:off x="326571" y="158620"/>
            <a:ext cx="7791062" cy="369332"/>
          </a:xfrm>
          <a:prstGeom prst="rect">
            <a:avLst/>
          </a:prstGeom>
          <a:noFill/>
        </p:spPr>
        <p:txBody>
          <a:bodyPr wrap="square" rtlCol="0">
            <a:spAutoFit/>
          </a:bodyPr>
          <a:lstStyle/>
          <a:p>
            <a:r>
              <a:rPr lang="en-US" u="sng" dirty="0"/>
              <a:t>QCD Measurement vs Search</a:t>
            </a:r>
            <a:endParaRPr lang="en-GB" u="sng" dirty="0"/>
          </a:p>
        </p:txBody>
      </p:sp>
      <p:sp>
        <p:nvSpPr>
          <p:cNvPr id="7" name="TextBox 6"/>
          <p:cNvSpPr txBox="1"/>
          <p:nvPr/>
        </p:nvSpPr>
        <p:spPr>
          <a:xfrm>
            <a:off x="475861" y="690465"/>
            <a:ext cx="9013372"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a:t>In exotica searches, an |</a:t>
            </a:r>
            <a:r>
              <a:rPr lang="en-US" sz="1400" dirty="0" err="1"/>
              <a:t>y</a:t>
            </a:r>
            <a:r>
              <a:rPr lang="en-US" sz="1400" baseline="-25000" dirty="0" err="1"/>
              <a:t>Boost</a:t>
            </a:r>
            <a:r>
              <a:rPr lang="en-US" sz="1400" dirty="0"/>
              <a:t>|&lt;1.19 cut is applied</a:t>
            </a:r>
          </a:p>
          <a:p>
            <a:pPr marL="285750" indent="-285750">
              <a:buFont typeface="Arial" panose="020B0604020202020204" pitchFamily="34" charset="0"/>
              <a:buChar char="•"/>
            </a:pPr>
            <a:r>
              <a:rPr lang="en-US" sz="1400" dirty="0"/>
              <a:t>Are there any differences when we don’t </a:t>
            </a:r>
            <a:r>
              <a:rPr lang="en-US" sz="1400" dirty="0" err="1"/>
              <a:t>aply</a:t>
            </a:r>
            <a:r>
              <a:rPr lang="en-US" sz="1400" dirty="0"/>
              <a:t> the cut?</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76198"/>
            <a:ext cx="6094413" cy="4520749"/>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4413" y="1376198"/>
            <a:ext cx="6097587" cy="4520749"/>
          </a:xfrm>
          <a:prstGeom prst="rect">
            <a:avLst/>
          </a:prstGeom>
        </p:spPr>
      </p:pic>
      <p:sp>
        <p:nvSpPr>
          <p:cNvPr id="11" name="Rectangle 10"/>
          <p:cNvSpPr/>
          <p:nvPr/>
        </p:nvSpPr>
        <p:spPr>
          <a:xfrm>
            <a:off x="3974842" y="1504461"/>
            <a:ext cx="2169673" cy="919133"/>
          </a:xfrm>
          <a:prstGeom prst="rect">
            <a:avLst/>
          </a:prstGeom>
          <a:solidFill>
            <a:schemeClr val="bg1">
              <a:alpha val="99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p:nvSpPr>
        <p:spPr>
          <a:xfrm>
            <a:off x="9900458" y="1504460"/>
            <a:ext cx="1819469" cy="919133"/>
          </a:xfrm>
          <a:prstGeom prst="rect">
            <a:avLst/>
          </a:prstGeom>
          <a:solidFill>
            <a:schemeClr val="bg1">
              <a:alpha val="99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4" name="Straight Connector 13"/>
          <p:cNvCxnSpPr/>
          <p:nvPr/>
        </p:nvCxnSpPr>
        <p:spPr>
          <a:xfrm>
            <a:off x="4152122" y="1707502"/>
            <a:ext cx="56916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159897" y="2111829"/>
            <a:ext cx="569168" cy="0"/>
          </a:xfrm>
          <a:prstGeom prst="line">
            <a:avLst/>
          </a:prstGeom>
          <a:ln>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0080171" y="1695062"/>
            <a:ext cx="56916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087946" y="2099389"/>
            <a:ext cx="569168" cy="0"/>
          </a:xfrm>
          <a:prstGeom prst="line">
            <a:avLst/>
          </a:prstGeom>
          <a:ln>
            <a:solidFill>
              <a:srgbClr val="0033CC"/>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0699441" y="1556562"/>
            <a:ext cx="1122445" cy="246221"/>
          </a:xfrm>
          <a:prstGeom prst="rect">
            <a:avLst/>
          </a:prstGeom>
          <a:noFill/>
        </p:spPr>
        <p:txBody>
          <a:bodyPr wrap="square" rtlCol="0">
            <a:spAutoFit/>
          </a:bodyPr>
          <a:lstStyle/>
          <a:p>
            <a:r>
              <a:rPr lang="el-GR" sz="1000" dirty="0"/>
              <a:t>χ </a:t>
            </a:r>
            <a:r>
              <a:rPr lang="en-GB" sz="1000" dirty="0"/>
              <a:t>With boost cut </a:t>
            </a:r>
          </a:p>
        </p:txBody>
      </p:sp>
      <p:sp>
        <p:nvSpPr>
          <p:cNvPr id="19" name="TextBox 18"/>
          <p:cNvSpPr txBox="1"/>
          <p:nvPr/>
        </p:nvSpPr>
        <p:spPr>
          <a:xfrm>
            <a:off x="4729065" y="1549888"/>
            <a:ext cx="1365348" cy="246221"/>
          </a:xfrm>
          <a:prstGeom prst="rect">
            <a:avLst/>
          </a:prstGeom>
          <a:noFill/>
        </p:spPr>
        <p:txBody>
          <a:bodyPr wrap="square" rtlCol="0">
            <a:spAutoFit/>
          </a:bodyPr>
          <a:lstStyle/>
          <a:p>
            <a:r>
              <a:rPr lang="en-GB" sz="1000" dirty="0"/>
              <a:t>|cos</a:t>
            </a:r>
            <a:r>
              <a:rPr lang="el-GR" sz="1000" dirty="0"/>
              <a:t>θ</a:t>
            </a:r>
            <a:r>
              <a:rPr lang="en-US" sz="1000" dirty="0"/>
              <a:t>|</a:t>
            </a:r>
            <a:r>
              <a:rPr lang="el-GR" sz="1000" dirty="0"/>
              <a:t> </a:t>
            </a:r>
            <a:r>
              <a:rPr lang="en-GB" sz="1000" dirty="0"/>
              <a:t>With boost cut</a:t>
            </a:r>
          </a:p>
        </p:txBody>
      </p:sp>
      <p:sp>
        <p:nvSpPr>
          <p:cNvPr id="20" name="TextBox 19"/>
          <p:cNvSpPr txBox="1"/>
          <p:nvPr/>
        </p:nvSpPr>
        <p:spPr>
          <a:xfrm>
            <a:off x="4729065" y="1964026"/>
            <a:ext cx="1195874" cy="246221"/>
          </a:xfrm>
          <a:prstGeom prst="rect">
            <a:avLst/>
          </a:prstGeom>
          <a:noFill/>
        </p:spPr>
        <p:txBody>
          <a:bodyPr wrap="square" rtlCol="0">
            <a:spAutoFit/>
          </a:bodyPr>
          <a:lstStyle/>
          <a:p>
            <a:r>
              <a:rPr lang="en-GB" sz="1000" dirty="0"/>
              <a:t>|cos</a:t>
            </a:r>
            <a:r>
              <a:rPr lang="el-GR" sz="1000" dirty="0"/>
              <a:t>θ</a:t>
            </a:r>
            <a:r>
              <a:rPr lang="en-US" sz="1000" dirty="0"/>
              <a:t>|</a:t>
            </a:r>
            <a:endParaRPr lang="en-GB" sz="1000" dirty="0"/>
          </a:p>
        </p:txBody>
      </p:sp>
      <p:sp>
        <p:nvSpPr>
          <p:cNvPr id="21" name="TextBox 20"/>
          <p:cNvSpPr txBox="1"/>
          <p:nvPr/>
        </p:nvSpPr>
        <p:spPr>
          <a:xfrm>
            <a:off x="10693527" y="1964026"/>
            <a:ext cx="1195874" cy="246221"/>
          </a:xfrm>
          <a:prstGeom prst="rect">
            <a:avLst/>
          </a:prstGeom>
          <a:noFill/>
        </p:spPr>
        <p:txBody>
          <a:bodyPr wrap="square" rtlCol="0">
            <a:spAutoFit/>
          </a:bodyPr>
          <a:lstStyle/>
          <a:p>
            <a:r>
              <a:rPr lang="el-GR" sz="1000" dirty="0"/>
              <a:t>χ</a:t>
            </a:r>
            <a:endParaRPr lang="en-GB" sz="1000" dirty="0"/>
          </a:p>
        </p:txBody>
      </p:sp>
    </p:spTree>
    <p:extLst>
      <p:ext uri="{BB962C8B-B14F-4D97-AF65-F5344CB8AC3E}">
        <p14:creationId xmlns:p14="http://schemas.microsoft.com/office/powerpoint/2010/main" val="741620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37C362-8B6B-44E6-96A6-D3578FE67DFA}" type="datetime3">
              <a:rPr lang="en-US" smtClean="0"/>
              <a:t>29 May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mc:AlternateContent xmlns:mc="http://schemas.openxmlformats.org/markup-compatibility/2006" xmlns:a14="http://schemas.microsoft.com/office/drawing/2010/main">
        <mc:Choice Requires="a14">
          <p:sp>
            <p:nvSpPr>
              <p:cNvPr id="4" name="TextBox 3"/>
              <p:cNvSpPr txBox="1"/>
              <p:nvPr/>
            </p:nvSpPr>
            <p:spPr>
              <a:xfrm>
                <a:off x="346842" y="717331"/>
                <a:ext cx="11633664" cy="4770537"/>
              </a:xfrm>
              <a:prstGeom prst="rect">
                <a:avLst/>
              </a:prstGeom>
              <a:noFill/>
            </p:spPr>
            <p:txBody>
              <a:bodyPr wrap="square" rtlCol="0">
                <a:spAutoFit/>
              </a:bodyPr>
              <a:lstStyle/>
              <a:p>
                <a:pPr marL="285750" indent="-285750">
                  <a:buFont typeface="Arial" panose="020B0604020202020204" pitchFamily="34" charset="0"/>
                  <a:buChar char="•"/>
                </a:pPr>
                <a:r>
                  <a:rPr lang="en-US" sz="1600" dirty="0"/>
                  <a:t>Motivation:</a:t>
                </a:r>
              </a:p>
              <a:p>
                <a:pPr marL="742950" lvl="1" indent="-285750">
                  <a:buFont typeface="Arial" panose="020B0604020202020204" pitchFamily="34" charset="0"/>
                  <a:buChar char="•"/>
                </a:pPr>
                <a:r>
                  <a:rPr lang="en-US" sz="1600" dirty="0"/>
                  <a:t>Additional U(1)’ gauge symmetries and associated Z’ gauge bosons are one of the most motivated extensions of the SM</a:t>
                </a:r>
              </a:p>
              <a:p>
                <a:pPr marL="742950" lvl="1" indent="-285750">
                  <a:buFont typeface="Arial" panose="020B0604020202020204" pitchFamily="34" charset="0"/>
                  <a:buChar char="•"/>
                </a:pPr>
                <a:r>
                  <a:rPr lang="en-US" sz="1600" dirty="0"/>
                  <a:t>It is difficult to reduce the rank of an extended gauge group that contains the SM</a:t>
                </a:r>
              </a:p>
              <a:p>
                <a:endParaRPr lang="en-GB" sz="1600" dirty="0"/>
              </a:p>
              <a:p>
                <a:pPr marL="285750" indent="-285750">
                  <a:buFont typeface="Arial" panose="020B0604020202020204" pitchFamily="34" charset="0"/>
                  <a:buChar char="•"/>
                </a:pPr>
                <a:r>
                  <a:rPr lang="en-GB" sz="1600" dirty="0"/>
                  <a:t>In the SM the neutral current interactions of the fermions are described by the </a:t>
                </a:r>
                <a:r>
                  <a:rPr lang="en-GB" sz="1600" dirty="0" err="1"/>
                  <a:t>Lagrangian</a:t>
                </a:r>
                <a:r>
                  <a:rPr lang="en-GB" sz="1600" dirty="0"/>
                  <a:t>:</a:t>
                </a:r>
                <a:endParaRPr lang="el-GR" sz="1600" dirty="0"/>
              </a:p>
              <a:p>
                <a:pPr lvl="3"/>
                <a:endParaRPr lang="el-GR"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In the extension to SU(2) x U(1)</a:t>
                </a:r>
                <a:r>
                  <a:rPr lang="en-US" sz="1600" baseline="-25000" dirty="0"/>
                  <a:t>Y</a:t>
                </a:r>
                <a:r>
                  <a:rPr lang="en-US" sz="1600" dirty="0"/>
                  <a:t> x U(1) ‘</a:t>
                </a:r>
                <a:r>
                  <a:rPr lang="en-US" sz="1600" baseline="30000" dirty="0"/>
                  <a:t>n</a:t>
                </a:r>
                <a:r>
                  <a:rPr lang="en-US" sz="1600" dirty="0"/>
                  <a:t> , n </a:t>
                </a:r>
                <a14:m>
                  <m:oMath xmlns:m="http://schemas.openxmlformats.org/officeDocument/2006/math">
                    <m:r>
                      <a:rPr lang="en-US" sz="1600" b="0" i="1" smtClean="0">
                        <a:latin typeface="Cambria Math" panose="02040503050406030204" pitchFamily="18" charset="0"/>
                      </a:rPr>
                      <m:t>≥1 </m:t>
                    </m:r>
                  </m:oMath>
                </a14:m>
                <a:endParaRPr lang="en-GB" sz="1600" b="0" dirty="0"/>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endParaRPr lang="en-GB" sz="1600" b="0" dirty="0"/>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endParaRPr lang="en-GB" sz="1600" b="0" dirty="0"/>
              </a:p>
              <a:p>
                <a:r>
                  <a:rPr lang="en-GB" sz="1600" dirty="0"/>
                  <a:t>	where g</a:t>
                </a:r>
                <a:r>
                  <a:rPr lang="en-GB" sz="1600" baseline="-25000" dirty="0"/>
                  <a:t>1</a:t>
                </a:r>
                <a:r>
                  <a:rPr lang="en-GB" sz="1600" dirty="0"/>
                  <a:t>, Z</a:t>
                </a:r>
                <a:r>
                  <a:rPr lang="en-GB" sz="1600" baseline="-25000" dirty="0"/>
                  <a:t>1</a:t>
                </a:r>
                <a:r>
                  <a:rPr lang="el-GR" sz="1600" baseline="-25000" dirty="0"/>
                  <a:t>μ</a:t>
                </a:r>
                <a:r>
                  <a:rPr lang="el-GR" sz="1600" baseline="30000" dirty="0"/>
                  <a:t>0 </a:t>
                </a:r>
                <a:r>
                  <a:rPr lang="el-GR" sz="1600" baseline="-25000" dirty="0"/>
                  <a:t> </a:t>
                </a:r>
                <a:r>
                  <a:rPr lang="el-GR" sz="1600" dirty="0"/>
                  <a:t> </a:t>
                </a:r>
                <a:r>
                  <a:rPr lang="en-US" sz="1600" dirty="0"/>
                  <a:t>and J</a:t>
                </a:r>
                <a:r>
                  <a:rPr lang="en-US" sz="1600" baseline="-25000" dirty="0"/>
                  <a:t>1</a:t>
                </a:r>
                <a:r>
                  <a:rPr lang="el-GR" sz="1600" baseline="30000" dirty="0"/>
                  <a:t>μ</a:t>
                </a:r>
                <a:r>
                  <a:rPr lang="en-US" sz="1600" baseline="30000" dirty="0"/>
                  <a:t> </a:t>
                </a:r>
                <a:r>
                  <a:rPr lang="en-US" sz="1600" baseline="-25000" dirty="0"/>
                  <a:t> </a:t>
                </a:r>
                <a:r>
                  <a:rPr lang="en-US" sz="1600" dirty="0"/>
                  <a:t> are the respectively the gauge coupling, boson and current for the SM. In a similar way </a:t>
                </a:r>
                <a:r>
                  <a:rPr lang="en-US" sz="1600" dirty="0" err="1"/>
                  <a:t>g</a:t>
                </a:r>
                <a:r>
                  <a:rPr lang="en-US" sz="1600" baseline="-25000" dirty="0" err="1"/>
                  <a:t>a</a:t>
                </a:r>
                <a:r>
                  <a:rPr lang="en-US" sz="1600" dirty="0"/>
                  <a:t> , Z</a:t>
                </a:r>
                <a:r>
                  <a:rPr lang="en-US" sz="1600" baseline="-25000" dirty="0"/>
                  <a:t>a</a:t>
                </a:r>
                <a:r>
                  <a:rPr lang="el-GR" sz="1600" baseline="-25000" dirty="0"/>
                  <a:t>μ</a:t>
                </a:r>
                <a:r>
                  <a:rPr lang="el-GR" sz="1600" baseline="30000" dirty="0"/>
                  <a:t>0</a:t>
                </a:r>
                <a:r>
                  <a:rPr lang="en-US" sz="1600" dirty="0"/>
                  <a:t> for a=2,…n+1 are the gauge couplings and bosons for the additional U(1)’s. </a:t>
                </a:r>
              </a:p>
              <a:p>
                <a:endParaRPr lang="en-US" sz="1600" b="0" dirty="0"/>
              </a:p>
              <a:p>
                <a:r>
                  <a:rPr lang="en-US" sz="1600" dirty="0"/>
                  <a:t>The gauge currents will become:</a:t>
                </a:r>
              </a:p>
              <a:p>
                <a:r>
                  <a:rPr lang="en-US" sz="1600" b="0" dirty="0"/>
                  <a:t>	</a:t>
                </a:r>
                <a:endParaRPr lang="en-GB" sz="1600" b="0" dirty="0"/>
              </a:p>
              <a:p>
                <a:pPr lvl="1"/>
                <a:endParaRPr lang="en-US" sz="1600" b="0" dirty="0"/>
              </a:p>
            </p:txBody>
          </p:sp>
        </mc:Choice>
        <mc:Fallback xmlns="">
          <p:sp>
            <p:nvSpPr>
              <p:cNvPr id="4" name="TextBox 3"/>
              <p:cNvSpPr txBox="1">
                <a:spLocks noRot="1" noChangeAspect="1" noMove="1" noResize="1" noEditPoints="1" noAdjustHandles="1" noChangeArrowheads="1" noChangeShapeType="1" noTextEdit="1"/>
              </p:cNvSpPr>
              <p:nvPr/>
            </p:nvSpPr>
            <p:spPr>
              <a:xfrm>
                <a:off x="346842" y="717331"/>
                <a:ext cx="11633664" cy="4770537"/>
              </a:xfrm>
              <a:prstGeom prst="rect">
                <a:avLst/>
              </a:prstGeom>
              <a:blipFill>
                <a:blip r:embed="rId3"/>
                <a:stretch>
                  <a:fillRect l="-218"/>
                </a:stretch>
              </a:blipFill>
            </p:spPr>
            <p:txBody>
              <a:bodyPr/>
              <a:lstStyle/>
              <a:p>
                <a:r>
                  <a:rPr lang="en-US">
                    <a:noFill/>
                  </a:rPr>
                  <a:t> </a:t>
                </a:r>
              </a:p>
            </p:txBody>
          </p:sp>
        </mc:Fallback>
      </mc:AlternateContent>
      <p:sp>
        <p:nvSpPr>
          <p:cNvPr id="5" name="TextBox 4"/>
          <p:cNvSpPr txBox="1"/>
          <p:nvPr/>
        </p:nvSpPr>
        <p:spPr>
          <a:xfrm>
            <a:off x="260131" y="157656"/>
            <a:ext cx="10846676" cy="369332"/>
          </a:xfrm>
          <a:prstGeom prst="rect">
            <a:avLst/>
          </a:prstGeom>
          <a:noFill/>
        </p:spPr>
        <p:txBody>
          <a:bodyPr wrap="square" rtlCol="0">
            <a:spAutoFit/>
          </a:bodyPr>
          <a:lstStyle/>
          <a:p>
            <a:r>
              <a:rPr lang="en-US" u="sng" dirty="0"/>
              <a:t>Z prime physics</a:t>
            </a:r>
            <a:endParaRPr lang="en-GB"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2</a:t>
            </a:fld>
            <a:endParaRPr lang="en-US"/>
          </a:p>
        </p:txBody>
      </p:sp>
      <p:pic>
        <p:nvPicPr>
          <p:cNvPr id="8" name="Picture 7">
            <a:extLst>
              <a:ext uri="{FF2B5EF4-FFF2-40B4-BE49-F238E27FC236}">
                <a16:creationId xmlns:a16="http://schemas.microsoft.com/office/drawing/2014/main" id="{A4B3639E-AB85-DB42-A7DB-113C3D84185D}"/>
              </a:ext>
            </a:extLst>
          </p:cNvPr>
          <p:cNvPicPr>
            <a:picLocks noChangeAspect="1"/>
          </p:cNvPicPr>
          <p:nvPr/>
        </p:nvPicPr>
        <p:blipFill>
          <a:blip r:embed="rId4"/>
          <a:stretch>
            <a:fillRect/>
          </a:stretch>
        </p:blipFill>
        <p:spPr>
          <a:xfrm>
            <a:off x="3852876" y="3028558"/>
            <a:ext cx="3661186" cy="800884"/>
          </a:xfrm>
          <a:prstGeom prst="rect">
            <a:avLst/>
          </a:prstGeom>
        </p:spPr>
      </p:pic>
      <p:pic>
        <p:nvPicPr>
          <p:cNvPr id="9" name="Picture 8">
            <a:extLst>
              <a:ext uri="{FF2B5EF4-FFF2-40B4-BE49-F238E27FC236}">
                <a16:creationId xmlns:a16="http://schemas.microsoft.com/office/drawing/2014/main" id="{BFE1CCD9-8852-094C-8887-3966455BB289}"/>
              </a:ext>
            </a:extLst>
          </p:cNvPr>
          <p:cNvPicPr>
            <a:picLocks noChangeAspect="1"/>
          </p:cNvPicPr>
          <p:nvPr/>
        </p:nvPicPr>
        <p:blipFill>
          <a:blip r:embed="rId5"/>
          <a:stretch>
            <a:fillRect/>
          </a:stretch>
        </p:blipFill>
        <p:spPr>
          <a:xfrm>
            <a:off x="3356157" y="2023766"/>
            <a:ext cx="5041900" cy="622300"/>
          </a:xfrm>
          <a:prstGeom prst="rect">
            <a:avLst/>
          </a:prstGeom>
        </p:spPr>
      </p:pic>
      <p:pic>
        <p:nvPicPr>
          <p:cNvPr id="10" name="Picture 9">
            <a:extLst>
              <a:ext uri="{FF2B5EF4-FFF2-40B4-BE49-F238E27FC236}">
                <a16:creationId xmlns:a16="http://schemas.microsoft.com/office/drawing/2014/main" id="{84048BD0-7965-A340-89FC-C7FA48654714}"/>
              </a:ext>
            </a:extLst>
          </p:cNvPr>
          <p:cNvPicPr>
            <a:picLocks noChangeAspect="1"/>
          </p:cNvPicPr>
          <p:nvPr/>
        </p:nvPicPr>
        <p:blipFill>
          <a:blip r:embed="rId6"/>
          <a:stretch>
            <a:fillRect/>
          </a:stretch>
        </p:blipFill>
        <p:spPr>
          <a:xfrm>
            <a:off x="3686185" y="4757618"/>
            <a:ext cx="4064000" cy="1460500"/>
          </a:xfrm>
          <a:prstGeom prst="rect">
            <a:avLst/>
          </a:prstGeom>
        </p:spPr>
      </p:pic>
    </p:spTree>
    <p:extLst>
      <p:ext uri="{BB962C8B-B14F-4D97-AF65-F5344CB8AC3E}">
        <p14:creationId xmlns:p14="http://schemas.microsoft.com/office/powerpoint/2010/main" val="3410422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37C362-8B6B-44E6-96A6-D3578FE67DFA}" type="datetime3">
              <a:rPr lang="en-US" smtClean="0"/>
              <a:t>29 May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4" name="TextBox 3"/>
          <p:cNvSpPr txBox="1"/>
          <p:nvPr/>
        </p:nvSpPr>
        <p:spPr>
          <a:xfrm>
            <a:off x="357597" y="717331"/>
            <a:ext cx="11633664" cy="3785652"/>
          </a:xfrm>
          <a:prstGeom prst="rect">
            <a:avLst/>
          </a:prstGeom>
          <a:noFill/>
        </p:spPr>
        <p:txBody>
          <a:bodyPr wrap="square" rtlCol="0">
            <a:spAutoFit/>
          </a:bodyPr>
          <a:lstStyle/>
          <a:p>
            <a:pPr marL="285750" indent="-285750">
              <a:buFont typeface="Arial" panose="020B0604020202020204" pitchFamily="34" charset="0"/>
              <a:buChar char="•"/>
            </a:pPr>
            <a:r>
              <a:rPr lang="en-US" sz="1600" b="0" dirty="0"/>
              <a:t>The chiral coupl</a:t>
            </a:r>
            <a:r>
              <a:rPr lang="en-US" sz="1600" dirty="0"/>
              <a:t>ings </a:t>
            </a:r>
            <a:r>
              <a:rPr lang="en-US" sz="1600" dirty="0" err="1"/>
              <a:t>e</a:t>
            </a:r>
            <a:r>
              <a:rPr lang="en-US" sz="1600" baseline="-25000" dirty="0" err="1"/>
              <a:t>L</a:t>
            </a:r>
            <a:r>
              <a:rPr lang="en-US" sz="1600" dirty="0"/>
              <a:t> , </a:t>
            </a:r>
            <a:r>
              <a:rPr lang="en-US" sz="1600" dirty="0" err="1"/>
              <a:t>e</a:t>
            </a:r>
            <a:r>
              <a:rPr lang="en-US" sz="1600" baseline="-25000" dirty="0" err="1"/>
              <a:t>R</a:t>
            </a:r>
            <a:r>
              <a:rPr lang="en-US" sz="1600" baseline="-25000" dirty="0"/>
              <a:t> </a:t>
            </a:r>
            <a:r>
              <a:rPr lang="en-US" sz="1600" dirty="0"/>
              <a:t> are the U(1)</a:t>
            </a:r>
            <a:r>
              <a:rPr lang="en-US" sz="1600" baseline="-25000" dirty="0"/>
              <a:t>a</a:t>
            </a:r>
            <a:r>
              <a:rPr lang="en-US" sz="1600" dirty="0"/>
              <a:t> charges of the left and right handed components of the fermions and </a:t>
            </a:r>
            <a:r>
              <a:rPr lang="en-US" sz="1600" dirty="0" err="1"/>
              <a:t>g</a:t>
            </a:r>
            <a:r>
              <a:rPr lang="en-US" sz="1600" baseline="-25000" dirty="0" err="1"/>
              <a:t>V,A</a:t>
            </a:r>
            <a:r>
              <a:rPr lang="en-US" sz="1600" baseline="-25000" dirty="0"/>
              <a:t> </a:t>
            </a:r>
            <a:r>
              <a:rPr lang="en-US" sz="1600" dirty="0"/>
              <a:t> = </a:t>
            </a:r>
            <a:r>
              <a:rPr lang="en-US" sz="1600" dirty="0" err="1"/>
              <a:t>e</a:t>
            </a:r>
            <a:r>
              <a:rPr lang="en-US" sz="1600" baseline="-25000" dirty="0" err="1"/>
              <a:t>L</a:t>
            </a:r>
            <a:r>
              <a:rPr lang="en-US" sz="1600" dirty="0"/>
              <a:t> ± </a:t>
            </a:r>
            <a:r>
              <a:rPr lang="en-US" sz="1600" dirty="0" err="1"/>
              <a:t>e</a:t>
            </a:r>
            <a:r>
              <a:rPr lang="en-US" sz="1600" baseline="-25000" dirty="0" err="1"/>
              <a:t>R</a:t>
            </a:r>
            <a:r>
              <a:rPr lang="en-US" sz="1600" baseline="-25000" dirty="0"/>
              <a:t> </a:t>
            </a:r>
            <a:r>
              <a:rPr lang="en-US" sz="1600" dirty="0"/>
              <a:t> are the corresponding vector and axial couplings</a:t>
            </a:r>
          </a:p>
          <a:p>
            <a:pPr marL="285750" indent="-285750">
              <a:buFont typeface="Arial" panose="020B0604020202020204" pitchFamily="34" charset="0"/>
              <a:buChar char="•"/>
            </a:pPr>
            <a:endParaRPr lang="en-US" sz="1600" b="0" dirty="0"/>
          </a:p>
          <a:p>
            <a:pPr marL="285750" indent="-285750">
              <a:buFont typeface="Arial" panose="020B0604020202020204" pitchFamily="34" charset="0"/>
              <a:buChar char="•"/>
            </a:pPr>
            <a:r>
              <a:rPr lang="en-US" sz="1600" b="0" dirty="0"/>
              <a:t>It is more conv</a:t>
            </a:r>
            <a:r>
              <a:rPr lang="en-US" sz="1600" dirty="0"/>
              <a:t>enient to specify the charges of the left chiral components of both the fermion  f and the antifermion f</a:t>
            </a:r>
            <a:r>
              <a:rPr lang="en-US" sz="1600" baseline="30000" dirty="0"/>
              <a:t>c </a:t>
            </a:r>
            <a:r>
              <a:rPr lang="en-US" sz="1600" dirty="0"/>
              <a:t> with </a:t>
            </a:r>
            <a:r>
              <a:rPr lang="en-US" sz="1600" dirty="0" err="1"/>
              <a:t>Q</a:t>
            </a:r>
            <a:r>
              <a:rPr lang="en-US" sz="1600" baseline="-25000" dirty="0" err="1"/>
              <a:t>af</a:t>
            </a:r>
            <a:r>
              <a:rPr lang="en-US" sz="1600" dirty="0"/>
              <a:t> , </a:t>
            </a:r>
            <a:r>
              <a:rPr lang="en-US" sz="1600" dirty="0" err="1"/>
              <a:t>Q</a:t>
            </a:r>
            <a:r>
              <a:rPr lang="en-US" sz="1600" baseline="-25000" dirty="0" err="1"/>
              <a:t>afc</a:t>
            </a:r>
            <a:r>
              <a:rPr lang="en-US" sz="1600" baseline="-25000" dirty="0"/>
              <a:t> </a:t>
            </a:r>
            <a:r>
              <a:rPr lang="en-US" sz="1600" dirty="0"/>
              <a:t>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For example in the SM one has:  					    and                                             </a:t>
            </a:r>
          </a:p>
          <a:p>
            <a:pPr marL="285750" indent="-285750">
              <a:buFont typeface="Arial" panose="020B0604020202020204" pitchFamily="34" charset="0"/>
              <a:buChar char="•"/>
            </a:pPr>
            <a:endParaRPr lang="en-US" sz="1600" b="0" dirty="0"/>
          </a:p>
          <a:p>
            <a:pPr marL="285750" indent="-285750">
              <a:buFont typeface="Arial" panose="020B0604020202020204" pitchFamily="34" charset="0"/>
              <a:buChar char="•"/>
            </a:pPr>
            <a:r>
              <a:rPr lang="en-US" sz="1600" dirty="0"/>
              <a:t>The additional gauge couplings and charges are extremely model dependent</a:t>
            </a:r>
          </a:p>
          <a:p>
            <a:pPr marL="285750" indent="-285750">
              <a:buFont typeface="Arial" panose="020B0604020202020204" pitchFamily="34" charset="0"/>
              <a:buChar char="•"/>
            </a:pPr>
            <a:endParaRPr lang="en-US" sz="1600" b="0" dirty="0"/>
          </a:p>
          <a:p>
            <a:pPr marL="285750" indent="-285750">
              <a:buFont typeface="Arial" panose="020B0604020202020204" pitchFamily="34" charset="0"/>
              <a:buChar char="•"/>
            </a:pPr>
            <a:r>
              <a:rPr lang="en-US" sz="1600" dirty="0"/>
              <a:t>The gauge covariant derivative will become:</a:t>
            </a:r>
          </a:p>
          <a:p>
            <a:pPr marL="285750" indent="-285750">
              <a:buFont typeface="Arial" panose="020B0604020202020204" pitchFamily="34" charset="0"/>
              <a:buChar char="•"/>
            </a:pPr>
            <a:endParaRPr lang="en-GB" sz="1600" b="0" dirty="0"/>
          </a:p>
          <a:p>
            <a:pPr lvl="1"/>
            <a:endParaRPr lang="en-GB" sz="1600" b="0" dirty="0"/>
          </a:p>
          <a:p>
            <a:pPr lvl="1"/>
            <a:r>
              <a:rPr lang="en-GB" sz="1600" b="0" dirty="0"/>
              <a:t>Where the q</a:t>
            </a:r>
            <a:r>
              <a:rPr lang="en-GB" sz="1600" b="0" baseline="-25000" dirty="0"/>
              <a:t>i </a:t>
            </a:r>
            <a:r>
              <a:rPr lang="en-GB" sz="1600" b="0" dirty="0"/>
              <a:t>, </a:t>
            </a:r>
            <a:r>
              <a:rPr lang="en-GB" sz="1600" b="0" dirty="0" err="1"/>
              <a:t>Q</a:t>
            </a:r>
            <a:r>
              <a:rPr lang="en-GB" sz="1600" b="0" baseline="-25000" dirty="0" err="1"/>
              <a:t>ai</a:t>
            </a:r>
            <a:r>
              <a:rPr lang="en-GB" sz="1600" dirty="0"/>
              <a:t> , are respectively the electric and U(1)</a:t>
            </a:r>
            <a:r>
              <a:rPr lang="en-GB" sz="1600" baseline="-25000" dirty="0"/>
              <a:t>a </a:t>
            </a:r>
            <a:r>
              <a:rPr lang="en-GB" sz="1600" dirty="0"/>
              <a:t> charges of the </a:t>
            </a:r>
            <a:r>
              <a:rPr lang="el-GR" sz="1600" dirty="0"/>
              <a:t>φ</a:t>
            </a:r>
            <a:r>
              <a:rPr lang="en-US" sz="1600" baseline="-25000" dirty="0" err="1"/>
              <a:t>i</a:t>
            </a:r>
            <a:endParaRPr lang="en-GB" sz="1600" b="0" dirty="0"/>
          </a:p>
        </p:txBody>
      </p:sp>
      <p:sp>
        <p:nvSpPr>
          <p:cNvPr id="5" name="TextBox 4"/>
          <p:cNvSpPr txBox="1"/>
          <p:nvPr/>
        </p:nvSpPr>
        <p:spPr>
          <a:xfrm>
            <a:off x="260131" y="157656"/>
            <a:ext cx="10846676" cy="369332"/>
          </a:xfrm>
          <a:prstGeom prst="rect">
            <a:avLst/>
          </a:prstGeom>
          <a:noFill/>
        </p:spPr>
        <p:txBody>
          <a:bodyPr wrap="square" rtlCol="0">
            <a:spAutoFit/>
          </a:bodyPr>
          <a:lstStyle/>
          <a:p>
            <a:r>
              <a:rPr lang="en-US" u="sng" dirty="0"/>
              <a:t>Z prime physics</a:t>
            </a:r>
            <a:endParaRPr lang="en-GB"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3</a:t>
            </a:fld>
            <a:endParaRPr lang="en-US"/>
          </a:p>
        </p:txBody>
      </p:sp>
      <p:pic>
        <p:nvPicPr>
          <p:cNvPr id="7" name="Picture 6">
            <a:extLst>
              <a:ext uri="{FF2B5EF4-FFF2-40B4-BE49-F238E27FC236}">
                <a16:creationId xmlns:a16="http://schemas.microsoft.com/office/drawing/2014/main" id="{4093280B-4E6F-D14D-B682-64B335AF1644}"/>
              </a:ext>
            </a:extLst>
          </p:cNvPr>
          <p:cNvPicPr>
            <a:picLocks noChangeAspect="1"/>
          </p:cNvPicPr>
          <p:nvPr/>
        </p:nvPicPr>
        <p:blipFill>
          <a:blip r:embed="rId3"/>
          <a:stretch>
            <a:fillRect/>
          </a:stretch>
        </p:blipFill>
        <p:spPr>
          <a:xfrm>
            <a:off x="3651469" y="1984892"/>
            <a:ext cx="4064000" cy="469900"/>
          </a:xfrm>
          <a:prstGeom prst="rect">
            <a:avLst/>
          </a:prstGeom>
        </p:spPr>
      </p:pic>
      <p:pic>
        <p:nvPicPr>
          <p:cNvPr id="11" name="Picture 10">
            <a:extLst>
              <a:ext uri="{FF2B5EF4-FFF2-40B4-BE49-F238E27FC236}">
                <a16:creationId xmlns:a16="http://schemas.microsoft.com/office/drawing/2014/main" id="{01B51CEA-C86B-0F4A-8AD1-865DBCCB66F3}"/>
              </a:ext>
            </a:extLst>
          </p:cNvPr>
          <p:cNvPicPr>
            <a:picLocks noChangeAspect="1"/>
          </p:cNvPicPr>
          <p:nvPr/>
        </p:nvPicPr>
        <p:blipFill>
          <a:blip r:embed="rId4"/>
          <a:stretch>
            <a:fillRect/>
          </a:stretch>
        </p:blipFill>
        <p:spPr>
          <a:xfrm>
            <a:off x="3569551" y="2407563"/>
            <a:ext cx="2032000" cy="419100"/>
          </a:xfrm>
          <a:prstGeom prst="rect">
            <a:avLst/>
          </a:prstGeom>
        </p:spPr>
      </p:pic>
      <p:pic>
        <p:nvPicPr>
          <p:cNvPr id="12" name="Picture 11">
            <a:extLst>
              <a:ext uri="{FF2B5EF4-FFF2-40B4-BE49-F238E27FC236}">
                <a16:creationId xmlns:a16="http://schemas.microsoft.com/office/drawing/2014/main" id="{3698C0B9-3776-014D-AE07-B08C5DFB8728}"/>
              </a:ext>
            </a:extLst>
          </p:cNvPr>
          <p:cNvPicPr>
            <a:picLocks noChangeAspect="1"/>
          </p:cNvPicPr>
          <p:nvPr/>
        </p:nvPicPr>
        <p:blipFill>
          <a:blip r:embed="rId5"/>
          <a:stretch>
            <a:fillRect/>
          </a:stretch>
        </p:blipFill>
        <p:spPr>
          <a:xfrm>
            <a:off x="6096000" y="2439313"/>
            <a:ext cx="1930400" cy="355600"/>
          </a:xfrm>
          <a:prstGeom prst="rect">
            <a:avLst/>
          </a:prstGeom>
        </p:spPr>
      </p:pic>
      <p:pic>
        <p:nvPicPr>
          <p:cNvPr id="13" name="Picture 12">
            <a:extLst>
              <a:ext uri="{FF2B5EF4-FFF2-40B4-BE49-F238E27FC236}">
                <a16:creationId xmlns:a16="http://schemas.microsoft.com/office/drawing/2014/main" id="{75DB37EF-263E-164B-8892-CFB42FA513F5}"/>
              </a:ext>
            </a:extLst>
          </p:cNvPr>
          <p:cNvPicPr>
            <a:picLocks noChangeAspect="1"/>
          </p:cNvPicPr>
          <p:nvPr/>
        </p:nvPicPr>
        <p:blipFill>
          <a:blip r:embed="rId6"/>
          <a:stretch>
            <a:fillRect/>
          </a:stretch>
        </p:blipFill>
        <p:spPr>
          <a:xfrm>
            <a:off x="4585551" y="3225006"/>
            <a:ext cx="4406900" cy="785534"/>
          </a:xfrm>
          <a:prstGeom prst="rect">
            <a:avLst/>
          </a:prstGeom>
        </p:spPr>
      </p:pic>
    </p:spTree>
    <p:extLst>
      <p:ext uri="{BB962C8B-B14F-4D97-AF65-F5344CB8AC3E}">
        <p14:creationId xmlns:p14="http://schemas.microsoft.com/office/powerpoint/2010/main" val="1058468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37C362-8B6B-44E6-96A6-D3578FE67DFA}" type="datetime3">
              <a:rPr lang="en-US" smtClean="0"/>
              <a:t>29 May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70888" y="157656"/>
            <a:ext cx="11325855" cy="3847207"/>
          </a:xfrm>
          <a:prstGeom prst="rect">
            <a:avLst/>
          </a:prstGeom>
          <a:noFill/>
        </p:spPr>
        <p:txBody>
          <a:bodyPr wrap="square" rtlCol="0">
            <a:spAutoFit/>
          </a:bodyPr>
          <a:lstStyle/>
          <a:p>
            <a:r>
              <a:rPr lang="en-US" u="sng" dirty="0"/>
              <a:t>Z prime physics-Masses and mass mixings</a:t>
            </a:r>
          </a:p>
          <a:p>
            <a:endParaRPr lang="en-GB" u="sng" dirty="0"/>
          </a:p>
          <a:p>
            <a:pPr marL="285750" indent="-285750">
              <a:buFont typeface="Arial" panose="020B0604020202020204" pitchFamily="34" charset="0"/>
              <a:buChar char="•"/>
            </a:pPr>
            <a:r>
              <a:rPr lang="en-US" sz="1600" dirty="0"/>
              <a:t>The electrically neutral photon field is massless while the Z</a:t>
            </a:r>
            <a:r>
              <a:rPr lang="en-US" sz="1600" baseline="-25000" dirty="0"/>
              <a:t>a</a:t>
            </a:r>
            <a:r>
              <a:rPr lang="el-GR" sz="1600" baseline="-25000" dirty="0"/>
              <a:t>μ</a:t>
            </a:r>
            <a:r>
              <a:rPr lang="el-GR" sz="1600" baseline="30000" dirty="0"/>
              <a:t>0</a:t>
            </a:r>
            <a:r>
              <a:rPr lang="el-GR" sz="1600" dirty="0"/>
              <a:t> </a:t>
            </a:r>
            <a:r>
              <a:rPr lang="en-US" sz="1600" dirty="0"/>
              <a:t>develops a mass term                             </a:t>
            </a:r>
          </a:p>
          <a:p>
            <a:r>
              <a:rPr lang="en-US" sz="1600" dirty="0"/>
              <a:t>       Where </a:t>
            </a:r>
          </a:p>
          <a:p>
            <a:endParaRPr lang="en-US" sz="1600" dirty="0"/>
          </a:p>
          <a:p>
            <a:endParaRPr lang="en-US" sz="1600" dirty="0"/>
          </a:p>
          <a:p>
            <a:endParaRPr lang="en-US" sz="1600" dirty="0"/>
          </a:p>
          <a:p>
            <a:pPr marL="285750" indent="-285750">
              <a:buFont typeface="Arial" panose="020B0604020202020204" pitchFamily="34" charset="0"/>
              <a:buChar char="•"/>
            </a:pPr>
            <a:r>
              <a:rPr lang="en-US" sz="1600" dirty="0" err="1"/>
              <a:t>Diagonilizing</a:t>
            </a:r>
            <a:r>
              <a:rPr lang="en-US" sz="1600" dirty="0"/>
              <a:t> the mass matrix one obtains n+1 massive eigenstates Z</a:t>
            </a:r>
            <a:r>
              <a:rPr lang="el-GR" sz="1600" baseline="-25000" dirty="0" err="1"/>
              <a:t>αμ</a:t>
            </a:r>
            <a:r>
              <a:rPr lang="el-GR" sz="1600" dirty="0"/>
              <a:t> </a:t>
            </a:r>
            <a:r>
              <a:rPr lang="en-US" sz="1600" dirty="0"/>
              <a:t> with</a:t>
            </a:r>
            <a:r>
              <a:rPr lang="el-GR" sz="1600" dirty="0"/>
              <a:t> </a:t>
            </a:r>
            <a:r>
              <a:rPr lang="en-US" sz="1600" dirty="0"/>
              <a:t>mass M</a:t>
            </a:r>
            <a:r>
              <a:rPr lang="el-GR" sz="1600" baseline="-25000" dirty="0"/>
              <a:t>α </a:t>
            </a:r>
            <a:r>
              <a:rPr lang="el-GR" sz="1600" dirty="0"/>
              <a:t> </a:t>
            </a:r>
            <a:r>
              <a:rPr lang="en-US" sz="1600" dirty="0"/>
              <a: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But Z</a:t>
            </a:r>
            <a:r>
              <a:rPr lang="en-US" sz="1600" baseline="-25000" dirty="0"/>
              <a:t>a</a:t>
            </a:r>
            <a:r>
              <a:rPr lang="el-GR" sz="1600" baseline="-25000" dirty="0"/>
              <a:t>μ </a:t>
            </a:r>
            <a:r>
              <a:rPr lang="el-GR" sz="1600" dirty="0"/>
              <a:t> </a:t>
            </a:r>
            <a:r>
              <a:rPr lang="en-US" sz="1600" dirty="0"/>
              <a:t>couples to                                and the most studied case is where n =1 and we get a mass matrix: </a:t>
            </a:r>
          </a:p>
          <a:p>
            <a:pPr marL="285750" indent="-285750">
              <a:buFont typeface="Arial" panose="020B0604020202020204" pitchFamily="34" charset="0"/>
              <a:buChar char="•"/>
            </a:pPr>
            <a:endParaRPr lang="en-US" sz="1600" dirty="0"/>
          </a:p>
        </p:txBody>
      </p:sp>
      <p:sp>
        <p:nvSpPr>
          <p:cNvPr id="6" name="Slide Number Placeholder 5"/>
          <p:cNvSpPr>
            <a:spLocks noGrp="1"/>
          </p:cNvSpPr>
          <p:nvPr>
            <p:ph type="sldNum" sz="quarter" idx="12"/>
          </p:nvPr>
        </p:nvSpPr>
        <p:spPr/>
        <p:txBody>
          <a:bodyPr/>
          <a:lstStyle/>
          <a:p>
            <a:fld id="{AEEFAC8D-0A19-DC49-9F7A-4BFCAD95B105}" type="slidenum">
              <a:rPr lang="en-US" smtClean="0"/>
              <a:t>4</a:t>
            </a:fld>
            <a:endParaRPr lang="en-US"/>
          </a:p>
        </p:txBody>
      </p:sp>
      <p:pic>
        <p:nvPicPr>
          <p:cNvPr id="8" name="Picture 7">
            <a:extLst>
              <a:ext uri="{FF2B5EF4-FFF2-40B4-BE49-F238E27FC236}">
                <a16:creationId xmlns:a16="http://schemas.microsoft.com/office/drawing/2014/main" id="{60CDAE33-B3DB-E945-8089-E334D7A89623}"/>
              </a:ext>
            </a:extLst>
          </p:cNvPr>
          <p:cNvPicPr>
            <a:picLocks noChangeAspect="1"/>
          </p:cNvPicPr>
          <p:nvPr/>
        </p:nvPicPr>
        <p:blipFill>
          <a:blip r:embed="rId3"/>
          <a:stretch>
            <a:fillRect/>
          </a:stretch>
        </p:blipFill>
        <p:spPr>
          <a:xfrm>
            <a:off x="7601758" y="754671"/>
            <a:ext cx="2298700" cy="304800"/>
          </a:xfrm>
          <a:prstGeom prst="rect">
            <a:avLst/>
          </a:prstGeom>
        </p:spPr>
      </p:pic>
      <p:pic>
        <p:nvPicPr>
          <p:cNvPr id="9" name="Picture 8">
            <a:extLst>
              <a:ext uri="{FF2B5EF4-FFF2-40B4-BE49-F238E27FC236}">
                <a16:creationId xmlns:a16="http://schemas.microsoft.com/office/drawing/2014/main" id="{C6216F4D-5CF9-2C41-96AC-E0210ECFDC73}"/>
              </a:ext>
            </a:extLst>
          </p:cNvPr>
          <p:cNvPicPr>
            <a:picLocks noChangeAspect="1"/>
          </p:cNvPicPr>
          <p:nvPr/>
        </p:nvPicPr>
        <p:blipFill>
          <a:blip r:embed="rId4"/>
          <a:stretch>
            <a:fillRect/>
          </a:stretch>
        </p:blipFill>
        <p:spPr>
          <a:xfrm>
            <a:off x="4365365" y="1250551"/>
            <a:ext cx="3136900" cy="584200"/>
          </a:xfrm>
          <a:prstGeom prst="rect">
            <a:avLst/>
          </a:prstGeom>
        </p:spPr>
      </p:pic>
      <p:pic>
        <p:nvPicPr>
          <p:cNvPr id="10" name="Picture 9">
            <a:extLst>
              <a:ext uri="{FF2B5EF4-FFF2-40B4-BE49-F238E27FC236}">
                <a16:creationId xmlns:a16="http://schemas.microsoft.com/office/drawing/2014/main" id="{B93705C6-1FE7-6E45-8B27-8AB2FA2E4E15}"/>
              </a:ext>
            </a:extLst>
          </p:cNvPr>
          <p:cNvPicPr>
            <a:picLocks noChangeAspect="1"/>
          </p:cNvPicPr>
          <p:nvPr/>
        </p:nvPicPr>
        <p:blipFill>
          <a:blip r:embed="rId5"/>
          <a:stretch>
            <a:fillRect/>
          </a:stretch>
        </p:blipFill>
        <p:spPr>
          <a:xfrm>
            <a:off x="4828915" y="2325818"/>
            <a:ext cx="2209800" cy="850900"/>
          </a:xfrm>
          <a:prstGeom prst="rect">
            <a:avLst/>
          </a:prstGeom>
        </p:spPr>
      </p:pic>
      <p:pic>
        <p:nvPicPr>
          <p:cNvPr id="16" name="Picture 15">
            <a:extLst>
              <a:ext uri="{FF2B5EF4-FFF2-40B4-BE49-F238E27FC236}">
                <a16:creationId xmlns:a16="http://schemas.microsoft.com/office/drawing/2014/main" id="{A276B9D6-A890-5447-AEB3-2C3255684D04}"/>
              </a:ext>
            </a:extLst>
          </p:cNvPr>
          <p:cNvPicPr>
            <a:picLocks noChangeAspect="1"/>
          </p:cNvPicPr>
          <p:nvPr/>
        </p:nvPicPr>
        <p:blipFill>
          <a:blip r:embed="rId6"/>
          <a:stretch>
            <a:fillRect/>
          </a:stretch>
        </p:blipFill>
        <p:spPr>
          <a:xfrm>
            <a:off x="2185251" y="3429000"/>
            <a:ext cx="1384300" cy="279400"/>
          </a:xfrm>
          <a:prstGeom prst="rect">
            <a:avLst/>
          </a:prstGeom>
        </p:spPr>
      </p:pic>
      <p:pic>
        <p:nvPicPr>
          <p:cNvPr id="17" name="Picture 16">
            <a:extLst>
              <a:ext uri="{FF2B5EF4-FFF2-40B4-BE49-F238E27FC236}">
                <a16:creationId xmlns:a16="http://schemas.microsoft.com/office/drawing/2014/main" id="{8D069CF2-FA57-C340-8DF5-7E7A50AB72FE}"/>
              </a:ext>
            </a:extLst>
          </p:cNvPr>
          <p:cNvPicPr>
            <a:picLocks noChangeAspect="1"/>
          </p:cNvPicPr>
          <p:nvPr/>
        </p:nvPicPr>
        <p:blipFill>
          <a:blip r:embed="rId7"/>
          <a:stretch>
            <a:fillRect/>
          </a:stretch>
        </p:blipFill>
        <p:spPr>
          <a:xfrm>
            <a:off x="3095365" y="3845319"/>
            <a:ext cx="5676900" cy="1244600"/>
          </a:xfrm>
          <a:prstGeom prst="rect">
            <a:avLst/>
          </a:prstGeom>
        </p:spPr>
      </p:pic>
    </p:spTree>
    <p:extLst>
      <p:ext uri="{BB962C8B-B14F-4D97-AF65-F5344CB8AC3E}">
        <p14:creationId xmlns:p14="http://schemas.microsoft.com/office/powerpoint/2010/main" val="4176096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37C362-8B6B-44E6-96A6-D3578FE67DFA}" type="datetime3">
              <a:rPr lang="en-US" smtClean="0"/>
              <a:t>29 May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mc:AlternateContent xmlns:mc="http://schemas.openxmlformats.org/markup-compatibility/2006">
        <mc:Choice xmlns:a14="http://schemas.microsoft.com/office/drawing/2010/main" Requires="a14">
          <p:sp>
            <p:nvSpPr>
              <p:cNvPr id="4" name="TextBox 3"/>
              <p:cNvSpPr txBox="1"/>
              <p:nvPr/>
            </p:nvSpPr>
            <p:spPr>
              <a:xfrm>
                <a:off x="346842" y="526988"/>
                <a:ext cx="11282174" cy="5797997"/>
              </a:xfrm>
              <a:prstGeom prst="rect">
                <a:avLst/>
              </a:prstGeom>
              <a:noFill/>
            </p:spPr>
            <p:txBody>
              <a:bodyPr wrap="square" rtlCol="0">
                <a:spAutoFit/>
              </a:bodyPr>
              <a:lstStyle/>
              <a:p>
                <a:pPr marL="285750" indent="-285750">
                  <a:buFont typeface="Arial" panose="020B0604020202020204" pitchFamily="34" charset="0"/>
                  <a:buChar char="•"/>
                </a:pPr>
                <a:r>
                  <a:rPr lang="en-US" sz="1600" dirty="0"/>
                  <a:t>We employ the </a:t>
                </a:r>
                <a:r>
                  <a:rPr lang="en-US" sz="1600" dirty="0" err="1"/>
                  <a:t>dijet</a:t>
                </a:r>
                <a:r>
                  <a:rPr lang="en-US" sz="1600" dirty="0"/>
                  <a:t> angular variable </a:t>
                </a:r>
                <a:r>
                  <a:rPr lang="el-GR" sz="1600" dirty="0"/>
                  <a:t>χ </a:t>
                </a:r>
                <a:r>
                  <a:rPr lang="en-US" sz="1600" dirty="0"/>
                  <a:t>from the </a:t>
                </a:r>
                <a:r>
                  <a:rPr lang="en-US" sz="1600" dirty="0" err="1"/>
                  <a:t>rapidities</a:t>
                </a:r>
                <a:r>
                  <a:rPr lang="en-US" sz="1600" dirty="0"/>
                  <a:t> of the two leading jets</a:t>
                </a:r>
              </a:p>
              <a:p>
                <a:pPr marL="285750" indent="-285750">
                  <a:buFont typeface="Arial" panose="020B0604020202020204" pitchFamily="34" charset="0"/>
                  <a:buChar char="•"/>
                </a:pPr>
                <a:r>
                  <a:rPr lang="en-US" sz="1600" dirty="0"/>
                  <a:t>Why </a:t>
                </a:r>
                <a:r>
                  <a:rPr lang="el-GR" sz="1600" dirty="0"/>
                  <a:t>χ</a:t>
                </a:r>
                <a:r>
                  <a:rPr lang="en-US" sz="1600" dirty="0"/>
                  <a:t>?</a:t>
                </a:r>
              </a:p>
              <a:p>
                <a:pPr marL="742950" lvl="1" indent="-285750">
                  <a:buFont typeface="Arial" panose="020B0604020202020204" pitchFamily="34" charset="0"/>
                  <a:buChar char="•"/>
                </a:pPr>
                <a:r>
                  <a:rPr lang="en-US" sz="1600" dirty="0"/>
                  <a:t>The distributions associated with the final states produced via QCD interactions are relatively flat in comparison with the distributions of the BSM models or new particles, which typically peak at low values of x</a:t>
                </a:r>
              </a:p>
              <a:p>
                <a:pPr marL="742950" lvl="1"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We can measure the variable </a:t>
                </a:r>
                <a:r>
                  <a:rPr lang="el-GR" sz="1600" dirty="0"/>
                  <a:t>χ </a:t>
                </a:r>
                <a:r>
                  <a:rPr lang="en-US" sz="1600" dirty="0"/>
                  <a:t>in two ways </a:t>
                </a:r>
              </a:p>
              <a:p>
                <a:pPr lvl="1"/>
                <a:endParaRPr lang="en-US" sz="1600" dirty="0"/>
              </a:p>
              <a:p>
                <a:pPr lvl="1"/>
                <a:r>
                  <a:rPr lang="en-US" sz="1600" dirty="0"/>
                  <a:t>1. By measuring the difference of the </a:t>
                </a:r>
                <a:r>
                  <a:rPr lang="en-US" sz="1600" dirty="0" err="1"/>
                  <a:t>rapidities</a:t>
                </a:r>
                <a:r>
                  <a:rPr lang="en-US" sz="1600" dirty="0"/>
                  <a:t> of the two leading jets such as the corresponding rapidity in the ZMF is: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𝑦</m:t>
                        </m:r>
                      </m:e>
                      <m:sup>
                        <m:r>
                          <a:rPr lang="en-US" sz="1600" b="0" i="1" smtClean="0">
                            <a:latin typeface="Cambria Math" panose="02040503050406030204" pitchFamily="18" charset="0"/>
                          </a:rPr>
                          <m:t>∗</m:t>
                        </m:r>
                      </m:sup>
                    </m:sSup>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oMath>
                </a14:m>
                <a:endParaRPr lang="en-US" sz="1600" dirty="0"/>
              </a:p>
              <a:p>
                <a:pPr lvl="1"/>
                <a:endParaRPr lang="en-US" sz="1600" dirty="0"/>
              </a:p>
              <a:p>
                <a:pPr lvl="1"/>
                <a:r>
                  <a:rPr lang="el-GR" sz="1600" dirty="0"/>
                  <a:t>Χ </a:t>
                </a:r>
                <a:r>
                  <a:rPr lang="en-US" sz="1600" dirty="0"/>
                  <a:t>is defined as </a:t>
                </a:r>
                <a14:m>
                  <m:oMath xmlns:m="http://schemas.openxmlformats.org/officeDocument/2006/math">
                    <m:r>
                      <a:rPr lang="el-GR" sz="1600" b="0" i="1" smtClean="0">
                        <a:solidFill>
                          <a:srgbClr val="FF0000"/>
                        </a:solidFill>
                        <a:latin typeface="Cambria Math" panose="02040503050406030204" pitchFamily="18" charset="0"/>
                      </a:rPr>
                      <m:t>𝜒</m:t>
                    </m:r>
                    <m:r>
                      <a:rPr lang="el-GR" sz="1600" b="0" i="1" smtClean="0">
                        <a:solidFill>
                          <a:srgbClr val="FF0000"/>
                        </a:solidFill>
                        <a:latin typeface="Cambria Math" panose="02040503050406030204" pitchFamily="18" charset="0"/>
                      </a:rPr>
                      <m:t>=</m:t>
                    </m:r>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𝑒</m:t>
                        </m:r>
                      </m:e>
                      <m:sup>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m:t>
                            </m:r>
                            <m:r>
                              <a:rPr lang="en-US" sz="1600" b="0" i="1" smtClean="0">
                                <a:solidFill>
                                  <a:srgbClr val="FF0000"/>
                                </a:solidFill>
                                <a:latin typeface="Cambria Math" panose="02040503050406030204" pitchFamily="18" charset="0"/>
                              </a:rPr>
                              <m:t>𝑦</m:t>
                            </m:r>
                          </m:e>
                          <m:sup>
                            <m:r>
                              <a:rPr lang="en-US" sz="1600" b="0" i="1" smtClean="0">
                                <a:solidFill>
                                  <a:srgbClr val="FF0000"/>
                                </a:solidFill>
                                <a:latin typeface="Cambria Math" panose="02040503050406030204" pitchFamily="18" charset="0"/>
                              </a:rPr>
                              <m:t>∗</m:t>
                            </m:r>
                          </m:sup>
                        </m:sSup>
                        <m:r>
                          <a:rPr lang="en-US" sz="1600" b="0" i="1" smtClean="0">
                            <a:solidFill>
                              <a:srgbClr val="FF0000"/>
                            </a:solidFill>
                            <a:latin typeface="Cambria Math" panose="02040503050406030204" pitchFamily="18" charset="0"/>
                          </a:rPr>
                          <m:t>|</m:t>
                        </m:r>
                      </m:sup>
                    </m:sSup>
                    <m:r>
                      <a:rPr lang="en-US" sz="1600" b="0" i="1" smtClean="0">
                        <a:solidFill>
                          <a:srgbClr val="FF0000"/>
                        </a:solidFill>
                        <a:latin typeface="Cambria Math" panose="02040503050406030204" pitchFamily="18" charset="0"/>
                      </a:rPr>
                      <m:t>=</m:t>
                    </m:r>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𝑒</m:t>
                        </m:r>
                      </m:e>
                      <m:sup>
                        <m:r>
                          <a:rPr lang="en-US" sz="1600" b="0" i="1" smtClean="0">
                            <a:solidFill>
                              <a:srgbClr val="FF0000"/>
                            </a:solidFill>
                            <a:latin typeface="Cambria Math" panose="02040503050406030204" pitchFamily="18" charset="0"/>
                          </a:rPr>
                          <m:t>|</m:t>
                        </m:r>
                        <m:sSub>
                          <m:sSubPr>
                            <m:ctrlPr>
                              <a:rPr lang="en-US" sz="1600" b="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𝑦</m:t>
                            </m:r>
                          </m:e>
                          <m:sub>
                            <m:r>
                              <a:rPr lang="en-US" sz="1600" b="0" i="1" smtClean="0">
                                <a:solidFill>
                                  <a:srgbClr val="FF0000"/>
                                </a:solidFill>
                                <a:latin typeface="Cambria Math" panose="02040503050406030204" pitchFamily="18" charset="0"/>
                              </a:rPr>
                              <m:t>1</m:t>
                            </m:r>
                          </m:sub>
                        </m:sSub>
                        <m:r>
                          <a:rPr lang="en-US" sz="1600" b="0" i="1" smtClean="0">
                            <a:solidFill>
                              <a:srgbClr val="FF0000"/>
                            </a:solidFill>
                            <a:latin typeface="Cambria Math" panose="02040503050406030204" pitchFamily="18" charset="0"/>
                          </a:rPr>
                          <m:t>−</m:t>
                        </m:r>
                        <m:sSub>
                          <m:sSubPr>
                            <m:ctrlPr>
                              <a:rPr lang="en-US" sz="1600" b="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𝑦</m:t>
                            </m:r>
                          </m:e>
                          <m:sub>
                            <m:r>
                              <a:rPr lang="en-US" sz="1600" b="0" i="1" smtClean="0">
                                <a:solidFill>
                                  <a:srgbClr val="FF0000"/>
                                </a:solidFill>
                                <a:latin typeface="Cambria Math" panose="02040503050406030204" pitchFamily="18" charset="0"/>
                              </a:rPr>
                              <m:t>2</m:t>
                            </m:r>
                          </m:sub>
                        </m:sSub>
                        <m:r>
                          <a:rPr lang="en-US" sz="1600" b="0" i="1" smtClean="0">
                            <a:solidFill>
                              <a:srgbClr val="FF0000"/>
                            </a:solidFill>
                            <a:latin typeface="Cambria Math" panose="02040503050406030204" pitchFamily="18" charset="0"/>
                          </a:rPr>
                          <m:t>|</m:t>
                        </m:r>
                      </m:sup>
                    </m:sSup>
                  </m:oMath>
                </a14:m>
                <a:r>
                  <a:rPr lang="en-US" sz="1600" dirty="0"/>
                  <a:t> (1) and can be measured by creating the </a:t>
                </a:r>
                <a:r>
                  <a:rPr lang="en-US" sz="1600" dirty="0" err="1"/>
                  <a:t>TLorentzVector</a:t>
                </a:r>
                <a:r>
                  <a:rPr lang="en-US" sz="1600" dirty="0"/>
                  <a:t>, boost it to the ZMF and find the rapidity difference of the two leading jets</a:t>
                </a:r>
              </a:p>
              <a:p>
                <a:pPr lvl="1"/>
                <a:endParaRPr lang="en-US" sz="1600" dirty="0"/>
              </a:p>
              <a:p>
                <a:pPr lvl="1"/>
                <a:r>
                  <a:rPr lang="en-US" sz="1600" dirty="0"/>
                  <a:t>We also define </a:t>
                </a:r>
                <a:r>
                  <a:rPr lang="en-US" sz="1600" dirty="0" err="1"/>
                  <a:t>y</a:t>
                </a:r>
                <a:r>
                  <a:rPr lang="en-US" sz="1600" baseline="-25000" dirty="0" err="1"/>
                  <a:t>Boost</a:t>
                </a:r>
                <a:r>
                  <a:rPr lang="en-US" sz="1600" dirty="0"/>
                  <a:t> = 0.5(y</a:t>
                </a:r>
                <a:r>
                  <a:rPr lang="en-US" sz="1600" baseline="-25000" dirty="0"/>
                  <a:t>1</a:t>
                </a:r>
                <a:r>
                  <a:rPr lang="en-US" sz="1600" dirty="0"/>
                  <a:t> + y</a:t>
                </a:r>
                <a:r>
                  <a:rPr lang="en-US" sz="1600" baseline="-25000" dirty="0"/>
                  <a:t>2</a:t>
                </a:r>
                <a:r>
                  <a:rPr lang="en-US" sz="1600" dirty="0"/>
                  <a:t>) which specifies the longitudinal boost by which the </a:t>
                </a:r>
                <a:r>
                  <a:rPr lang="en-US" sz="1600" dirty="0" err="1"/>
                  <a:t>dijet</a:t>
                </a:r>
                <a:r>
                  <a:rPr lang="en-US" sz="1600" dirty="0"/>
                  <a:t> CM frame is boosted with respect to the detector frame</a:t>
                </a:r>
              </a:p>
              <a:p>
                <a:pPr lvl="1"/>
                <a:endParaRPr lang="en-US" sz="1600" dirty="0"/>
              </a:p>
              <a:p>
                <a:pPr lvl="1"/>
                <a:r>
                  <a:rPr lang="en-US" sz="1600" dirty="0"/>
                  <a:t>2. By measuring the scattering angle </a:t>
                </a:r>
                <a:r>
                  <a:rPr lang="el-GR" sz="1600" dirty="0"/>
                  <a:t>θ* (</a:t>
                </a:r>
                <a:r>
                  <a:rPr lang="en-US" sz="1600" dirty="0"/>
                  <a:t>angle between top quark and z-axis in the Zero Momentum Frame)</a:t>
                </a:r>
              </a:p>
              <a:p>
                <a:pPr lvl="1"/>
                <a:r>
                  <a:rPr lang="en-US" sz="1600" dirty="0"/>
                  <a:t>We define as </a:t>
                </a:r>
                <a14:m>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𝑦</m:t>
                        </m:r>
                      </m:e>
                      <m:sup>
                        <m:r>
                          <a:rPr lang="en-US" sz="1600" i="1">
                            <a:latin typeface="Cambria Math" panose="02040503050406030204" pitchFamily="18" charset="0"/>
                          </a:rPr>
                          <m:t>∗</m:t>
                        </m:r>
                      </m:sup>
                    </m:sSup>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2</m:t>
                        </m:r>
                      </m:den>
                    </m:f>
                    <m:r>
                      <m:rPr>
                        <m:sty m:val="p"/>
                      </m:rPr>
                      <a:rPr lang="en-US" sz="1600">
                        <a:latin typeface="Cambria Math" panose="02040503050406030204" pitchFamily="18" charset="0"/>
                      </a:rPr>
                      <m:t>ln</m:t>
                    </m:r>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r>
                          <a:rPr lang="el-GR" sz="1600" i="1">
                            <a:latin typeface="Cambria Math" panose="02040503050406030204" pitchFamily="18" charset="0"/>
                          </a:rPr>
                          <m:t>+</m:t>
                        </m:r>
                        <m:r>
                          <a:rPr lang="en-US" sz="1600" i="1">
                            <a:latin typeface="Cambria Math" panose="02040503050406030204" pitchFamily="18" charset="0"/>
                          </a:rPr>
                          <m:t>|</m:t>
                        </m:r>
                        <m:r>
                          <a:rPr lang="en-US" sz="1600" i="1">
                            <a:latin typeface="Cambria Math" panose="02040503050406030204" pitchFamily="18" charset="0"/>
                          </a:rPr>
                          <m:t>𝑐𝑜𝑠</m:t>
                        </m:r>
                        <m:sSup>
                          <m:sSupPr>
                            <m:ctrlPr>
                              <a:rPr lang="el-GR" sz="1600" i="1">
                                <a:latin typeface="Cambria Math" panose="02040503050406030204" pitchFamily="18" charset="0"/>
                              </a:rPr>
                            </m:ctrlPr>
                          </m:sSupPr>
                          <m:e>
                            <m:r>
                              <m:rPr>
                                <m:sty m:val="p"/>
                              </m:rPr>
                              <a:rPr lang="el-GR" sz="1600">
                                <a:latin typeface="Cambria Math" panose="02040503050406030204" pitchFamily="18" charset="0"/>
                              </a:rPr>
                              <m:t>θ</m:t>
                            </m:r>
                          </m:e>
                          <m:sup>
                            <m:r>
                              <a:rPr lang="el-GR" sz="1600">
                                <a:latin typeface="Cambria Math" panose="02040503050406030204" pitchFamily="18" charset="0"/>
                              </a:rPr>
                              <m:t>∗</m:t>
                            </m:r>
                          </m:sup>
                        </m:sSup>
                        <m:r>
                          <a:rPr lang="en-US" sz="1600" i="1">
                            <a:latin typeface="Cambria Math" panose="02040503050406030204" pitchFamily="18" charset="0"/>
                          </a:rPr>
                          <m:t>|</m:t>
                        </m:r>
                      </m:num>
                      <m:den>
                        <m:r>
                          <a:rPr lang="el-GR" sz="1600" i="1">
                            <a:latin typeface="Cambria Math" panose="02040503050406030204" pitchFamily="18" charset="0"/>
                          </a:rPr>
                          <m:t>1−</m:t>
                        </m:r>
                        <m:r>
                          <a:rPr lang="en-US" sz="1600" i="1">
                            <a:latin typeface="Cambria Math" panose="02040503050406030204" pitchFamily="18" charset="0"/>
                          </a:rPr>
                          <m:t>|</m:t>
                        </m:r>
                        <m:r>
                          <a:rPr lang="en-US" sz="1600" i="1">
                            <a:latin typeface="Cambria Math" panose="02040503050406030204" pitchFamily="18" charset="0"/>
                          </a:rPr>
                          <m:t>𝑐𝑜𝑠</m:t>
                        </m:r>
                        <m:sSup>
                          <m:sSupPr>
                            <m:ctrlPr>
                              <a:rPr lang="el-GR" sz="1600" i="1">
                                <a:latin typeface="Cambria Math" panose="02040503050406030204" pitchFamily="18" charset="0"/>
                              </a:rPr>
                            </m:ctrlPr>
                          </m:sSupPr>
                          <m:e>
                            <m:r>
                              <a:rPr lang="el-GR" sz="1600" i="1">
                                <a:latin typeface="Cambria Math" panose="02040503050406030204" pitchFamily="18" charset="0"/>
                              </a:rPr>
                              <m:t>𝜃</m:t>
                            </m:r>
                          </m:e>
                          <m:sup>
                            <m:r>
                              <a:rPr lang="el-GR" sz="1600" i="1">
                                <a:latin typeface="Cambria Math" panose="02040503050406030204" pitchFamily="18" charset="0"/>
                              </a:rPr>
                              <m:t>∗</m:t>
                            </m:r>
                          </m:sup>
                        </m:sSup>
                        <m:r>
                          <a:rPr lang="en-US" sz="1600" i="1">
                            <a:latin typeface="Cambria Math" panose="02040503050406030204" pitchFamily="18" charset="0"/>
                          </a:rPr>
                          <m:t>|</m:t>
                        </m:r>
                      </m:den>
                    </m:f>
                    <m:r>
                      <a:rPr lang="en-US" sz="1600" i="1">
                        <a:latin typeface="Cambria Math" panose="02040503050406030204" pitchFamily="18" charset="0"/>
                      </a:rPr>
                      <m:t>)</m:t>
                    </m:r>
                  </m:oMath>
                </a14:m>
                <a:r>
                  <a:rPr lang="en-US" sz="1600" dirty="0"/>
                  <a:t>   and from (1) we can find that:</a:t>
                </a:r>
              </a:p>
              <a:p>
                <a:pPr lvl="1"/>
                <a:endParaRPr lang="en-US" sz="1600" dirty="0"/>
              </a:p>
              <a:p>
                <a:pPr lvl="1"/>
                <a14:m>
                  <m:oMathPara xmlns:m="http://schemas.openxmlformats.org/officeDocument/2006/math">
                    <m:oMathParaPr>
                      <m:jc m:val="centerGroup"/>
                    </m:oMathParaPr>
                    <m:oMath xmlns:m="http://schemas.openxmlformats.org/officeDocument/2006/math">
                      <m:r>
                        <a:rPr lang="el-GR" sz="1600" b="0" i="1" smtClean="0">
                          <a:latin typeface="Cambria Math" panose="02040503050406030204" pitchFamily="18" charset="0"/>
                        </a:rPr>
                        <m:t>𝜒</m:t>
                      </m:r>
                      <m:r>
                        <a:rPr lang="el-GR" sz="1600" b="0" i="1" smtClean="0">
                          <a:latin typeface="Cambria Math" panose="02040503050406030204" pitchFamily="18" charset="0"/>
                        </a:rPr>
                        <m:t>= </m:t>
                      </m:r>
                      <m:f>
                        <m:fPr>
                          <m:ctrlPr>
                            <a:rPr lang="el-GR" sz="1600" b="0" i="1" smtClean="0">
                              <a:latin typeface="Cambria Math" panose="02040503050406030204" pitchFamily="18" charset="0"/>
                            </a:rPr>
                          </m:ctrlPr>
                        </m:fPr>
                        <m:num>
                          <m:r>
                            <a:rPr lang="el-GR" sz="1600" b="0" i="1" smtClean="0">
                              <a:latin typeface="Cambria Math" panose="02040503050406030204" pitchFamily="18" charset="0"/>
                            </a:rPr>
                            <m:t>1+</m:t>
                          </m:r>
                          <m:r>
                            <a:rPr lang="en-US" sz="1600" b="0" i="1" smtClean="0">
                              <a:latin typeface="Cambria Math" panose="02040503050406030204" pitchFamily="18" charset="0"/>
                            </a:rPr>
                            <m:t>|</m:t>
                          </m:r>
                          <m:r>
                            <a:rPr lang="en-US" sz="1600" b="0" i="1" smtClean="0">
                              <a:latin typeface="Cambria Math" panose="02040503050406030204" pitchFamily="18" charset="0"/>
                            </a:rPr>
                            <m:t>𝑐𝑜𝑠</m:t>
                          </m:r>
                          <m:sSup>
                            <m:sSupPr>
                              <m:ctrlPr>
                                <a:rPr lang="el-GR" sz="1600" b="0" i="1" smtClean="0">
                                  <a:latin typeface="Cambria Math" panose="02040503050406030204" pitchFamily="18" charset="0"/>
                                </a:rPr>
                              </m:ctrlPr>
                            </m:sSupPr>
                            <m:e>
                              <m:r>
                                <a:rPr lang="el-GR" sz="1600" b="0" i="1" smtClean="0">
                                  <a:latin typeface="Cambria Math" panose="02040503050406030204" pitchFamily="18" charset="0"/>
                                </a:rPr>
                                <m:t>𝜃</m:t>
                              </m:r>
                            </m:e>
                            <m:sup>
                              <m:r>
                                <a:rPr lang="el-GR" sz="1600" b="0" i="1" smtClean="0">
                                  <a:latin typeface="Cambria Math" panose="02040503050406030204" pitchFamily="18" charset="0"/>
                                </a:rPr>
                                <m:t>∗</m:t>
                              </m:r>
                            </m:sup>
                          </m:sSup>
                          <m:r>
                            <a:rPr lang="el-GR" sz="1600" b="0" i="1" smtClean="0">
                              <a:latin typeface="Cambria Math" panose="02040503050406030204" pitchFamily="18" charset="0"/>
                            </a:rPr>
                            <m:t>|</m:t>
                          </m:r>
                        </m:num>
                        <m:den>
                          <m:r>
                            <a:rPr lang="el-GR" sz="1600" b="0" i="1" smtClean="0">
                              <a:latin typeface="Cambria Math" panose="02040503050406030204" pitchFamily="18" charset="0"/>
                            </a:rPr>
                            <m:t>1−|</m:t>
                          </m:r>
                          <m:r>
                            <a:rPr lang="en-US" sz="1600" b="0" i="1" smtClean="0">
                              <a:latin typeface="Cambria Math" panose="02040503050406030204" pitchFamily="18" charset="0"/>
                            </a:rPr>
                            <m:t>𝑐𝑜𝑠</m:t>
                          </m:r>
                          <m:sSup>
                            <m:sSupPr>
                              <m:ctrlPr>
                                <a:rPr lang="el-GR" sz="1600" b="0" i="1" smtClean="0">
                                  <a:latin typeface="Cambria Math" panose="02040503050406030204" pitchFamily="18" charset="0"/>
                                </a:rPr>
                              </m:ctrlPr>
                            </m:sSupPr>
                            <m:e>
                              <m:r>
                                <a:rPr lang="el-GR" sz="1600" b="0" i="1" smtClean="0">
                                  <a:latin typeface="Cambria Math" panose="02040503050406030204" pitchFamily="18" charset="0"/>
                                </a:rPr>
                                <m:t>𝜃</m:t>
                              </m:r>
                            </m:e>
                            <m:sup>
                              <m:r>
                                <a:rPr lang="el-GR" sz="1600" b="0" i="1" smtClean="0">
                                  <a:latin typeface="Cambria Math" panose="02040503050406030204" pitchFamily="18" charset="0"/>
                                </a:rPr>
                                <m:t>∗</m:t>
                              </m:r>
                            </m:sup>
                          </m:sSup>
                          <m:r>
                            <a:rPr lang="el-GR" sz="1600" b="0" i="1" smtClean="0">
                              <a:latin typeface="Cambria Math" panose="02040503050406030204" pitchFamily="18" charset="0"/>
                            </a:rPr>
                            <m:t>|</m:t>
                          </m:r>
                        </m:den>
                      </m:f>
                    </m:oMath>
                  </m:oMathPara>
                </a14:m>
                <a:endParaRPr lang="en-US" sz="1600" dirty="0"/>
              </a:p>
              <a:p>
                <a:pPr marL="285750" indent="-285750">
                  <a:buFont typeface="Arial" panose="020B0604020202020204" pitchFamily="34" charset="0"/>
                  <a:buChar char="•"/>
                </a:pPr>
                <a:endParaRPr lang="en-GB" sz="1600" dirty="0"/>
              </a:p>
            </p:txBody>
          </p:sp>
        </mc:Choice>
        <mc:Fallback>
          <p:sp>
            <p:nvSpPr>
              <p:cNvPr id="4" name="TextBox 3"/>
              <p:cNvSpPr txBox="1">
                <a:spLocks noRot="1" noChangeAspect="1" noMove="1" noResize="1" noEditPoints="1" noAdjustHandles="1" noChangeArrowheads="1" noChangeShapeType="1" noTextEdit="1"/>
              </p:cNvSpPr>
              <p:nvPr/>
            </p:nvSpPr>
            <p:spPr>
              <a:xfrm>
                <a:off x="346842" y="526988"/>
                <a:ext cx="11282174" cy="5797997"/>
              </a:xfrm>
              <a:prstGeom prst="rect">
                <a:avLst/>
              </a:prstGeom>
              <a:blipFill>
                <a:blip r:embed="rId3"/>
                <a:stretch>
                  <a:fillRect l="-112"/>
                </a:stretch>
              </a:blipFill>
            </p:spPr>
            <p:txBody>
              <a:bodyPr/>
              <a:lstStyle/>
              <a:p>
                <a:r>
                  <a:rPr lang="en-US">
                    <a:noFill/>
                  </a:rPr>
                  <a:t> </a:t>
                </a:r>
              </a:p>
            </p:txBody>
          </p:sp>
        </mc:Fallback>
      </mc:AlternateContent>
      <p:sp>
        <p:nvSpPr>
          <p:cNvPr id="5" name="TextBox 4"/>
          <p:cNvSpPr txBox="1"/>
          <p:nvPr/>
        </p:nvSpPr>
        <p:spPr>
          <a:xfrm>
            <a:off x="260131" y="157656"/>
            <a:ext cx="10846676" cy="369332"/>
          </a:xfrm>
          <a:prstGeom prst="rect">
            <a:avLst/>
          </a:prstGeom>
          <a:noFill/>
        </p:spPr>
        <p:txBody>
          <a:bodyPr wrap="square" rtlCol="0">
            <a:spAutoFit/>
          </a:bodyPr>
          <a:lstStyle/>
          <a:p>
            <a:r>
              <a:rPr lang="en-US" u="sng" dirty="0"/>
              <a:t>Variables</a:t>
            </a:r>
            <a:endParaRPr lang="en-GB"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5</a:t>
            </a:fld>
            <a:endParaRPr lang="en-US"/>
          </a:p>
        </p:txBody>
      </p:sp>
    </p:spTree>
    <p:extLst>
      <p:ext uri="{BB962C8B-B14F-4D97-AF65-F5344CB8AC3E}">
        <p14:creationId xmlns:p14="http://schemas.microsoft.com/office/powerpoint/2010/main" val="2564436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29 May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4" name="TextBox 3"/>
          <p:cNvSpPr txBox="1"/>
          <p:nvPr/>
        </p:nvSpPr>
        <p:spPr>
          <a:xfrm>
            <a:off x="346842" y="717331"/>
            <a:ext cx="11633664" cy="6247864"/>
          </a:xfrm>
          <a:prstGeom prst="rect">
            <a:avLst/>
          </a:prstGeom>
          <a:noFill/>
        </p:spPr>
        <p:txBody>
          <a:bodyPr wrap="square" rtlCol="0">
            <a:spAutoFit/>
          </a:bodyPr>
          <a:lstStyle/>
          <a:p>
            <a:pPr marL="285750" indent="-285750">
              <a:buFont typeface="Arial" panose="020B0604020202020204" pitchFamily="34" charset="0"/>
              <a:buChar char="•"/>
            </a:pPr>
            <a:r>
              <a:rPr lang="en-US" sz="1600" dirty="0"/>
              <a:t>Selection:</a:t>
            </a:r>
          </a:p>
          <a:p>
            <a:pPr marL="742950" lvl="1" indent="-285750">
              <a:buFont typeface="Arial" panose="020B0604020202020204" pitchFamily="34" charset="0"/>
              <a:buChar char="•"/>
            </a:pPr>
            <a:r>
              <a:rPr lang="en-US" sz="1600" dirty="0"/>
              <a:t>Parton: </a:t>
            </a:r>
            <a:r>
              <a:rPr lang="it-IT" sz="1600" dirty="0"/>
              <a:t>partonPt &gt; </a:t>
            </a:r>
            <a:r>
              <a:rPr lang="el-GR" sz="1600" dirty="0">
                <a:solidFill>
                  <a:srgbClr val="FF0000"/>
                </a:solidFill>
              </a:rPr>
              <a:t>500*</a:t>
            </a:r>
            <a:r>
              <a:rPr lang="it-IT" sz="1600" dirty="0"/>
              <a:t>, |partonEta|&lt; 2.4,  mTTbarParton &gt; 1000</a:t>
            </a:r>
          </a:p>
          <a:p>
            <a:pPr marL="742950" lvl="1" indent="-285750">
              <a:buFont typeface="Arial" panose="020B0604020202020204" pitchFamily="34" charset="0"/>
              <a:buChar char="•"/>
            </a:pPr>
            <a:r>
              <a:rPr lang="it-IT" sz="1600" dirty="0"/>
              <a:t>Reco: jetPt&gt;</a:t>
            </a:r>
            <a:r>
              <a:rPr lang="el-GR" sz="1600" dirty="0">
                <a:solidFill>
                  <a:srgbClr val="FF0000"/>
                </a:solidFill>
              </a:rPr>
              <a:t>500</a:t>
            </a:r>
            <a:r>
              <a:rPr lang="it-IT" sz="1600" dirty="0"/>
              <a:t>, |jetEta| &lt; 2.4, nLeptons ==0</a:t>
            </a:r>
          </a:p>
          <a:p>
            <a:pPr marL="742950" lvl="1" indent="-285750">
              <a:buFont typeface="Arial" panose="020B0604020202020204" pitchFamily="34" charset="0"/>
              <a:buChar char="•"/>
            </a:pPr>
            <a:r>
              <a:rPr lang="it-IT" sz="1600" dirty="0"/>
              <a:t>Btagging Medium working point</a:t>
            </a:r>
          </a:p>
          <a:p>
            <a:pPr marL="742950" lvl="1" indent="-285750">
              <a:buFont typeface="Arial" panose="020B0604020202020204" pitchFamily="34" charset="0"/>
              <a:buChar char="•"/>
            </a:pPr>
            <a:r>
              <a:rPr lang="it-IT" sz="1600" dirty="0"/>
              <a:t>Top tagger mva &gt; 0.3</a:t>
            </a:r>
          </a:p>
          <a:p>
            <a:pPr marL="742950" lvl="1" indent="-285750">
              <a:buFont typeface="Arial" panose="020B0604020202020204" pitchFamily="34" charset="0"/>
              <a:buChar char="•"/>
            </a:pPr>
            <a:r>
              <a:rPr lang="it-IT" sz="1600" dirty="0"/>
              <a:t>Jet mass soft Drop (120, 220)GeV</a:t>
            </a:r>
          </a:p>
          <a:p>
            <a:pPr marL="742950" lvl="1" indent="-285750">
              <a:buFont typeface="Arial" panose="020B0604020202020204" pitchFamily="34" charset="0"/>
              <a:buChar char="•"/>
            </a:pPr>
            <a:r>
              <a:rPr lang="it-IT" sz="1600" dirty="0"/>
              <a:t>Jets are matched</a:t>
            </a:r>
            <a:endParaRPr lang="en-US" sz="1600" dirty="0"/>
          </a:p>
          <a:p>
            <a:pPr marL="742950" lvl="1"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Response matrix of </a:t>
            </a:r>
            <a:r>
              <a:rPr lang="el-GR" sz="1600" dirty="0"/>
              <a:t>χ</a:t>
            </a:r>
            <a:r>
              <a:rPr lang="en-US" sz="1600" baseline="-25000" dirty="0" err="1"/>
              <a:t>reco</a:t>
            </a:r>
            <a:r>
              <a:rPr lang="en-US" sz="1600" dirty="0"/>
              <a:t>, </a:t>
            </a:r>
            <a:r>
              <a:rPr lang="el-GR" sz="1600" dirty="0"/>
              <a:t>χ</a:t>
            </a:r>
            <a:r>
              <a:rPr lang="en-US" sz="1600" baseline="-25000" dirty="0" err="1"/>
              <a:t>parton</a:t>
            </a:r>
            <a:r>
              <a:rPr lang="en-US" sz="1600" dirty="0"/>
              <a:t> with {1,2,3,4,5,6,8,10,13,16} as variable binning</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same binning is then used to find the response matrices in different mass (</a:t>
            </a:r>
            <a:r>
              <a:rPr lang="en-US" sz="1600" dirty="0" err="1"/>
              <a:t>mTTbar</a:t>
            </a:r>
            <a:r>
              <a:rPr lang="en-US" sz="1600" dirty="0"/>
              <a:t>) regions</a:t>
            </a:r>
          </a:p>
          <a:p>
            <a:pPr marL="742950" lvl="1" indent="-285750">
              <a:buFont typeface="Arial" panose="020B0604020202020204" pitchFamily="34" charset="0"/>
              <a:buChar char="•"/>
            </a:pPr>
            <a:r>
              <a:rPr lang="en-US" sz="1600" dirty="0"/>
              <a:t>[1000-1600]GeV</a:t>
            </a:r>
          </a:p>
          <a:p>
            <a:pPr marL="742950" lvl="1" indent="-285750">
              <a:buFont typeface="Arial" panose="020B0604020202020204" pitchFamily="34" charset="0"/>
              <a:buChar char="•"/>
            </a:pPr>
            <a:r>
              <a:rPr lang="en-US" sz="1600" dirty="0"/>
              <a:t>[1600-2200]GeV</a:t>
            </a:r>
          </a:p>
          <a:p>
            <a:pPr marL="742950" lvl="1" indent="-285750">
              <a:buFont typeface="Arial" panose="020B0604020202020204" pitchFamily="34" charset="0"/>
              <a:buChar char="•"/>
            </a:pPr>
            <a:r>
              <a:rPr lang="en-US" sz="1600" dirty="0"/>
              <a:t>[2200-3000]GeV</a:t>
            </a:r>
          </a:p>
          <a:p>
            <a:pPr marL="742950" lvl="1" indent="-285750">
              <a:buFont typeface="Arial" panose="020B0604020202020204" pitchFamily="34" charset="0"/>
              <a:buChar char="•"/>
            </a:pPr>
            <a:r>
              <a:rPr lang="en-US" sz="1600" dirty="0"/>
              <a:t>[3000-3600]GeV</a:t>
            </a:r>
          </a:p>
          <a:p>
            <a:pPr marL="742950" lvl="1" indent="-285750">
              <a:buFont typeface="Arial" panose="020B0604020202020204" pitchFamily="34" charset="0"/>
              <a:buChar char="•"/>
            </a:pPr>
            <a:r>
              <a:rPr lang="en-US" sz="1600" dirty="0"/>
              <a:t>[3600-6000]GeV</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Stability, Efficiency for </a:t>
            </a:r>
            <a:r>
              <a:rPr lang="el-GR" sz="1600" dirty="0"/>
              <a:t>χ</a:t>
            </a:r>
            <a:r>
              <a:rPr lang="en-US" sz="1600" dirty="0"/>
              <a:t> distribution</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Acceptance and purity for </a:t>
            </a:r>
            <a:r>
              <a:rPr lang="el-GR" sz="1600" dirty="0"/>
              <a:t>χ</a:t>
            </a:r>
          </a:p>
          <a:p>
            <a:pPr marL="285750" indent="-285750">
              <a:buFont typeface="Arial" panose="020B0604020202020204" pitchFamily="34" charset="0"/>
              <a:buChar char="•"/>
            </a:pPr>
            <a:endParaRPr lang="el-GR" sz="1600" dirty="0"/>
          </a:p>
          <a:p>
            <a:r>
              <a:rPr lang="en-US" sz="1600" dirty="0"/>
              <a:t>*By applying the Pt to be more than 500, we get more similar results with ATLAS</a:t>
            </a:r>
          </a:p>
          <a:p>
            <a:pPr lvl="1"/>
            <a:endParaRPr lang="en-US" sz="1600" dirty="0"/>
          </a:p>
          <a:p>
            <a:pPr marL="800100" lvl="1" indent="-342900">
              <a:buFont typeface="+mj-lt"/>
              <a:buAutoNum type="arabicPeriod"/>
            </a:pPr>
            <a:endParaRPr lang="en-US" sz="1600" dirty="0"/>
          </a:p>
          <a:p>
            <a:pPr marL="285750" indent="-285750">
              <a:buFont typeface="Arial" panose="020B0604020202020204" pitchFamily="34" charset="0"/>
              <a:buChar char="•"/>
            </a:pPr>
            <a:endParaRPr lang="en-GB" sz="1600" dirty="0"/>
          </a:p>
        </p:txBody>
      </p:sp>
      <p:sp>
        <p:nvSpPr>
          <p:cNvPr id="5" name="TextBox 4"/>
          <p:cNvSpPr txBox="1"/>
          <p:nvPr/>
        </p:nvSpPr>
        <p:spPr>
          <a:xfrm>
            <a:off x="260131" y="157656"/>
            <a:ext cx="10846676" cy="369332"/>
          </a:xfrm>
          <a:prstGeom prst="rect">
            <a:avLst/>
          </a:prstGeom>
          <a:noFill/>
        </p:spPr>
        <p:txBody>
          <a:bodyPr wrap="square" rtlCol="0">
            <a:spAutoFit/>
          </a:bodyPr>
          <a:lstStyle/>
          <a:p>
            <a:r>
              <a:rPr lang="en-US" u="sng" dirty="0"/>
              <a:t>Response Matrices</a:t>
            </a:r>
            <a:endParaRPr lang="en-GB"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6</a:t>
            </a:fld>
            <a:endParaRPr lang="en-US"/>
          </a:p>
        </p:txBody>
      </p:sp>
    </p:spTree>
    <p:extLst>
      <p:ext uri="{BB962C8B-B14F-4D97-AF65-F5344CB8AC3E}">
        <p14:creationId xmlns:p14="http://schemas.microsoft.com/office/powerpoint/2010/main" val="3081200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29 May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60131" y="157656"/>
            <a:ext cx="10846676" cy="369332"/>
          </a:xfrm>
          <a:prstGeom prst="rect">
            <a:avLst/>
          </a:prstGeom>
          <a:noFill/>
        </p:spPr>
        <p:txBody>
          <a:bodyPr wrap="square" rtlCol="0">
            <a:spAutoFit/>
          </a:bodyPr>
          <a:lstStyle/>
          <a:p>
            <a:r>
              <a:rPr lang="en-US" u="sng" dirty="0"/>
              <a:t>Response Matrix for </a:t>
            </a:r>
            <a:r>
              <a:rPr lang="el-GR" u="sng" dirty="0"/>
              <a:t>χ </a:t>
            </a:r>
            <a:endParaRPr lang="en-GB"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7</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Tree>
    <p:extLst>
      <p:ext uri="{BB962C8B-B14F-4D97-AF65-F5344CB8AC3E}">
        <p14:creationId xmlns:p14="http://schemas.microsoft.com/office/powerpoint/2010/main" val="3856556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29 May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60131" y="157656"/>
            <a:ext cx="10846676" cy="369332"/>
          </a:xfrm>
          <a:prstGeom prst="rect">
            <a:avLst/>
          </a:prstGeom>
          <a:noFill/>
        </p:spPr>
        <p:txBody>
          <a:bodyPr wrap="square" rtlCol="0">
            <a:spAutoFit/>
          </a:bodyPr>
          <a:lstStyle/>
          <a:p>
            <a:r>
              <a:rPr lang="en-GB" u="sng" dirty="0"/>
              <a:t>Efficiency and Acceptance for chi distribution</a:t>
            </a:r>
          </a:p>
        </p:txBody>
      </p:sp>
      <p:sp>
        <p:nvSpPr>
          <p:cNvPr id="6" name="Slide Number Placeholder 5"/>
          <p:cNvSpPr>
            <a:spLocks noGrp="1"/>
          </p:cNvSpPr>
          <p:nvPr>
            <p:ph type="sldNum" sz="quarter" idx="12"/>
          </p:nvPr>
        </p:nvSpPr>
        <p:spPr/>
        <p:txBody>
          <a:bodyPr/>
          <a:lstStyle/>
          <a:p>
            <a:fld id="{AEEFAC8D-0A19-DC49-9F7A-4BFCAD95B105}" type="slidenum">
              <a:rPr lang="en-US" smtClean="0"/>
              <a:t>8</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Tree>
    <p:extLst>
      <p:ext uri="{BB962C8B-B14F-4D97-AF65-F5344CB8AC3E}">
        <p14:creationId xmlns:p14="http://schemas.microsoft.com/office/powerpoint/2010/main" val="3177299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29 May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60131" y="157656"/>
            <a:ext cx="10846676" cy="369332"/>
          </a:xfrm>
          <a:prstGeom prst="rect">
            <a:avLst/>
          </a:prstGeom>
          <a:noFill/>
        </p:spPr>
        <p:txBody>
          <a:bodyPr wrap="square" rtlCol="0">
            <a:spAutoFit/>
          </a:bodyPr>
          <a:lstStyle/>
          <a:p>
            <a:r>
              <a:rPr lang="en-GB" u="sng" dirty="0"/>
              <a:t>Purity and Stability for chi distribution</a:t>
            </a:r>
          </a:p>
        </p:txBody>
      </p:sp>
      <p:sp>
        <p:nvSpPr>
          <p:cNvPr id="6" name="Slide Number Placeholder 5"/>
          <p:cNvSpPr>
            <a:spLocks noGrp="1"/>
          </p:cNvSpPr>
          <p:nvPr>
            <p:ph type="sldNum" sz="quarter" idx="12"/>
          </p:nvPr>
        </p:nvSpPr>
        <p:spPr/>
        <p:txBody>
          <a:bodyPr/>
          <a:lstStyle/>
          <a:p>
            <a:fld id="{AEEFAC8D-0A19-DC49-9F7A-4BFCAD95B105}" type="slidenum">
              <a:rPr lang="en-US" smtClean="0"/>
              <a:t>9</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Tree>
    <p:extLst>
      <p:ext uri="{BB962C8B-B14F-4D97-AF65-F5344CB8AC3E}">
        <p14:creationId xmlns:p14="http://schemas.microsoft.com/office/powerpoint/2010/main" val="323631186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591</TotalTime>
  <Words>660</Words>
  <Application>Microsoft Macintosh PowerPoint</Application>
  <PresentationFormat>Widescreen</PresentationFormat>
  <Paragraphs>169</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Cambria Math</vt:lpstr>
      <vt:lpstr>Retrospect</vt:lpstr>
      <vt:lpstr>Status Report TTbar resonances Angular Distributions  NTUA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Status Report Efficiencies, Purities and MVA Scores</dc:title>
  <dc:creator>Georgios Bakas</dc:creator>
  <cp:lastModifiedBy>Microsoft Office User</cp:lastModifiedBy>
  <cp:revision>534</cp:revision>
  <dcterms:created xsi:type="dcterms:W3CDTF">2019-02-07T21:49:08Z</dcterms:created>
  <dcterms:modified xsi:type="dcterms:W3CDTF">2019-05-29T08:01:08Z</dcterms:modified>
</cp:coreProperties>
</file>