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9"/>
  </p:notesMasterIdLst>
  <p:sldIdLst>
    <p:sldId id="256" r:id="rId2"/>
    <p:sldId id="270" r:id="rId3"/>
    <p:sldId id="275" r:id="rId4"/>
    <p:sldId id="259" r:id="rId5"/>
    <p:sldId id="274" r:id="rId6"/>
    <p:sldId id="260" r:id="rId7"/>
    <p:sldId id="261" r:id="rId8"/>
    <p:sldId id="262" r:id="rId9"/>
    <p:sldId id="263" r:id="rId10"/>
    <p:sldId id="264" r:id="rId11"/>
    <p:sldId id="265" r:id="rId12"/>
    <p:sldId id="271" r:id="rId13"/>
    <p:sldId id="267" r:id="rId14"/>
    <p:sldId id="268" r:id="rId15"/>
    <p:sldId id="269"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19" d="100"/>
          <a:sy n="119" d="100"/>
        </p:scale>
        <p:origin x="26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05/06/2019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288560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428538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71282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5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5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5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5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5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5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5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5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45" y="935703"/>
            <a:ext cx="5815955" cy="43662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35703"/>
            <a:ext cx="6074229"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71" y="545415"/>
            <a:ext cx="8553450" cy="5457825"/>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Closure test for QCD samples in Control Region (SR with reverted </a:t>
            </a:r>
            <a:r>
              <a:rPr lang="en-US" sz="1600" dirty="0" err="1"/>
              <a:t>btagging</a:t>
            </a:r>
            <a:r>
              <a:rPr lang="en-US" sz="1600" dirty="0"/>
              <a:t> cut (</a:t>
            </a:r>
            <a:r>
              <a:rPr lang="en-US" sz="1600" dirty="0" err="1"/>
              <a:t>btag</a:t>
            </a:r>
            <a:r>
              <a:rPr lang="en-US" sz="1600" dirty="0"/>
              <a:t>==0))</a:t>
            </a:r>
            <a:endParaRPr lang="en-GB" sz="1600" dirty="0"/>
          </a:p>
        </p:txBody>
      </p:sp>
      <p:sp>
        <p:nvSpPr>
          <p:cNvPr id="23" name="Rectangle 22"/>
          <p:cNvSpPr/>
          <p:nvPr/>
        </p:nvSpPr>
        <p:spPr>
          <a:xfrm>
            <a:off x="4012166" y="1597769"/>
            <a:ext cx="2331095"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8" y="1671189"/>
            <a:ext cx="1447799" cy="246221"/>
          </a:xfrm>
          <a:prstGeom prst="rect">
            <a:avLst/>
          </a:prstGeom>
          <a:noFill/>
        </p:spPr>
        <p:txBody>
          <a:bodyPr wrap="square" rtlCol="0">
            <a:spAutoFit/>
          </a:bodyPr>
          <a:lstStyle/>
          <a:p>
            <a:r>
              <a:rPr lang="en-US" sz="1000" dirty="0"/>
              <a:t>Control Region (0-btag)</a:t>
            </a:r>
            <a:endParaRPr lang="en-GB" sz="1000" dirty="0"/>
          </a:p>
        </p:txBody>
      </p:sp>
      <p:sp>
        <p:nvSpPr>
          <p:cNvPr id="27" name="TextBox 26"/>
          <p:cNvSpPr txBox="1"/>
          <p:nvPr/>
        </p:nvSpPr>
        <p:spPr>
          <a:xfrm>
            <a:off x="4766389" y="2057334"/>
            <a:ext cx="1447798" cy="246221"/>
          </a:xfrm>
          <a:prstGeom prst="rect">
            <a:avLst/>
          </a:prstGeom>
          <a:noFill/>
        </p:spPr>
        <p:txBody>
          <a:bodyPr wrap="square" rtlCol="0">
            <a:spAutoFit/>
          </a:bodyPr>
          <a:lstStyle/>
          <a:p>
            <a:r>
              <a:rPr lang="en-US" sz="1000" dirty="0"/>
              <a:t>Signal Region (2-btag)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415450"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10461172" y="2057334"/>
            <a:ext cx="1365348"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17</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416320"/>
          </a:xfrm>
          <a:prstGeom prst="rect">
            <a:avLst/>
          </a:prstGeom>
          <a:noFill/>
        </p:spPr>
        <p:txBody>
          <a:bodyPr wrap="square" rtlCol="0">
            <a:spAutoFit/>
          </a:bodyPr>
          <a:lstStyle/>
          <a:p>
            <a:pPr marL="285750" indent="-285750">
              <a:buFont typeface="Arial" panose="020B0604020202020204" pitchFamily="34" charset="0"/>
              <a:buChar char="•"/>
            </a:pPr>
            <a:r>
              <a:rPr lang="en-GB" dirty="0"/>
              <a:t>DCS:</a:t>
            </a:r>
          </a:p>
          <a:p>
            <a:pPr marL="742950" lvl="1" indent="-285750">
              <a:buFont typeface="Arial" panose="020B0604020202020204" pitchFamily="34" charset="0"/>
              <a:buChar char="•"/>
            </a:pPr>
            <a:r>
              <a:rPr lang="en-GB" dirty="0" err="1"/>
              <a:t>CMSfwInstallUtils</a:t>
            </a:r>
            <a:endParaRPr lang="en-GB" dirty="0"/>
          </a:p>
          <a:p>
            <a:pPr marL="1200150" lvl="2" indent="-285750">
              <a:buFont typeface="Arial" panose="020B0604020202020204" pitchFamily="34" charset="0"/>
              <a:buChar char="•"/>
            </a:pPr>
            <a:r>
              <a:rPr lang="en-GB" dirty="0" err="1"/>
              <a:t>ConfDbChecks</a:t>
            </a:r>
            <a:r>
              <a:rPr lang="en-GB" dirty="0"/>
              <a:t>: Difficult to find a generic way to check configs between </a:t>
            </a:r>
            <a:r>
              <a:rPr lang="en-GB" dirty="0" err="1"/>
              <a:t>db</a:t>
            </a:r>
            <a:r>
              <a:rPr lang="en-GB" dirty="0"/>
              <a:t> and project</a:t>
            </a:r>
          </a:p>
          <a:p>
            <a:pPr marL="1200150" lvl="2" indent="-285750">
              <a:buFont typeface="Arial" panose="020B0604020202020204" pitchFamily="34" charset="0"/>
              <a:buChar char="•"/>
            </a:pPr>
            <a:r>
              <a:rPr lang="en-GB" dirty="0"/>
              <a:t>Thinking of just giving the user the opportunity of </a:t>
            </a:r>
            <a:r>
              <a:rPr lang="en-GB"/>
              <a:t>actually checking inconsistency </a:t>
            </a:r>
            <a:r>
              <a:rPr lang="en-GB" dirty="0"/>
              <a:t>between project and </a:t>
            </a:r>
            <a:r>
              <a:rPr lang="en-GB" dirty="0" err="1"/>
              <a:t>db</a:t>
            </a:r>
            <a:r>
              <a:rPr lang="en-GB" dirty="0"/>
              <a:t> for inconsistent </a:t>
            </a:r>
            <a:r>
              <a:rPr lang="en-GB" dirty="0" err="1"/>
              <a:t>dpes</a:t>
            </a:r>
            <a:endParaRPr lang="en-GB" dirty="0"/>
          </a:p>
          <a:p>
            <a:pPr marL="742950" lvl="1" indent="-285750">
              <a:buFont typeface="Arial" panose="020B0604020202020204" pitchFamily="34" charset="0"/>
              <a:buChar char="•"/>
            </a:pPr>
            <a:r>
              <a:rPr lang="en-GB" dirty="0" err="1"/>
              <a:t>fwInstallationUtils</a:t>
            </a:r>
            <a:endParaRPr lang="en-GB" dirty="0"/>
          </a:p>
          <a:p>
            <a:pPr marL="1200150" lvl="2" indent="-285750">
              <a:buFont typeface="Arial" panose="020B0604020202020204" pitchFamily="34" charset="0"/>
              <a:buChar char="•"/>
            </a:pPr>
            <a:r>
              <a:rPr lang="en-GB" dirty="0" err="1"/>
              <a:t>dbEditor</a:t>
            </a:r>
            <a:r>
              <a:rPr lang="en-GB" dirty="0"/>
              <a:t> and Navigator is ready to deploy</a:t>
            </a:r>
          </a:p>
          <a:p>
            <a:pPr marL="1200150" lvl="2" indent="-285750">
              <a:buFont typeface="Arial" panose="020B0604020202020204" pitchFamily="34" charset="0"/>
              <a:buChar char="•"/>
            </a:pPr>
            <a:r>
              <a:rPr lang="en-GB" dirty="0"/>
              <a:t>Checking on how to improve the tool in some ways (faster initialization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Analysis</a:t>
            </a:r>
          </a:p>
          <a:p>
            <a:pPr marL="742950" lvl="1" indent="-285750">
              <a:buFont typeface="Arial" panose="020B0604020202020204" pitchFamily="34" charset="0"/>
              <a:buChar char="•"/>
            </a:pPr>
            <a:r>
              <a:rPr lang="en-GB" dirty="0"/>
              <a:t>Angular Distributions	</a:t>
            </a:r>
          </a:p>
          <a:p>
            <a:pPr marL="742950" lvl="1" indent="-285750">
              <a:buFont typeface="Arial" panose="020B0604020202020204" pitchFamily="34" charset="0"/>
              <a:buChar char="•"/>
            </a:pPr>
            <a:r>
              <a:rPr lang="en-GB" dirty="0"/>
              <a:t>Efficiencies and Acceptance for top Tagger vs DeepAK8 vs old Event MVA tagger</a:t>
            </a:r>
          </a:p>
        </p:txBody>
      </p:sp>
      <p:sp>
        <p:nvSpPr>
          <p:cNvPr id="5" name="TextBox 4"/>
          <p:cNvSpPr txBox="1"/>
          <p:nvPr/>
        </p:nvSpPr>
        <p:spPr>
          <a:xfrm>
            <a:off x="260131" y="157656"/>
            <a:ext cx="10846676" cy="400110"/>
          </a:xfrm>
          <a:prstGeom prst="rect">
            <a:avLst/>
          </a:prstGeom>
          <a:noFill/>
        </p:spPr>
        <p:txBody>
          <a:bodyPr wrap="square" rtlCol="0">
            <a:spAutoFit/>
          </a:bodyPr>
          <a:lstStyle/>
          <a:p>
            <a:r>
              <a:rPr lang="en-US" sz="2000" u="sng" dirty="0"/>
              <a:t>Status Report</a:t>
            </a:r>
            <a:endParaRPr lang="en-GB" sz="2000"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0.5(y</a:t>
                </a:r>
                <a:r>
                  <a:rPr lang="en-US" sz="1600" baseline="-25000" dirty="0"/>
                  <a:t>1</a:t>
                </a:r>
                <a:r>
                  <a:rPr lang="en-US" sz="1600" dirty="0"/>
                  <a:t> +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232059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Tree>
    <p:extLst>
      <p:ext uri="{BB962C8B-B14F-4D97-AF65-F5344CB8AC3E}">
        <p14:creationId xmlns:p14="http://schemas.microsoft.com/office/powerpoint/2010/main" val="308120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Jet Matching</a:t>
            </a:r>
          </a:p>
          <a:p>
            <a:pPr marL="742950" lvl="1" indent="-285750">
              <a:buFont typeface="Arial" panose="020B0604020202020204" pitchFamily="34" charset="0"/>
              <a:buChar char="•"/>
            </a:pPr>
            <a:r>
              <a:rPr lang="en-US" sz="1600" dirty="0"/>
              <a:t>Parton cuts:</a:t>
            </a:r>
          </a:p>
          <a:p>
            <a:pPr marL="1200150" lvl="2" indent="-285750">
              <a:buFont typeface="Arial" panose="020B0604020202020204" pitchFamily="34" charset="0"/>
              <a:buChar char="•"/>
            </a:pPr>
            <a:r>
              <a:rPr lang="en-US" sz="1600" dirty="0" err="1"/>
              <a:t>partonPt</a:t>
            </a:r>
            <a:r>
              <a:rPr lang="en-US" sz="1600" dirty="0"/>
              <a:t>[0],[1] &gt; 400</a:t>
            </a:r>
          </a:p>
          <a:p>
            <a:pPr marL="1200150" lvl="2" indent="-285750">
              <a:buFont typeface="Arial" panose="020B0604020202020204" pitchFamily="34" charset="0"/>
              <a:buChar char="•"/>
            </a:pPr>
            <a:r>
              <a:rPr lang="en-US" sz="1600" dirty="0"/>
              <a:t>|</a:t>
            </a:r>
            <a:r>
              <a:rPr lang="en-US" sz="1600" dirty="0" err="1"/>
              <a:t>partonEta</a:t>
            </a:r>
            <a:r>
              <a:rPr lang="en-US" sz="1600" dirty="0"/>
              <a:t>[0],[1]| &lt; 2.4</a:t>
            </a:r>
          </a:p>
          <a:p>
            <a:pPr marL="1200150" lvl="2" indent="-285750">
              <a:buFont typeface="Arial" panose="020B0604020202020204" pitchFamily="34" charset="0"/>
              <a:buChar char="•"/>
            </a:pPr>
            <a:r>
              <a:rPr lang="en-US" sz="1600" dirty="0" err="1"/>
              <a:t>mTTbarParton</a:t>
            </a:r>
            <a:r>
              <a:rPr lang="en-US" sz="1600" dirty="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220416"/>
              </a:xfrm>
              <a:prstGeom prst="rect">
                <a:avLst/>
              </a:prstGeom>
              <a:noFill/>
            </p:spPr>
            <p:txBody>
              <a:bodyPr wrap="square" rtlCol="0">
                <a:spAutoFit/>
              </a:bodyPr>
              <a:lstStyle/>
              <a:p>
                <a:r>
                  <a:rPr lang="en-US" sz="1600" dirty="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a:p>
              <a:p>
                <a:pPr algn="ctr"/>
                <a:endParaRPr lang="en-US" sz="1600" b="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oMath>
                  </m:oMathPara>
                </a14:m>
                <a:endParaRPr lang="en-US" sz="1600" b="0" i="1" dirty="0">
                  <a:latin typeface="Cambria Math" panose="02040503050406030204" pitchFamily="18" charset="0"/>
                </a:endParaRPr>
              </a:p>
              <a:p>
                <a:pPr algn="ctr"/>
                <a:r>
                  <a:rPr lang="en-US" sz="1600" b="0"/>
                  <a:t>	</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220416"/>
              </a:xfrm>
              <a:prstGeom prst="rect">
                <a:avLst/>
              </a:prstGeom>
              <a:blipFill>
                <a:blip r:embed="rId3"/>
                <a:stretch>
                  <a:fillRect l="-231" t="-568"/>
                </a:stretch>
              </a:blipFill>
            </p:spPr>
            <p:txBody>
              <a:bodyPr/>
              <a:lstStyle/>
              <a:p>
                <a:r>
                  <a:rPr lang="en-US">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a:t>Reco</a:t>
            </a:r>
            <a:r>
              <a:rPr lang="en-US" sz="1600" dirty="0"/>
              <a:t> cuts:</a:t>
            </a:r>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cut (event </a:t>
            </a:r>
            <a:r>
              <a:rPr lang="en-US" sz="1600" dirty="0" err="1"/>
              <a:t>mva</a:t>
            </a:r>
            <a:r>
              <a:rPr lang="en-US" sz="1600" dirty="0"/>
              <a:t>, top Tagger, deepAK8)</a:t>
            </a:r>
          </a:p>
          <a:p>
            <a:pPr marL="1200150" lvl="2" indent="-285750">
              <a:buFont typeface="Arial" panose="020B0604020202020204" pitchFamily="34" charset="0"/>
              <a:buChar char="•"/>
            </a:pPr>
            <a:r>
              <a:rPr lang="en-US" sz="1600" dirty="0" err="1"/>
              <a:t>JetMassSoftDrop</a:t>
            </a:r>
            <a:r>
              <a:rPr lang="en-US" sz="1600" dirty="0"/>
              <a:t> &gt; 120 and &lt; 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24" y="526988"/>
            <a:ext cx="9610725" cy="5763124"/>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905" y="890343"/>
            <a:ext cx="5934270"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15" name="Picture 14"/>
          <p:cNvPicPr>
            <a:picLocks noChangeAspect="1"/>
          </p:cNvPicPr>
          <p:nvPr/>
        </p:nvPicPr>
        <p:blipFill>
          <a:blip r:embed="rId4"/>
          <a:stretch>
            <a:fillRect/>
          </a:stretch>
        </p:blipFill>
        <p:spPr>
          <a:xfrm>
            <a:off x="10805125" y="5060131"/>
            <a:ext cx="549285" cy="189573"/>
          </a:xfrm>
          <a:prstGeom prst="rect">
            <a:avLst/>
          </a:prstGeom>
        </p:spPr>
      </p:pic>
      <p:pic>
        <p:nvPicPr>
          <p:cNvPr id="17" name="Picture 16"/>
          <p:cNvPicPr>
            <a:picLocks noChangeAspect="1"/>
          </p:cNvPicPr>
          <p:nvPr/>
        </p:nvPicPr>
        <p:blipFill>
          <a:blip r:embed="rId5"/>
          <a:stretch>
            <a:fillRect/>
          </a:stretch>
        </p:blipFill>
        <p:spPr>
          <a:xfrm>
            <a:off x="6265255" y="1254290"/>
            <a:ext cx="209122" cy="47246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8" y="890343"/>
            <a:ext cx="5991907" cy="4360643"/>
          </a:xfrm>
          <a:prstGeom prst="rect">
            <a:avLst/>
          </a:prstGeom>
        </p:spPr>
      </p:pic>
      <p:pic>
        <p:nvPicPr>
          <p:cNvPr id="16" name="Picture 15"/>
          <p:cNvPicPr>
            <a:picLocks noChangeAspect="1"/>
          </p:cNvPicPr>
          <p:nvPr/>
        </p:nvPicPr>
        <p:blipFill>
          <a:blip r:embed="rId5"/>
          <a:stretch>
            <a:fillRect/>
          </a:stretch>
        </p:blipFill>
        <p:spPr>
          <a:xfrm>
            <a:off x="173103" y="1244374"/>
            <a:ext cx="209122" cy="472460"/>
          </a:xfrm>
          <a:prstGeom prst="rect">
            <a:avLst/>
          </a:prstGeom>
        </p:spPr>
      </p:pic>
      <p:pic>
        <p:nvPicPr>
          <p:cNvPr id="14" name="Picture 13"/>
          <p:cNvPicPr>
            <a:picLocks noChangeAspect="1"/>
          </p:cNvPicPr>
          <p:nvPr/>
        </p:nvPicPr>
        <p:blipFill>
          <a:blip r:embed="rId4"/>
          <a:stretch>
            <a:fillRect/>
          </a:stretch>
        </p:blipFill>
        <p:spPr>
          <a:xfrm>
            <a:off x="4541174" y="5061413"/>
            <a:ext cx="549285" cy="189573"/>
          </a:xfrm>
          <a:prstGeom prst="rect">
            <a:avLst/>
          </a:prstGeom>
        </p:spPr>
      </p:pic>
    </p:spTree>
    <p:extLst>
      <p:ext uri="{BB962C8B-B14F-4D97-AF65-F5344CB8AC3E}">
        <p14:creationId xmlns:p14="http://schemas.microsoft.com/office/powerpoint/2010/main" val="7798236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671</TotalTime>
  <Words>652</Words>
  <Application>Microsoft Macintosh PowerPoint</Application>
  <PresentationFormat>Widescreen</PresentationFormat>
  <Paragraphs>170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Microsoft Office User</cp:lastModifiedBy>
  <cp:revision>577</cp:revision>
  <dcterms:created xsi:type="dcterms:W3CDTF">2019-02-07T21:49:08Z</dcterms:created>
  <dcterms:modified xsi:type="dcterms:W3CDTF">2019-06-05T07:09:41Z</dcterms:modified>
</cp:coreProperties>
</file>