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8"/>
  </p:notesMasterIdLst>
  <p:handoutMasterIdLst>
    <p:handoutMasterId r:id="rId9"/>
  </p:handoutMasterIdLst>
  <p:sldIdLst>
    <p:sldId id="256" r:id="rId3"/>
    <p:sldId id="454" r:id="rId4"/>
    <p:sldId id="461" r:id="rId5"/>
    <p:sldId id="462" r:id="rId6"/>
    <p:sldId id="4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CC2C3-D46D-0343-83E9-B9976888F0E9}" type="datetime1">
              <a:rPr lang="en-US" smtClean="0"/>
              <a:t>10/16/19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12253-0319-144B-AAFD-D9E6A0D780CE}" type="datetime1">
              <a:rPr lang="en-US" smtClean="0"/>
              <a:t>10/16/19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89CCCAF-BF02-DB48-BF0A-A3144B52B80B}" type="datetime1">
              <a:rPr lang="en-US" smtClean="0"/>
              <a:t>10/16/19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F577-7DB0-9440-B29D-0D4E3CC01093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4C0D-5B7B-BB4A-A276-749670FA0B34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EB85-433E-3048-AF66-FE6D578CFF87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74DA-6909-B948-B468-15190DC0B045}" type="datetime1">
              <a:rPr lang="en-US" smtClean="0"/>
              <a:t>10/16/19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5405-E699-2341-82E8-21456B116620}" type="datetime1">
              <a:rPr lang="en-US" smtClean="0"/>
              <a:t>10/16/19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410F-D375-FE43-8412-1984541F6502}" type="datetime1">
              <a:rPr lang="en-US" smtClean="0"/>
              <a:t>10/16/19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C8A0-C8AE-DF4E-8F63-DB5002B17AF5}" type="datetime1">
              <a:rPr lang="en-US" smtClean="0"/>
              <a:t>10/16/19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59CA-E562-0543-89DB-8DDD389045EB}" type="datetime1">
              <a:rPr lang="en-US" smtClean="0"/>
              <a:t>10/16/19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7114-E828-4749-869B-BC65CE04BE9C}" type="datetime1">
              <a:rPr lang="en-US" smtClean="0"/>
              <a:t>10/16/19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E7AB-F29E-264B-B651-49FF9909AD16}" type="datetime1">
              <a:rPr lang="en-US" smtClean="0"/>
              <a:t>10/16/19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FF24-BD28-7A44-B5CD-96AC8BAD0734}" type="datetime1">
              <a:rPr lang="en-US" smtClean="0"/>
              <a:t>10/16/19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AED1-952F-EE4B-8D7A-D535110793A6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DA57-F0A9-C841-85D1-559AACFAB31E}" type="datetime1">
              <a:rPr lang="en-US" smtClean="0"/>
              <a:t>10/16/19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1EE3-FAB5-6448-80A9-5EDF46C29388}" type="datetime1">
              <a:rPr lang="en-US" smtClean="0"/>
              <a:t>10/16/19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61CA-823C-9342-9B66-E1C02631E96C}" type="datetime1">
              <a:rPr lang="en-US" smtClean="0"/>
              <a:t>10/16/19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01BA-12C2-9649-9D04-5BB1B1DED96A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3BAB-8015-DE46-B741-DC198C16A98F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B27B-E9FE-764F-BB11-D76572EC2D90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C06D-B3B1-7948-9D74-30CBA7BB199E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9229-64B9-F148-AABF-F06FCD98D802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6AB87E-6E0F-704A-AD74-2F3A10DD5725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CDE8-4FE3-F84A-982F-71B2705EE539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C969E6-493D-8C48-BE1B-CEFFA93DB2D1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3F978-7B88-DE41-B2A4-A4CB753F97DE}" type="datetime1">
              <a:rPr lang="en-US" smtClean="0"/>
              <a:t>10/16/19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br>
              <a:rPr lang="en-GB" sz="4400" dirty="0"/>
            </a:br>
            <a:r>
              <a:rPr lang="en-GB" sz="4400" dirty="0"/>
              <a:t>CMS </a:t>
            </a:r>
            <a:r>
              <a:rPr lang="en-GB" sz="4400" dirty="0" err="1"/>
              <a:t>ttX</a:t>
            </a:r>
            <a:r>
              <a:rPr lang="en-GB" sz="4400" dirty="0"/>
              <a:t> Round-table </a:t>
            </a:r>
            <a:br>
              <a:rPr lang="en-GB" sz="4400" dirty="0"/>
            </a:br>
            <a:r>
              <a:rPr lang="en-GB" sz="4400" dirty="0"/>
              <a:t>Status Report</a:t>
            </a:r>
            <a:br>
              <a:rPr lang="en-GB" sz="4400" dirty="0"/>
            </a:br>
            <a:r>
              <a:rPr lang="en-GB" sz="4400" dirty="0"/>
              <a:t>National Technical University of Athens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G. </a:t>
            </a:r>
            <a:r>
              <a:rPr lang="en-US" u="sng" dirty="0" err="1"/>
              <a:t>Bakas</a:t>
            </a:r>
            <a:r>
              <a:rPr lang="en-US" dirty="0"/>
              <a:t>, K. </a:t>
            </a:r>
            <a:r>
              <a:rPr lang="en-US" dirty="0" err="1"/>
              <a:t>Kousouris</a:t>
            </a:r>
            <a:r>
              <a:rPr lang="en-US" dirty="0"/>
              <a:t>, I. </a:t>
            </a:r>
            <a:r>
              <a:rPr lang="en-US" dirty="0" err="1"/>
              <a:t>Papakrivopoulos</a:t>
            </a:r>
            <a:r>
              <a:rPr lang="en-US" dirty="0"/>
              <a:t>, G. </a:t>
            </a:r>
            <a:r>
              <a:rPr lang="en-US" dirty="0" err="1"/>
              <a:t>Tsipolitis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2016 Analysis</a:t>
            </a:r>
          </a:p>
          <a:p>
            <a:endParaRPr lang="en-US" sz="28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24272-DF9E-9B47-A3AB-AE0DAAD2F54A}"/>
              </a:ext>
            </a:extLst>
          </p:cNvPr>
          <p:cNvSpPr txBox="1"/>
          <p:nvPr/>
        </p:nvSpPr>
        <p:spPr>
          <a:xfrm>
            <a:off x="24094" y="618442"/>
            <a:ext cx="9663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ttbar differential cross sections in boosted </a:t>
            </a:r>
            <a:r>
              <a:rPr lang="en-US" dirty="0" err="1"/>
              <a:t>l+jets</a:t>
            </a:r>
            <a:r>
              <a:rPr lang="en-US" dirty="0"/>
              <a:t> and all-hadronic channel (2016)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TOP-18-013 and AN-2017/149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ARC authors meeting: decided that two investigated variables should change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No inclusive jet P</a:t>
            </a:r>
            <a:r>
              <a:rPr lang="en-US" baseline="-25000" dirty="0">
                <a:solidFill>
                  <a:srgbClr val="FF0000"/>
                </a:solidFill>
              </a:rPr>
              <a:t>T </a:t>
            </a:r>
            <a:r>
              <a:rPr lang="en-US" dirty="0">
                <a:solidFill>
                  <a:srgbClr val="FF0000"/>
                </a:solidFill>
              </a:rPr>
              <a:t> and jet Eta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Now: leading jet P</a:t>
            </a:r>
            <a:r>
              <a:rPr lang="en-US" baseline="-25000" dirty="0"/>
              <a:t>T </a:t>
            </a:r>
            <a:r>
              <a:rPr lang="en-US" dirty="0"/>
              <a:t>and absolute value of leading jet rapidity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Sub-leading jet P</a:t>
            </a:r>
            <a:r>
              <a:rPr lang="en-US" baseline="-25000" dirty="0"/>
              <a:t>T </a:t>
            </a:r>
            <a:r>
              <a:rPr lang="en-US" dirty="0"/>
              <a:t> and absolute value of sub-leading jet rapidity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Consistent with the semi-leptonic analysis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Changes have been already implemented there are new versions both for AN and paper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ED607-8A94-DB44-A43B-6436C924C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6" y="3066860"/>
            <a:ext cx="3784023" cy="31726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0D9D5B-DBEC-2B41-8B2B-09649C071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144" y="3066859"/>
            <a:ext cx="3784023" cy="3172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178696-009F-6544-BBAD-64C79A50C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132" y="3066859"/>
            <a:ext cx="3784024" cy="3172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6165EE-BD87-A64A-B8C2-209B57721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2814" y="156901"/>
            <a:ext cx="1357221" cy="17623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60F31B-C247-D344-87C2-D3F0B914D5DA}"/>
              </a:ext>
            </a:extLst>
          </p:cNvPr>
          <p:cNvSpPr txBox="1"/>
          <p:nvPr/>
        </p:nvSpPr>
        <p:spPr>
          <a:xfrm>
            <a:off x="10780556" y="1992189"/>
            <a:ext cx="1241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AN-2017/149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E57EB6-8454-F84D-896F-1C775B220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0572" y="156901"/>
            <a:ext cx="1357221" cy="17623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827F2A-9B34-3C4C-915D-897AE1ABCACB}"/>
              </a:ext>
            </a:extLst>
          </p:cNvPr>
          <p:cNvSpPr txBox="1"/>
          <p:nvPr/>
        </p:nvSpPr>
        <p:spPr>
          <a:xfrm>
            <a:off x="9340778" y="1992188"/>
            <a:ext cx="1036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TOP-18-013</a:t>
            </a:r>
          </a:p>
        </p:txBody>
      </p:sp>
    </p:spTree>
    <p:extLst>
      <p:ext uri="{BB962C8B-B14F-4D97-AF65-F5344CB8AC3E}">
        <p14:creationId xmlns:p14="http://schemas.microsoft.com/office/powerpoint/2010/main" val="207985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full </a:t>
            </a:r>
            <a:r>
              <a:rPr lang="en-US" sz="2800" u="sng" dirty="0" err="1"/>
              <a:t>RunII</a:t>
            </a:r>
            <a:r>
              <a:rPr lang="en-US" sz="2800" u="sng" dirty="0"/>
              <a:t> Data</a:t>
            </a:r>
          </a:p>
          <a:p>
            <a:endParaRPr lang="en-US" sz="28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724272-DF9E-9B47-A3AB-AE0DAAD2F54A}"/>
                  </a:ext>
                </a:extLst>
              </p:cNvPr>
              <p:cNvSpPr txBox="1"/>
              <p:nvPr/>
            </p:nvSpPr>
            <p:spPr>
              <a:xfrm>
                <a:off x="296986" y="353291"/>
                <a:ext cx="11824854" cy="6205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Final State/Decay Channel: Fully hadronic final state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Boosted ttbar analysis (P</a:t>
                </a:r>
                <a:r>
                  <a:rPr lang="en-US" baseline="-25000" dirty="0"/>
                  <a:t>T </a:t>
                </a:r>
                <a:r>
                  <a:rPr lang="en-US" dirty="0"/>
                  <a:t>&gt; 400 GeV)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Differential Cross section in different phase spaces for various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Fiducial and then unfolded to Particle and Parton phase space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ttbar system mass, P</a:t>
                </a:r>
                <a:r>
                  <a:rPr lang="en-US" baseline="-25000" dirty="0"/>
                  <a:t>T</a:t>
                </a:r>
                <a:r>
                  <a:rPr lang="en-US" dirty="0"/>
                  <a:t> and rapidity (y)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Leading jet P</a:t>
                </a:r>
                <a:r>
                  <a:rPr lang="en-US" baseline="-25000" dirty="0"/>
                  <a:t>T </a:t>
                </a:r>
                <a:r>
                  <a:rPr lang="en-US" dirty="0"/>
                  <a:t> and absolute leading jet rapidity (|y|)</a:t>
                </a:r>
                <a:endParaRPr lang="el-G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Sub-leading jet P</a:t>
                </a:r>
                <a:r>
                  <a:rPr lang="en-US" baseline="-25000" dirty="0"/>
                  <a:t>T </a:t>
                </a:r>
                <a:r>
                  <a:rPr lang="en-US" dirty="0"/>
                  <a:t>and absolute sub-leading jet rapidity (|y|)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|cos(</a:t>
                </a:r>
                <a:r>
                  <a:rPr lang="el-GR" dirty="0"/>
                  <a:t>θ*)</a:t>
                </a:r>
                <a:r>
                  <a:rPr lang="en-US" dirty="0"/>
                  <a:t>|: where scattering angle </a:t>
                </a:r>
                <a:r>
                  <a:rPr lang="el-GR" dirty="0"/>
                  <a:t>θ* </a:t>
                </a:r>
                <a:r>
                  <a:rPr lang="en-US" dirty="0"/>
                  <a:t> is the angle between top quark and z-axis in the Zero Momentum Frame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l-GR" dirty="0"/>
                  <a:t>χ</a:t>
                </a:r>
                <a:r>
                  <a:rPr lang="en-US" dirty="0"/>
                  <a:t>: where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  and y</a:t>
                </a:r>
                <a:r>
                  <a:rPr lang="en-US" baseline="-25000" dirty="0"/>
                  <a:t>1</a:t>
                </a:r>
                <a:r>
                  <a:rPr lang="en-US" dirty="0"/>
                  <a:t> and y</a:t>
                </a:r>
                <a:r>
                  <a:rPr lang="en-US" baseline="-25000" dirty="0"/>
                  <a:t>2</a:t>
                </a:r>
                <a:r>
                  <a:rPr lang="en-US" dirty="0"/>
                  <a:t> correspond to the </a:t>
                </a:r>
                <a:r>
                  <a:rPr lang="en-US" dirty="0" err="1"/>
                  <a:t>rapidities</a:t>
                </a:r>
                <a:r>
                  <a:rPr lang="en-US" dirty="0"/>
                  <a:t> of the 2 leading jets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Looking into: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2016: 9_4_XX re-</a:t>
                </a:r>
                <a:r>
                  <a:rPr lang="en-US" dirty="0" err="1"/>
                  <a:t>reco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2017: 9_4_XX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2018: 10_2_XX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2016 and 2017 and 2018 data	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are using only the TT bar samples with the </a:t>
                </a:r>
                <a:r>
                  <a:rPr lang="en-US" dirty="0" err="1"/>
                  <a:t>Mtt</a:t>
                </a:r>
                <a:endParaRPr lang="en-US" dirty="0"/>
              </a:p>
              <a:p>
                <a:pPr lvl="1"/>
                <a:r>
                  <a:rPr lang="en-US" dirty="0"/>
                  <a:t> cut (both 700-1000GeV and 1000-Inf GeV samples)</a:t>
                </a:r>
              </a:p>
              <a:p>
                <a:endParaRPr lang="en-US" dirty="0"/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724272-DF9E-9B47-A3AB-AE0DAAD2F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86" y="353291"/>
                <a:ext cx="11824854" cy="6205545"/>
              </a:xfrm>
              <a:prstGeom prst="rect">
                <a:avLst/>
              </a:prstGeom>
              <a:blipFill>
                <a:blip r:embed="rId2"/>
                <a:stretch>
                  <a:fillRect l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4638569-4772-2646-9071-7CEA96B29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614" y="299164"/>
            <a:ext cx="4216400" cy="2628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F44518-D145-AD46-BCE3-E7C7223B8550}"/>
              </a:ext>
            </a:extLst>
          </p:cNvPr>
          <p:cNvSpPr txBox="1"/>
          <p:nvPr/>
        </p:nvSpPr>
        <p:spPr>
          <a:xfrm>
            <a:off x="5989494" y="5794599"/>
            <a:ext cx="293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|cos(</a:t>
            </a:r>
            <a:r>
              <a:rPr lang="el-GR" sz="1200" dirty="0"/>
              <a:t>θ*)</a:t>
            </a:r>
            <a:r>
              <a:rPr lang="en-US" sz="1200" dirty="0"/>
              <a:t>| </a:t>
            </a:r>
            <a:r>
              <a:rPr lang="en-US" sz="1200" dirty="0" err="1"/>
              <a:t>parton</a:t>
            </a:r>
            <a:r>
              <a:rPr lang="en-US" sz="1200" dirty="0"/>
              <a:t>: Sensitivity to BSM physics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18079C-5201-A440-BADC-0B9207C73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796" y="3790883"/>
            <a:ext cx="3136265" cy="19977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A1B72E-4BB9-DE44-99E8-17B28454C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361" y="3785641"/>
            <a:ext cx="3136265" cy="19977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35D76E-AC98-684B-9805-6377EDD6DEDC}"/>
              </a:ext>
            </a:extLst>
          </p:cNvPr>
          <p:cNvSpPr txBox="1"/>
          <p:nvPr/>
        </p:nvSpPr>
        <p:spPr>
          <a:xfrm>
            <a:off x="9759806" y="5794599"/>
            <a:ext cx="1465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χ </a:t>
            </a:r>
            <a:r>
              <a:rPr lang="en-US" sz="1200" dirty="0" err="1"/>
              <a:t>parton</a:t>
            </a:r>
            <a:r>
              <a:rPr lang="en-US" sz="1200" dirty="0"/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154196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full </a:t>
            </a:r>
            <a:r>
              <a:rPr lang="en-US" sz="2800" u="sng" dirty="0" err="1"/>
              <a:t>RunII</a:t>
            </a:r>
            <a:r>
              <a:rPr lang="en-US" sz="2800" u="sng" dirty="0"/>
              <a:t>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24272-DF9E-9B47-A3AB-AE0DAAD2F54A}"/>
              </a:ext>
            </a:extLst>
          </p:cNvPr>
          <p:cNvSpPr txBox="1"/>
          <p:nvPr/>
        </p:nvSpPr>
        <p:spPr>
          <a:xfrm>
            <a:off x="296986" y="353291"/>
            <a:ext cx="11824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“top Tagger” that discriminates top jet candidates and QCD </a:t>
            </a:r>
            <a:r>
              <a:rPr lang="en-US" dirty="0" err="1"/>
              <a:t>multijet</a:t>
            </a:r>
            <a:r>
              <a:rPr lang="en-US" dirty="0"/>
              <a:t> background jets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new tagger is trained per jet and not per event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separate trainings for each year (2016, 2017, 2018)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Efficiencies and acceptances for all variables for the 3 separate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have decided on 3 different Working Points for our tagger in order for the Efficiency of the leading jet P</a:t>
            </a:r>
            <a:r>
              <a:rPr lang="en-US" baseline="-25000" dirty="0"/>
              <a:t>T </a:t>
            </a:r>
            <a:r>
              <a:rPr lang="en-US" dirty="0"/>
              <a:t> to be similar in all 3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Response matrices for all variables and for every year accordingly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F81FF2-146A-7147-8DE1-6AE8C45BF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490" y="2906105"/>
            <a:ext cx="3593318" cy="29549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4D7F97-8ADA-C64F-B158-A9A96251D716}"/>
              </a:ext>
            </a:extLst>
          </p:cNvPr>
          <p:cNvSpPr txBox="1"/>
          <p:nvPr/>
        </p:nvSpPr>
        <p:spPr>
          <a:xfrm>
            <a:off x="6518481" y="5855442"/>
            <a:ext cx="4128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Efficiency and Acceptance comparison for ‘16, ‘17, ‘18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47070-3F01-BE46-97C6-446CB5949633}"/>
              </a:ext>
            </a:extLst>
          </p:cNvPr>
          <p:cNvSpPr txBox="1"/>
          <p:nvPr/>
        </p:nvSpPr>
        <p:spPr>
          <a:xfrm>
            <a:off x="111965" y="2993120"/>
            <a:ext cx="4644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agreement with other analysis as well as unknown CSVv2 Working Points for the 2018 MC , we are using the </a:t>
            </a:r>
            <a:r>
              <a:rPr lang="en-US" dirty="0" err="1"/>
              <a:t>deepCSV</a:t>
            </a:r>
            <a:r>
              <a:rPr lang="en-US" dirty="0"/>
              <a:t> b-tagger and not the CSVv2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QCD closure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Shape comparison between signal and control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driven method to estimate the QCD </a:t>
            </a:r>
            <a:r>
              <a:rPr lang="en-US" dirty="0" err="1"/>
              <a:t>bkg</a:t>
            </a:r>
            <a:r>
              <a:rPr lang="en-US" dirty="0"/>
              <a:t>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13592-13EE-1F40-B6B2-987CAB8D9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929" y="2906105"/>
            <a:ext cx="3519499" cy="29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5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155" y="0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Summary</a:t>
            </a:r>
          </a:p>
          <a:p>
            <a:endParaRPr lang="en-US" sz="28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24272-DF9E-9B47-A3AB-AE0DAAD2F54A}"/>
              </a:ext>
            </a:extLst>
          </p:cNvPr>
          <p:cNvSpPr txBox="1"/>
          <p:nvPr/>
        </p:nvSpPr>
        <p:spPr>
          <a:xfrm>
            <a:off x="238990" y="758536"/>
            <a:ext cx="119530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Finalize as soon as possible the 2016 publication (TOP-18-013)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 </a:t>
            </a:r>
            <a:r>
              <a:rPr lang="en-US" dirty="0" err="1"/>
              <a:t>RunII</a:t>
            </a:r>
            <a:r>
              <a:rPr lang="en-US" dirty="0"/>
              <a:t>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 power: 2 PhD students and 2 faculty members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Expand the 2016 analysis by adding more variables, attempt BSM constraints within the EFT framework (Effective Field Theory) and double differential cross section measurements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Timescale: End of 2020/ Winter Conference 2021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Significance Progress on software infrastructure and critical analysis tools (</a:t>
            </a:r>
            <a:r>
              <a:rPr lang="en-US" dirty="0" err="1"/>
              <a:t>topTagger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plan to report regularly in </a:t>
            </a:r>
            <a:r>
              <a:rPr lang="en-US" dirty="0" err="1"/>
              <a:t>forecoming</a:t>
            </a:r>
            <a:r>
              <a:rPr lang="en-US" dirty="0"/>
              <a:t> </a:t>
            </a:r>
            <a:r>
              <a:rPr lang="en-US" dirty="0" err="1"/>
              <a:t>ttX</a:t>
            </a:r>
            <a:r>
              <a:rPr lang="en-US" dirty="0"/>
              <a:t> meetings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263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8620</TotalTime>
  <Words>531</Words>
  <Application>Microsoft Macintosh PowerPoint</Application>
  <PresentationFormat>Widescreen</PresentationFormat>
  <Paragraphs>66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Retrospect</vt:lpstr>
      <vt:lpstr>Custom Design</vt:lpstr>
      <vt:lpstr> CMS ttX Round-table  Status Report National Technical University of Athens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Microsoft Office User</cp:lastModifiedBy>
  <cp:revision>3118</cp:revision>
  <dcterms:created xsi:type="dcterms:W3CDTF">2016-11-01T14:45:08Z</dcterms:created>
  <dcterms:modified xsi:type="dcterms:W3CDTF">2019-10-16T11:38:54Z</dcterms:modified>
</cp:coreProperties>
</file>