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6"/>
  </p:notesMasterIdLst>
  <p:handoutMasterIdLst>
    <p:handoutMasterId r:id="rId7"/>
  </p:handoutMasterIdLst>
  <p:sldIdLst>
    <p:sldId id="256" r:id="rId3"/>
    <p:sldId id="439" r:id="rId4"/>
    <p:sldId id="44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5" autoAdjust="0"/>
    <p:restoredTop sz="94660"/>
  </p:normalViewPr>
  <p:slideViewPr>
    <p:cSldViewPr snapToGrid="0">
      <p:cViewPr>
        <p:scale>
          <a:sx n="120" d="100"/>
          <a:sy n="120" d="100"/>
        </p:scale>
        <p:origin x="32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18/10/2019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18/10/2019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18/10/2019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10/18/19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10/18/19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10/18/19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10/18/19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10/18/19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10/18/19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10/18/19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10/18/19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10/18/19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10/18/19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10/18/19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10/18/19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l-GR" sz="4400" dirty="0"/>
            </a:br>
            <a:br>
              <a:rPr lang="en-GB" sz="4400" dirty="0"/>
            </a:br>
            <a:r>
              <a:rPr lang="en-GB" sz="4400" dirty="0"/>
              <a:t>HEP Weekly Report</a:t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4855" y="670041"/>
                <a:ext cx="10903087" cy="517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Background shape extraction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Fit in SR</a:t>
                </a:r>
                <a:r>
                  <a:rPr lang="en-GB" sz="1600" baseline="-25000" dirty="0"/>
                  <a:t>A </a:t>
                </a:r>
                <a:r>
                  <a:rPr lang="en-GB" sz="1600" dirty="0"/>
                  <a:t> region and CR</a:t>
                </a:r>
                <a:r>
                  <a:rPr lang="en-GB" sz="1600" baseline="-25000" dirty="0"/>
                  <a:t>A </a:t>
                </a:r>
                <a:endParaRPr lang="en-GB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Signal Region (SR): Baseline selection + </a:t>
                </a:r>
                <a:r>
                  <a:rPr lang="en-GB" sz="1600" dirty="0" err="1"/>
                  <a:t>topTagger</a:t>
                </a:r>
                <a:r>
                  <a:rPr lang="en-GB" sz="1600" dirty="0"/>
                  <a:t> + b-tagging (2 b-tag) + Mass Cut [120,220]GeV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Control Region (CR): Baseline selection + </a:t>
                </a:r>
                <a:r>
                  <a:rPr lang="en-GB" sz="1600" dirty="0" err="1"/>
                  <a:t>topTagger</a:t>
                </a:r>
                <a:r>
                  <a:rPr lang="en-GB" sz="1600" dirty="0"/>
                  <a:t> + revert b-tagging + Mass Cut [120,220]GeV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Signal Region A (SR</a:t>
                </a:r>
                <a:r>
                  <a:rPr lang="en-GB" sz="1600" baseline="-25000" dirty="0"/>
                  <a:t>A</a:t>
                </a:r>
                <a:r>
                  <a:rPr lang="en-GB" sz="1600" dirty="0"/>
                  <a:t>): Extended SR </a:t>
                </a:r>
                <a:r>
                  <a:rPr lang="en-GB" sz="1600" dirty="0">
                    <a:sym typeface="Wingdings" pitchFamily="2" charset="2"/>
                  </a:rPr>
                  <a:t> SR – Mass Cut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Control Region A (CR</a:t>
                </a:r>
                <a:r>
                  <a:rPr lang="en-GB" sz="1600" baseline="-25000" dirty="0"/>
                  <a:t>A</a:t>
                </a:r>
                <a:r>
                  <a:rPr lang="en-GB" sz="1600" dirty="0"/>
                  <a:t>): Extended CR </a:t>
                </a:r>
                <a:r>
                  <a:rPr lang="en-GB" sz="1600" dirty="0">
                    <a:sym typeface="Wingdings" pitchFamily="2" charset="2"/>
                  </a:rPr>
                  <a:t> CR – Mass Cut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In SR</a:t>
                </a:r>
                <a:r>
                  <a:rPr lang="en-GB" sz="1600" baseline="-25000" dirty="0">
                    <a:sym typeface="Wingdings" pitchFamily="2" charset="2"/>
                  </a:rPr>
                  <a:t>A</a:t>
                </a:r>
                <a:r>
                  <a:rPr lang="en-GB" sz="1600" dirty="0">
                    <a:sym typeface="Wingdings" pitchFamily="2" charset="2"/>
                  </a:rPr>
                  <a:t> we fit signal from MC, Subdominant </a:t>
                </a:r>
                <a:r>
                  <a:rPr lang="en-GB" sz="1600" dirty="0" err="1">
                    <a:sym typeface="Wingdings" pitchFamily="2" charset="2"/>
                  </a:rPr>
                  <a:t>Bkg</a:t>
                </a:r>
                <a:r>
                  <a:rPr lang="en-GB" sz="1600" dirty="0">
                    <a:sym typeface="Wingdings" pitchFamily="2" charset="2"/>
                  </a:rPr>
                  <a:t> from MC and Data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sz="16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Initial thought was Simultaneous fit in 2 regions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Idea for fit in the 3 regions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Include 1-btag region, where CR and SR are exactly the same but the b-tagging requirement changes so that only 1 </a:t>
                </a:r>
                <a:r>
                  <a:rPr lang="en-GB" sz="1600" dirty="0" err="1">
                    <a:sym typeface="Wingdings" pitchFamily="2" charset="2"/>
                  </a:rPr>
                  <a:t>subjet</a:t>
                </a:r>
                <a:r>
                  <a:rPr lang="en-GB" sz="1600" dirty="0">
                    <a:sym typeface="Wingdings" pitchFamily="2" charset="2"/>
                  </a:rPr>
                  <a:t> is b-tagged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b="0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sz="1600" b="1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sym typeface="Wingdings" pitchFamily="2" charset="2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sz="1600" dirty="0">
                  <a:sym typeface="Wingdings" pitchFamily="2" charset="2"/>
                </a:endParaRPr>
              </a:p>
              <a:p>
                <a:pPr lvl="1"/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  <a:p>
                <a:pPr lvl="1"/>
                <a:r>
                  <a:rPr lang="en-GB" sz="1600" dirty="0">
                    <a:sym typeface="Wingdings" pitchFamily="2" charset="2"/>
                  </a:rPr>
                  <a:t>We can either have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e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b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and </a:t>
                </a:r>
                <a:r>
                  <a:rPr lang="en-GB" sz="1600" dirty="0" err="1">
                    <a:solidFill>
                      <a:srgbClr val="FF0000"/>
                    </a:solidFill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olidFill>
                      <a:srgbClr val="FF0000"/>
                    </a:solidFill>
                    <a:sym typeface="Wingdings" pitchFamily="2" charset="2"/>
                  </a:rPr>
                  <a:t>tt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ym typeface="Wingdings" pitchFamily="2" charset="2"/>
                  </a:rPr>
                  <a:t>as free parameters in the fit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sup>
                    </m:sSub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sup>
                    </m:sSubSup>
                  </m:oMath>
                </a14:m>
                <a:endParaRPr lang="en-GB" sz="1600" dirty="0">
                  <a:sym typeface="Wingdings" pitchFamily="2" charset="2"/>
                </a:endParaRPr>
              </a:p>
              <a:p>
                <a:pPr lvl="1"/>
                <a:endParaRPr lang="en-US" sz="1600" b="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5" y="670041"/>
                <a:ext cx="10903087" cy="5173724"/>
              </a:xfrm>
              <a:prstGeom prst="rect">
                <a:avLst/>
              </a:prstGeom>
              <a:blipFill>
                <a:blip r:embed="rId2"/>
                <a:stretch>
                  <a:fillRect l="-116" t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3737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4855" y="670041"/>
                <a:ext cx="10903087" cy="3646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itchFamily="2" charset="2"/>
                  </a:rPr>
                  <a:t>Using the b-tagging efficiency e</a:t>
                </a:r>
                <a:r>
                  <a:rPr lang="en-US" sz="1600" baseline="-25000" dirty="0">
                    <a:sym typeface="Wingdings" pitchFamily="2" charset="2"/>
                  </a:rPr>
                  <a:t>b </a:t>
                </a:r>
                <a:r>
                  <a:rPr lang="en-US" sz="1600" dirty="0">
                    <a:sym typeface="Wingdings" pitchFamily="2" charset="2"/>
                  </a:rPr>
                  <a:t>and the total ttbar yield </a:t>
                </a:r>
                <a:r>
                  <a:rPr lang="en-US" sz="1600" dirty="0" err="1">
                    <a:sym typeface="Wingdings" pitchFamily="2" charset="2"/>
                  </a:rPr>
                  <a:t>N</a:t>
                </a:r>
                <a:r>
                  <a:rPr lang="en-US" sz="1600" baseline="-25000" dirty="0" err="1">
                    <a:sym typeface="Wingdings" pitchFamily="2" charset="2"/>
                  </a:rPr>
                  <a:t>tt</a:t>
                </a:r>
                <a:r>
                  <a:rPr lang="en-US" sz="1600" dirty="0">
                    <a:sym typeface="Wingdings" pitchFamily="2" charset="2"/>
                  </a:rPr>
                  <a:t>  High correlation between these two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sym typeface="Wingdings" pitchFamily="2" charset="2"/>
                  </a:rPr>
                  <a:t>Expe</a:t>
                </a:r>
                <a:r>
                  <a:rPr lang="en-US" sz="1600" dirty="0">
                    <a:sym typeface="Wingdings" pitchFamily="2" charset="2"/>
                  </a:rPr>
                  <a:t>ctation is a </a:t>
                </a:r>
                <a:r>
                  <a:rPr lang="en-US" sz="1600" dirty="0" err="1">
                    <a:sym typeface="Wingdings" pitchFamily="2" charset="2"/>
                  </a:rPr>
                  <a:t>btagging</a:t>
                </a:r>
                <a:r>
                  <a:rPr lang="en-US" sz="1600" dirty="0">
                    <a:sym typeface="Wingdings" pitchFamily="2" charset="2"/>
                  </a:rPr>
                  <a:t> efficiency ~69%, and the output from the fit is ~58%.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sym typeface="Wingdings" pitchFamily="2" charset="2"/>
                  </a:rPr>
                  <a:t>Decision is t</a:t>
                </a:r>
                <a:r>
                  <a:rPr lang="en-US" sz="1600" dirty="0">
                    <a:sym typeface="Wingdings" pitchFamily="2" charset="2"/>
                  </a:rPr>
                  <a:t>o add the b-tagging efficiency as a fixed parameter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sym typeface="Wingdings" pitchFamily="2" charset="2"/>
                  </a:rPr>
                  <a:t>For this reas</a:t>
                </a:r>
                <a:r>
                  <a:rPr lang="en-US" sz="1600" dirty="0">
                    <a:sym typeface="Wingdings" pitchFamily="2" charset="2"/>
                  </a:rPr>
                  <a:t>on, we need to estimate the b-tagging efficiency correctly</a:t>
                </a:r>
              </a:p>
              <a:p>
                <a:pPr lvl="1"/>
                <a:endParaRPr lang="en-US" sz="1600" b="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itchFamily="2" charset="2"/>
                  </a:rPr>
                  <a:t>Calculation of ‘r’: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𝑜𝑏𝑠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𝑡𝑡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𝑒𝑥𝑝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sym typeface="Wingdings" pitchFamily="2" charset="2"/>
                </a:endParaRPr>
              </a:p>
              <a:p>
                <a:r>
                  <a:rPr lang="en-US" sz="1600" dirty="0">
                    <a:sym typeface="Wingdings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𝑒𝑥𝑝𝑒𝑐𝑡𝑒𝑑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sz="1600" dirty="0">
                    <a:sym typeface="Wingdings" pitchFamily="2" charset="2"/>
                  </a:rPr>
                  <a:t> taken from MC ttbar samples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𝑜𝑏𝑠𝑒𝑟𝑣𝑒𝑑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is taken directly from the fit result</a:t>
                </a:r>
              </a:p>
              <a:p>
                <a:endParaRPr lang="en-US" sz="1600" dirty="0">
                  <a:sym typeface="Wingdings" pitchFamily="2" charset="2"/>
                </a:endParaRPr>
              </a:p>
              <a:p>
                <a:endParaRPr lang="en-US" sz="16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sym typeface="Wingdings" pitchFamily="2" charset="2"/>
                  </a:rPr>
                  <a:t>ttX</a:t>
                </a:r>
                <a:r>
                  <a:rPr lang="en-US" sz="1600" dirty="0">
                    <a:sym typeface="Wingdings" pitchFamily="2" charset="2"/>
                  </a:rPr>
                  <a:t> round table status report for NTUA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TOP-EFT subgroup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itchFamily="2" charset="2"/>
                  </a:rPr>
                  <a:t>Suggestion for high P</a:t>
                </a:r>
                <a:r>
                  <a:rPr lang="en-US" sz="1600" baseline="-25000" dirty="0">
                    <a:sym typeface="Wingdings" pitchFamily="2" charset="2"/>
                  </a:rPr>
                  <a:t>T  </a:t>
                </a:r>
                <a:r>
                  <a:rPr lang="en-US" sz="1600" dirty="0">
                    <a:sym typeface="Wingdings" pitchFamily="2" charset="2"/>
                  </a:rPr>
                  <a:t>samples for 2017 	(already in production)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5" y="670041"/>
                <a:ext cx="10903087" cy="3646063"/>
              </a:xfrm>
              <a:prstGeom prst="rect">
                <a:avLst/>
              </a:prstGeom>
              <a:blipFill>
                <a:blip r:embed="rId2"/>
                <a:stretch>
                  <a:fillRect l="-233" t="-694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335575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7528</TotalTime>
  <Words>360</Words>
  <Application>Microsoft Macintosh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Retrospect</vt:lpstr>
      <vt:lpstr>Custom Design</vt:lpstr>
      <vt:lpstr>  HEP Weekly Report 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2457</cp:revision>
  <dcterms:created xsi:type="dcterms:W3CDTF">2016-11-01T14:45:08Z</dcterms:created>
  <dcterms:modified xsi:type="dcterms:W3CDTF">2019-10-18T07:19:04Z</dcterms:modified>
</cp:coreProperties>
</file>