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8"/>
  </p:notesMasterIdLst>
  <p:handoutMasterIdLst>
    <p:handoutMasterId r:id="rId19"/>
  </p:handoutMasterIdLst>
  <p:sldIdLst>
    <p:sldId id="256" r:id="rId3"/>
    <p:sldId id="568" r:id="rId4"/>
    <p:sldId id="594" r:id="rId5"/>
    <p:sldId id="605" r:id="rId6"/>
    <p:sldId id="606" r:id="rId7"/>
    <p:sldId id="614" r:id="rId8"/>
    <p:sldId id="610" r:id="rId9"/>
    <p:sldId id="615" r:id="rId10"/>
    <p:sldId id="617" r:id="rId11"/>
    <p:sldId id="616" r:id="rId12"/>
    <p:sldId id="596" r:id="rId13"/>
    <p:sldId id="612" r:id="rId14"/>
    <p:sldId id="613" r:id="rId15"/>
    <p:sldId id="507" r:id="rId16"/>
    <p:sldId id="5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p:scale>
          <a:sx n="111" d="100"/>
          <a:sy n="111" d="100"/>
        </p:scale>
        <p:origin x="464" y="33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3/27/21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3/27/21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3/27/21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3/27/21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3/27/21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3/27/21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3/27/21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3/27/21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3/27/21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3/27/21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3/27/21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3/27/21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3/27/21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3/27/21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3/27/21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3/27/21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3/27/21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3/27/21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3/27/21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3/27/21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3/27/21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3/27/21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3/27/21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3/27/21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3/27/21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3/27/21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3/27/21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27/3/2021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232263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data!!!!) </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3/27/21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 Z’ Analysis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D448BF6-9BF4-C948-A5B3-712E3D0BFE2E}"/>
                  </a:ext>
                </a:extLst>
              </p:cNvPr>
              <p:cNvSpPr txBox="1"/>
              <p:nvPr/>
            </p:nvSpPr>
            <p:spPr>
              <a:xfrm>
                <a:off x="348342" y="761999"/>
                <a:ext cx="11658601" cy="4432367"/>
              </a:xfrm>
              <a:prstGeom prst="rect">
                <a:avLst/>
              </a:prstGeom>
              <a:noFill/>
            </p:spPr>
            <p:txBody>
              <a:bodyPr wrap="square" rtlCol="0">
                <a:spAutoFit/>
              </a:bodyPr>
              <a:lstStyle/>
              <a:p>
                <a:pPr marL="285750" indent="-285750">
                  <a:buFont typeface="Arial" panose="020B0604020202020204" pitchFamily="34" charset="0"/>
                  <a:buChar char="•"/>
                </a:pPr>
                <a:r>
                  <a:rPr lang="en-GR" dirty="0"/>
                  <a:t>Switch to mJJ &gt; 1000 GeV cut:</a:t>
                </a:r>
              </a:p>
              <a:p>
                <a:pPr marL="742950" lvl="1" indent="-285750">
                  <a:buFont typeface="Arial" panose="020B0604020202020204" pitchFamily="34" charset="0"/>
                  <a:buChar char="•"/>
                </a:pPr>
                <a:r>
                  <a:rPr lang="en-GR" dirty="0"/>
                  <a:t>No sensitivity for higher Z’ masses (&gt; 2.5 TeV)</a:t>
                </a:r>
              </a:p>
              <a:p>
                <a:pPr marL="742950" lvl="1" indent="-285750">
                  <a:buFont typeface="Arial" panose="020B0604020202020204" pitchFamily="34" charset="0"/>
                  <a:buChar char="•"/>
                </a:pPr>
                <a:r>
                  <a:rPr lang="en-GR" dirty="0"/>
                  <a:t>Calculate significance and Brazilian plots for different mJJ cuts</a:t>
                </a:r>
              </a:p>
              <a:p>
                <a:pPr marL="1200150" lvl="2" indent="-285750">
                  <a:buFont typeface="Arial" panose="020B0604020202020204" pitchFamily="34" charset="0"/>
                  <a:buChar char="•"/>
                </a:pPr>
                <a:r>
                  <a:rPr lang="en-GR" dirty="0"/>
                  <a:t>mJJ Cuts: [1000, 1200, 1400, 1600, 1800, 2000] GeV</a:t>
                </a:r>
              </a:p>
              <a:p>
                <a:pPr marL="1200150" lvl="2"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𝑆𝑖𝑔𝑛𝑖𝑓𝑖𝑐𝑎𝑛𝑐𝑒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𝑆𝑖𝑔𝑛𝑎𝑙</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𝑆𝑖𝑔𝑛𝑎𝑙</m:t>
                            </m:r>
                            <m:r>
                              <a:rPr lang="en-US" b="0" i="1" smtClean="0">
                                <a:latin typeface="Cambria Math" panose="02040503050406030204" pitchFamily="18" charset="0"/>
                              </a:rPr>
                              <m:t>+</m:t>
                            </m:r>
                            <m:r>
                              <a:rPr lang="en-US" b="0" i="1" smtClean="0">
                                <a:latin typeface="Cambria Math" panose="02040503050406030204" pitchFamily="18" charset="0"/>
                              </a:rPr>
                              <m:t>𝐵𝑘𝑔</m:t>
                            </m:r>
                            <m:r>
                              <a:rPr lang="en-US" b="0" i="1" smtClean="0">
                                <a:latin typeface="Cambria Math" panose="02040503050406030204" pitchFamily="18" charset="0"/>
                              </a:rPr>
                              <m:t> </m:t>
                            </m:r>
                          </m:e>
                        </m:rad>
                      </m:den>
                    </m:f>
                  </m:oMath>
                </a14:m>
                <a:r>
                  <a:rPr lang="en-GR" dirty="0"/>
                  <a:t> where signal is the Z’ distribution and </a:t>
                </a:r>
                <a14:m>
                  <m:oMath xmlns:m="http://schemas.openxmlformats.org/officeDocument/2006/math">
                    <m:r>
                      <a:rPr lang="en-US" b="0" i="1" smtClean="0">
                        <a:latin typeface="Cambria Math" panose="02040503050406030204" pitchFamily="18" charset="0"/>
                      </a:rPr>
                      <m:t>𝐵𝑘𝑔</m:t>
                    </m:r>
                    <m:r>
                      <a:rPr lang="en-US" b="0" i="1" smtClean="0">
                        <a:latin typeface="Cambria Math" panose="02040503050406030204" pitchFamily="18" charset="0"/>
                      </a:rPr>
                      <m:t>≔</m:t>
                    </m:r>
                    <m:r>
                      <a:rPr lang="en-US" b="0" i="1" smtClean="0">
                        <a:latin typeface="Cambria Math" panose="02040503050406030204" pitchFamily="18" charset="0"/>
                      </a:rPr>
                      <m:t>𝑡𝑡𝑏𝑎𝑟</m:t>
                    </m:r>
                    <m:r>
                      <a:rPr lang="en-US" b="0" i="1" smtClean="0">
                        <a:latin typeface="Cambria Math" panose="02040503050406030204" pitchFamily="18" charset="0"/>
                      </a:rPr>
                      <m:t>+</m:t>
                    </m:r>
                    <m:r>
                      <a:rPr lang="en-US" b="0" i="1" smtClean="0">
                        <a:latin typeface="Cambria Math" panose="02040503050406030204" pitchFamily="18" charset="0"/>
                      </a:rPr>
                      <m:t>𝑄𝐶𝐷</m:t>
                    </m:r>
                    <m:r>
                      <a:rPr lang="en-US" b="0" i="1" smtClean="0">
                        <a:latin typeface="Cambria Math" panose="02040503050406030204" pitchFamily="18" charset="0"/>
                      </a:rPr>
                      <m:t>+</m:t>
                    </m:r>
                    <m:r>
                      <a:rPr lang="en-US" b="0" i="1" smtClean="0">
                        <a:latin typeface="Cambria Math" panose="02040503050406030204" pitchFamily="18" charset="0"/>
                      </a:rPr>
                      <m:t>𝑆𝑢𝑏𝑑𝑜𝑚𝑖𝑛𝑎𝑛𝑡</m:t>
                    </m:r>
                    <m:r>
                      <a:rPr lang="en-US" b="0" i="1" smtClean="0">
                        <a:latin typeface="Cambria Math" panose="02040503050406030204" pitchFamily="18" charset="0"/>
                      </a:rPr>
                      <m:t> </m:t>
                    </m:r>
                  </m:oMath>
                </a14:m>
                <a:endParaRPr lang="en-US" b="0" dirty="0"/>
              </a:p>
              <a:p>
                <a:pPr marL="1200150" lvl="2" indent="-285750">
                  <a:buFont typeface="Arial" panose="020B0604020202020204" pitchFamily="34" charset="0"/>
                  <a:buChar char="•"/>
                </a:pPr>
                <a:endParaRPr lang="en-GR" dirty="0"/>
              </a:p>
              <a:p>
                <a:pPr marL="742950" lvl="1" indent="-285750">
                  <a:buFont typeface="Arial" panose="020B0604020202020204" pitchFamily="34" charset="0"/>
                  <a:buChar char="•"/>
                </a:pPr>
                <a:r>
                  <a:rPr lang="en-GR" dirty="0"/>
                  <a:t>I was using ttbar as the extracted signal from data: Instead I use the ttbar MC distribution (scaled to the signal strength)</a:t>
                </a:r>
              </a:p>
              <a:p>
                <a:pPr marL="742950" lvl="1" indent="-285750">
                  <a:buFont typeface="Arial" panose="020B0604020202020204" pitchFamily="34" charset="0"/>
                  <a:buChar char="•"/>
                </a:pPr>
                <a:r>
                  <a:rPr lang="en-GR" dirty="0"/>
                  <a:t>For QCD </a:t>
                </a:r>
                <a:r>
                  <a:rPr lang="en-GB" dirty="0"/>
                  <a:t>I use the QCD MC distribution which is scaled to data (using k-factor)</a:t>
                </a:r>
              </a:p>
              <a:p>
                <a:pPr marL="1200150" lvl="2"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Both the </a:t>
                </a:r>
                <a:r>
                  <a:rPr lang="en-GB" u="sng" dirty="0"/>
                  <a:t>Significance</a:t>
                </a:r>
                <a:r>
                  <a:rPr lang="en-GB" dirty="0"/>
                  <a:t> and </a:t>
                </a:r>
                <a:r>
                  <a:rPr lang="en-GB" u="sng" dirty="0"/>
                  <a:t>Brazilian</a:t>
                </a:r>
                <a:r>
                  <a:rPr lang="en-GB" dirty="0"/>
                  <a:t> plots use these files as input </a:t>
                </a:r>
                <a:r>
                  <a:rPr lang="en-GB" dirty="0">
                    <a:sym typeface="Wingdings" pitchFamily="2" charset="2"/>
                  </a:rPr>
                  <a:t> this is the reason that the Brazilian plots are different than what I showed on the HEP NTUA weekly on 24</a:t>
                </a:r>
                <a:r>
                  <a:rPr lang="en-GB" baseline="30000" dirty="0">
                    <a:sym typeface="Wingdings" pitchFamily="2" charset="2"/>
                  </a:rPr>
                  <a:t>th</a:t>
                </a:r>
                <a:r>
                  <a:rPr lang="en-GB" dirty="0">
                    <a:sym typeface="Wingdings" pitchFamily="2" charset="2"/>
                  </a:rPr>
                  <a:t> of March</a:t>
                </a:r>
              </a:p>
              <a:p>
                <a:pPr marL="742950" lvl="1"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dirty="0">
                    <a:sym typeface="Wingdings" pitchFamily="2" charset="2"/>
                  </a:rPr>
                  <a:t>Sliding </a:t>
                </a:r>
                <a:r>
                  <a:rPr lang="en-GB" dirty="0" err="1">
                    <a:sym typeface="Wingdings" pitchFamily="2" charset="2"/>
                  </a:rPr>
                  <a:t>mJJ</a:t>
                </a:r>
                <a:r>
                  <a:rPr lang="en-GB" dirty="0">
                    <a:sym typeface="Wingdings" pitchFamily="2" charset="2"/>
                  </a:rPr>
                  <a:t> Cut?</a:t>
                </a:r>
              </a:p>
              <a:p>
                <a:pPr lvl="2"/>
                <a:endParaRPr lang="en-GR" dirty="0"/>
              </a:p>
            </p:txBody>
          </p:sp>
        </mc:Choice>
        <mc:Fallback>
          <p:sp>
            <p:nvSpPr>
              <p:cNvPr id="4" name="TextBox 3">
                <a:extLst>
                  <a:ext uri="{FF2B5EF4-FFF2-40B4-BE49-F238E27FC236}">
                    <a16:creationId xmlns:a16="http://schemas.microsoft.com/office/drawing/2014/main" id="{CD448BF6-9BF4-C948-A5B3-712E3D0BFE2E}"/>
                  </a:ext>
                </a:extLst>
              </p:cNvPr>
              <p:cNvSpPr txBox="1">
                <a:spLocks noRot="1" noChangeAspect="1" noMove="1" noResize="1" noEditPoints="1" noAdjustHandles="1" noChangeArrowheads="1" noChangeShapeType="1" noTextEdit="1"/>
              </p:cNvSpPr>
              <p:nvPr/>
            </p:nvSpPr>
            <p:spPr>
              <a:xfrm>
                <a:off x="348342" y="761999"/>
                <a:ext cx="11658601" cy="4432367"/>
              </a:xfrm>
              <a:prstGeom prst="rect">
                <a:avLst/>
              </a:prstGeom>
              <a:blipFill>
                <a:blip r:embed="rId2"/>
                <a:stretch>
                  <a:fillRect l="-326" t="-573"/>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4" name="Picture 3">
            <a:extLst>
              <a:ext uri="{FF2B5EF4-FFF2-40B4-BE49-F238E27FC236}">
                <a16:creationId xmlns:a16="http://schemas.microsoft.com/office/drawing/2014/main" id="{F2304567-EAF6-2E4F-8902-747673CD04A0}"/>
              </a:ext>
            </a:extLst>
          </p:cNvPr>
          <p:cNvPicPr>
            <a:picLocks noChangeAspect="1"/>
          </p:cNvPicPr>
          <p:nvPr/>
        </p:nvPicPr>
        <p:blipFill>
          <a:blip r:embed="rId2"/>
          <a:stretch>
            <a:fillRect/>
          </a:stretch>
        </p:blipFill>
        <p:spPr>
          <a:xfrm rot="5400000">
            <a:off x="2615618" y="-122982"/>
            <a:ext cx="3064637" cy="4248531"/>
          </a:xfrm>
          <a:prstGeom prst="rect">
            <a:avLst/>
          </a:prstGeom>
        </p:spPr>
      </p:pic>
      <p:pic>
        <p:nvPicPr>
          <p:cNvPr id="6" name="Picture 5">
            <a:extLst>
              <a:ext uri="{FF2B5EF4-FFF2-40B4-BE49-F238E27FC236}">
                <a16:creationId xmlns:a16="http://schemas.microsoft.com/office/drawing/2014/main" id="{2BE3C8C4-1B53-9B45-ACD3-A76B900754E1}"/>
              </a:ext>
            </a:extLst>
          </p:cNvPr>
          <p:cNvPicPr>
            <a:picLocks noChangeAspect="1"/>
          </p:cNvPicPr>
          <p:nvPr/>
        </p:nvPicPr>
        <p:blipFill>
          <a:blip r:embed="rId3"/>
          <a:stretch>
            <a:fillRect/>
          </a:stretch>
        </p:blipFill>
        <p:spPr>
          <a:xfrm rot="5400000">
            <a:off x="2467775" y="2986782"/>
            <a:ext cx="3064637" cy="4248531"/>
          </a:xfrm>
          <a:prstGeom prst="rect">
            <a:avLst/>
          </a:prstGeom>
        </p:spPr>
      </p:pic>
      <p:pic>
        <p:nvPicPr>
          <p:cNvPr id="9" name="Picture 8">
            <a:extLst>
              <a:ext uri="{FF2B5EF4-FFF2-40B4-BE49-F238E27FC236}">
                <a16:creationId xmlns:a16="http://schemas.microsoft.com/office/drawing/2014/main" id="{082A15E2-8173-DA4F-899D-F9E6C72DB842}"/>
              </a:ext>
            </a:extLst>
          </p:cNvPr>
          <p:cNvPicPr>
            <a:picLocks noChangeAspect="1"/>
          </p:cNvPicPr>
          <p:nvPr/>
        </p:nvPicPr>
        <p:blipFill>
          <a:blip r:embed="rId4"/>
          <a:stretch>
            <a:fillRect/>
          </a:stretch>
        </p:blipFill>
        <p:spPr>
          <a:xfrm rot="5400000">
            <a:off x="6601684" y="-79383"/>
            <a:ext cx="3064637" cy="4248531"/>
          </a:xfrm>
          <a:prstGeom prst="rect">
            <a:avLst/>
          </a:prstGeom>
        </p:spPr>
      </p:pic>
      <p:pic>
        <p:nvPicPr>
          <p:cNvPr id="12" name="Picture 11">
            <a:extLst>
              <a:ext uri="{FF2B5EF4-FFF2-40B4-BE49-F238E27FC236}">
                <a16:creationId xmlns:a16="http://schemas.microsoft.com/office/drawing/2014/main" id="{595B0D22-4BCE-0148-8989-594D7D1B24EB}"/>
              </a:ext>
            </a:extLst>
          </p:cNvPr>
          <p:cNvPicPr>
            <a:picLocks noChangeAspect="1"/>
          </p:cNvPicPr>
          <p:nvPr/>
        </p:nvPicPr>
        <p:blipFill>
          <a:blip r:embed="rId5"/>
          <a:stretch>
            <a:fillRect/>
          </a:stretch>
        </p:blipFill>
        <p:spPr>
          <a:xfrm rot="5400000">
            <a:off x="6601684" y="2985763"/>
            <a:ext cx="3064637" cy="4248531"/>
          </a:xfrm>
          <a:prstGeom prst="rect">
            <a:avLst/>
          </a:prstGeom>
        </p:spPr>
      </p:pic>
      <p:sp>
        <p:nvSpPr>
          <p:cNvPr id="13" name="Oval 12">
            <a:extLst>
              <a:ext uri="{FF2B5EF4-FFF2-40B4-BE49-F238E27FC236}">
                <a16:creationId xmlns:a16="http://schemas.microsoft.com/office/drawing/2014/main" id="{C7039F46-34BE-2D4A-B7BF-6904454B648B}"/>
              </a:ext>
            </a:extLst>
          </p:cNvPr>
          <p:cNvSpPr/>
          <p:nvPr/>
        </p:nvSpPr>
        <p:spPr>
          <a:xfrm>
            <a:off x="2511308" y="84124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5" name="Oval 24">
            <a:extLst>
              <a:ext uri="{FF2B5EF4-FFF2-40B4-BE49-F238E27FC236}">
                <a16:creationId xmlns:a16="http://schemas.microsoft.com/office/drawing/2014/main" id="{021F6CF0-F30C-9C4C-A94D-225F894EDE5B}"/>
              </a:ext>
            </a:extLst>
          </p:cNvPr>
          <p:cNvSpPr/>
          <p:nvPr/>
        </p:nvSpPr>
        <p:spPr>
          <a:xfrm>
            <a:off x="2955688" y="392064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3B31D18B-C04D-9845-8D3F-6066EAA394B2}"/>
              </a:ext>
            </a:extLst>
          </p:cNvPr>
          <p:cNvSpPr/>
          <p:nvPr/>
        </p:nvSpPr>
        <p:spPr>
          <a:xfrm>
            <a:off x="7646312" y="88560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6AC816D1-8B6D-4F46-8C67-042712DD4D28}"/>
              </a:ext>
            </a:extLst>
          </p:cNvPr>
          <p:cNvSpPr/>
          <p:nvPr/>
        </p:nvSpPr>
        <p:spPr>
          <a:xfrm>
            <a:off x="8206872" y="3950749"/>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4" name="Picture 3">
            <a:extLst>
              <a:ext uri="{FF2B5EF4-FFF2-40B4-BE49-F238E27FC236}">
                <a16:creationId xmlns:a16="http://schemas.microsoft.com/office/drawing/2014/main" id="{2FFF874F-6C0D-2F4F-8345-C1599268AA7F}"/>
              </a:ext>
            </a:extLst>
          </p:cNvPr>
          <p:cNvPicPr>
            <a:picLocks noChangeAspect="1"/>
          </p:cNvPicPr>
          <p:nvPr/>
        </p:nvPicPr>
        <p:blipFill>
          <a:blip r:embed="rId2"/>
          <a:stretch>
            <a:fillRect/>
          </a:stretch>
        </p:blipFill>
        <p:spPr>
          <a:xfrm rot="5400000">
            <a:off x="2555424" y="-64277"/>
            <a:ext cx="3064637" cy="4248531"/>
          </a:xfrm>
          <a:prstGeom prst="rect">
            <a:avLst/>
          </a:prstGeom>
        </p:spPr>
      </p:pic>
      <p:pic>
        <p:nvPicPr>
          <p:cNvPr id="6" name="Picture 5">
            <a:extLst>
              <a:ext uri="{FF2B5EF4-FFF2-40B4-BE49-F238E27FC236}">
                <a16:creationId xmlns:a16="http://schemas.microsoft.com/office/drawing/2014/main" id="{B42CDB25-9F78-1548-903F-DFFF7AA0B555}"/>
              </a:ext>
            </a:extLst>
          </p:cNvPr>
          <p:cNvPicPr>
            <a:picLocks noChangeAspect="1"/>
          </p:cNvPicPr>
          <p:nvPr/>
        </p:nvPicPr>
        <p:blipFill>
          <a:blip r:embed="rId3"/>
          <a:stretch>
            <a:fillRect/>
          </a:stretch>
        </p:blipFill>
        <p:spPr>
          <a:xfrm rot="5400000">
            <a:off x="2555425" y="2964958"/>
            <a:ext cx="3064637" cy="4248531"/>
          </a:xfrm>
          <a:prstGeom prst="rect">
            <a:avLst/>
          </a:prstGeom>
        </p:spPr>
      </p:pic>
      <p:pic>
        <p:nvPicPr>
          <p:cNvPr id="9" name="Picture 8">
            <a:extLst>
              <a:ext uri="{FF2B5EF4-FFF2-40B4-BE49-F238E27FC236}">
                <a16:creationId xmlns:a16="http://schemas.microsoft.com/office/drawing/2014/main" id="{DD5C92F6-6A9E-5C46-91A4-3C95C7B646F5}"/>
              </a:ext>
            </a:extLst>
          </p:cNvPr>
          <p:cNvPicPr>
            <a:picLocks noChangeAspect="1"/>
          </p:cNvPicPr>
          <p:nvPr/>
        </p:nvPicPr>
        <p:blipFill>
          <a:blip r:embed="rId4"/>
          <a:stretch>
            <a:fillRect/>
          </a:stretch>
        </p:blipFill>
        <p:spPr>
          <a:xfrm rot="5400000">
            <a:off x="6803955" y="-118630"/>
            <a:ext cx="3064637" cy="4248531"/>
          </a:xfrm>
          <a:prstGeom prst="rect">
            <a:avLst/>
          </a:prstGeom>
        </p:spPr>
      </p:pic>
      <p:pic>
        <p:nvPicPr>
          <p:cNvPr id="12" name="Picture 11">
            <a:extLst>
              <a:ext uri="{FF2B5EF4-FFF2-40B4-BE49-F238E27FC236}">
                <a16:creationId xmlns:a16="http://schemas.microsoft.com/office/drawing/2014/main" id="{489B3FCF-AC11-9746-B878-57E318B035BA}"/>
              </a:ext>
            </a:extLst>
          </p:cNvPr>
          <p:cNvPicPr>
            <a:picLocks noChangeAspect="1"/>
          </p:cNvPicPr>
          <p:nvPr/>
        </p:nvPicPr>
        <p:blipFill>
          <a:blip r:embed="rId5"/>
          <a:stretch>
            <a:fillRect/>
          </a:stretch>
        </p:blipFill>
        <p:spPr>
          <a:xfrm rot="5400000">
            <a:off x="6803956" y="2964958"/>
            <a:ext cx="3064637" cy="4248531"/>
          </a:xfrm>
          <a:prstGeom prst="rect">
            <a:avLst/>
          </a:prstGeom>
        </p:spPr>
      </p:pic>
      <p:sp>
        <p:nvSpPr>
          <p:cNvPr id="25" name="Oval 24">
            <a:extLst>
              <a:ext uri="{FF2B5EF4-FFF2-40B4-BE49-F238E27FC236}">
                <a16:creationId xmlns:a16="http://schemas.microsoft.com/office/drawing/2014/main" id="{D96CA3B1-0FF3-5746-933D-5E63A48F5874}"/>
              </a:ext>
            </a:extLst>
          </p:cNvPr>
          <p:cNvSpPr/>
          <p:nvPr/>
        </p:nvSpPr>
        <p:spPr>
          <a:xfrm>
            <a:off x="419616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277E2A80-0700-E14B-8FF4-CC9C91E52364}"/>
              </a:ext>
            </a:extLst>
          </p:cNvPr>
          <p:cNvSpPr/>
          <p:nvPr/>
        </p:nvSpPr>
        <p:spPr>
          <a:xfrm>
            <a:off x="951157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F926183C-EFD2-D24B-8CA5-DBF87E163EC1}"/>
              </a:ext>
            </a:extLst>
          </p:cNvPr>
          <p:cNvSpPr/>
          <p:nvPr/>
        </p:nvSpPr>
        <p:spPr>
          <a:xfrm>
            <a:off x="5265625" y="39334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9511576" y="3896297"/>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9448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4" name="Picture 3">
            <a:extLst>
              <a:ext uri="{FF2B5EF4-FFF2-40B4-BE49-F238E27FC236}">
                <a16:creationId xmlns:a16="http://schemas.microsoft.com/office/drawing/2014/main" id="{460BE486-8FBA-EA4B-99A3-8E9E58560DB3}"/>
              </a:ext>
            </a:extLst>
          </p:cNvPr>
          <p:cNvPicPr>
            <a:picLocks noChangeAspect="1"/>
          </p:cNvPicPr>
          <p:nvPr/>
        </p:nvPicPr>
        <p:blipFill>
          <a:blip r:embed="rId2"/>
          <a:stretch>
            <a:fillRect/>
          </a:stretch>
        </p:blipFill>
        <p:spPr>
          <a:xfrm rot="5400000">
            <a:off x="2615619" y="147925"/>
            <a:ext cx="3064637" cy="4248531"/>
          </a:xfrm>
          <a:prstGeom prst="rect">
            <a:avLst/>
          </a:prstGeom>
        </p:spPr>
      </p:pic>
      <p:pic>
        <p:nvPicPr>
          <p:cNvPr id="6" name="Picture 5">
            <a:extLst>
              <a:ext uri="{FF2B5EF4-FFF2-40B4-BE49-F238E27FC236}">
                <a16:creationId xmlns:a16="http://schemas.microsoft.com/office/drawing/2014/main" id="{94461BC9-1D6E-894A-907C-B08C8D421FC0}"/>
              </a:ext>
            </a:extLst>
          </p:cNvPr>
          <p:cNvPicPr>
            <a:picLocks noChangeAspect="1"/>
          </p:cNvPicPr>
          <p:nvPr/>
        </p:nvPicPr>
        <p:blipFill>
          <a:blip r:embed="rId3"/>
          <a:stretch>
            <a:fillRect/>
          </a:stretch>
        </p:blipFill>
        <p:spPr>
          <a:xfrm rot="5400000">
            <a:off x="6685644" y="147925"/>
            <a:ext cx="3064637" cy="4248531"/>
          </a:xfrm>
          <a:prstGeom prst="rect">
            <a:avLst/>
          </a:prstGeom>
        </p:spPr>
      </p:pic>
      <p:sp>
        <p:nvSpPr>
          <p:cNvPr id="13" name="Oval 12">
            <a:extLst>
              <a:ext uri="{FF2B5EF4-FFF2-40B4-BE49-F238E27FC236}">
                <a16:creationId xmlns:a16="http://schemas.microsoft.com/office/drawing/2014/main" id="{0BD53171-E38C-8C43-B4D8-0E10851CA65A}"/>
              </a:ext>
            </a:extLst>
          </p:cNvPr>
          <p:cNvSpPr/>
          <p:nvPr/>
        </p:nvSpPr>
        <p:spPr>
          <a:xfrm>
            <a:off x="5353635"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4" name="Oval 13">
            <a:extLst>
              <a:ext uri="{FF2B5EF4-FFF2-40B4-BE49-F238E27FC236}">
                <a16:creationId xmlns:a16="http://schemas.microsoft.com/office/drawing/2014/main" id="{E8FB8687-C890-B643-B6A0-C657D52706EE}"/>
              </a:ext>
            </a:extLst>
          </p:cNvPr>
          <p:cNvSpPr/>
          <p:nvPr/>
        </p:nvSpPr>
        <p:spPr>
          <a:xfrm>
            <a:off x="9423660"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333658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48955" y="1044436"/>
            <a:ext cx="2023672" cy="369332"/>
          </a:xfrm>
          <a:prstGeom prst="rect">
            <a:avLst/>
          </a:prstGeom>
          <a:noFill/>
        </p:spPr>
        <p:txBody>
          <a:bodyPr wrap="square" rtlCol="0">
            <a:spAutoFit/>
          </a:bodyPr>
          <a:lstStyle/>
          <a:p>
            <a:pPr algn="ctr"/>
            <a:r>
              <a:rPr lang="en-GR" dirty="0">
                <a:solidFill>
                  <a:srgbClr val="FF0000"/>
                </a:solidFill>
              </a:rPr>
              <a:t>mJJ &gt; 1000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19373" y="1044436"/>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1200 GeV</a:t>
            </a:r>
            <a:endParaRPr lang="en-GR" dirty="0">
              <a:solidFill>
                <a:srgbClr val="FF0000"/>
              </a:solidFill>
            </a:endParaRPr>
          </a:p>
        </p:txBody>
      </p:sp>
      <p:pic>
        <p:nvPicPr>
          <p:cNvPr id="4" name="Picture 3" descr="Chart, line chart&#10;&#10;Description automatically generated">
            <a:extLst>
              <a:ext uri="{FF2B5EF4-FFF2-40B4-BE49-F238E27FC236}">
                <a16:creationId xmlns:a16="http://schemas.microsoft.com/office/drawing/2014/main" id="{03C43AE8-CBA1-6B4F-987D-54F710AB7020}"/>
              </a:ext>
            </a:extLst>
          </p:cNvPr>
          <p:cNvPicPr>
            <a:picLocks noChangeAspect="1"/>
          </p:cNvPicPr>
          <p:nvPr/>
        </p:nvPicPr>
        <p:blipFill>
          <a:blip r:embed="rId2"/>
          <a:stretch>
            <a:fillRect/>
          </a:stretch>
        </p:blipFill>
        <p:spPr>
          <a:xfrm>
            <a:off x="833491" y="1617066"/>
            <a:ext cx="5054600" cy="3632200"/>
          </a:xfrm>
          <a:prstGeom prst="rect">
            <a:avLst/>
          </a:prstGeom>
        </p:spPr>
      </p:pic>
      <p:pic>
        <p:nvPicPr>
          <p:cNvPr id="6" name="Picture 5" descr="Chart, line chart&#10;&#10;Description automatically generated">
            <a:extLst>
              <a:ext uri="{FF2B5EF4-FFF2-40B4-BE49-F238E27FC236}">
                <a16:creationId xmlns:a16="http://schemas.microsoft.com/office/drawing/2014/main" id="{CEA730F9-C23A-AB47-AD50-32D0597168C1}"/>
              </a:ext>
            </a:extLst>
          </p:cNvPr>
          <p:cNvPicPr>
            <a:picLocks noChangeAspect="1"/>
          </p:cNvPicPr>
          <p:nvPr/>
        </p:nvPicPr>
        <p:blipFill>
          <a:blip r:embed="rId3"/>
          <a:stretch>
            <a:fillRect/>
          </a:stretch>
        </p:blipFill>
        <p:spPr>
          <a:xfrm>
            <a:off x="6303911" y="1612900"/>
            <a:ext cx="5054600" cy="3632200"/>
          </a:xfrm>
          <a:prstGeom prst="rect">
            <a:avLst/>
          </a:prstGeom>
        </p:spPr>
      </p:pic>
    </p:spTree>
    <p:extLst>
      <p:ext uri="{BB962C8B-B14F-4D97-AF65-F5344CB8AC3E}">
        <p14:creationId xmlns:p14="http://schemas.microsoft.com/office/powerpoint/2010/main" val="317113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Asymptotic Limits - 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211944" y="1258144"/>
            <a:ext cx="2023672" cy="369332"/>
          </a:xfrm>
          <a:prstGeom prst="rect">
            <a:avLst/>
          </a:prstGeom>
          <a:noFill/>
        </p:spPr>
        <p:txBody>
          <a:bodyPr wrap="square" rtlCol="0">
            <a:spAutoFit/>
          </a:bodyPr>
          <a:lstStyle/>
          <a:p>
            <a:pPr algn="ctr"/>
            <a:r>
              <a:rPr lang="en-GR" dirty="0">
                <a:solidFill>
                  <a:srgbClr val="FF0000"/>
                </a:solidFill>
              </a:rPr>
              <a:t>mJJ &gt; 1400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956386" y="1258144"/>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1600 GeV</a:t>
            </a:r>
            <a:endParaRPr lang="en-GR" dirty="0">
              <a:solidFill>
                <a:srgbClr val="FF0000"/>
              </a:solidFill>
            </a:endParaRPr>
          </a:p>
        </p:txBody>
      </p:sp>
      <p:pic>
        <p:nvPicPr>
          <p:cNvPr id="4" name="Picture 3" descr="Chart&#10;&#10;Description automatically generated">
            <a:extLst>
              <a:ext uri="{FF2B5EF4-FFF2-40B4-BE49-F238E27FC236}">
                <a16:creationId xmlns:a16="http://schemas.microsoft.com/office/drawing/2014/main" id="{BD9F45F0-C9EE-A144-BF56-831F5838194F}"/>
              </a:ext>
            </a:extLst>
          </p:cNvPr>
          <p:cNvPicPr>
            <a:picLocks noChangeAspect="1"/>
          </p:cNvPicPr>
          <p:nvPr/>
        </p:nvPicPr>
        <p:blipFill>
          <a:blip r:embed="rId2"/>
          <a:stretch>
            <a:fillRect/>
          </a:stretch>
        </p:blipFill>
        <p:spPr>
          <a:xfrm>
            <a:off x="564718" y="1782990"/>
            <a:ext cx="5054600" cy="363220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B7C828EA-B91D-564B-9D85-0D056FFB3BE5}"/>
              </a:ext>
            </a:extLst>
          </p:cNvPr>
          <p:cNvPicPr>
            <a:picLocks noChangeAspect="1"/>
          </p:cNvPicPr>
          <p:nvPr/>
        </p:nvPicPr>
        <p:blipFill>
          <a:blip r:embed="rId3"/>
          <a:stretch>
            <a:fillRect/>
          </a:stretch>
        </p:blipFill>
        <p:spPr>
          <a:xfrm>
            <a:off x="6093697" y="1782990"/>
            <a:ext cx="5054600" cy="3632200"/>
          </a:xfrm>
          <a:prstGeom prst="rect">
            <a:avLst/>
          </a:prstGeom>
        </p:spPr>
      </p:pic>
      <p:pic>
        <p:nvPicPr>
          <p:cNvPr id="17" name="Graphic 16" descr="Close outline">
            <a:extLst>
              <a:ext uri="{FF2B5EF4-FFF2-40B4-BE49-F238E27FC236}">
                <a16:creationId xmlns:a16="http://schemas.microsoft.com/office/drawing/2014/main" id="{771429A2-E234-C544-B1D1-F381FD6853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2232" y="1875323"/>
            <a:ext cx="504522" cy="3447534"/>
          </a:xfrm>
          <a:prstGeom prst="rect">
            <a:avLst/>
          </a:prstGeom>
        </p:spPr>
      </p:pic>
      <p:pic>
        <p:nvPicPr>
          <p:cNvPr id="18" name="Graphic 17" descr="Close outline">
            <a:extLst>
              <a:ext uri="{FF2B5EF4-FFF2-40B4-BE49-F238E27FC236}">
                <a16:creationId xmlns:a16="http://schemas.microsoft.com/office/drawing/2014/main" id="{FD13CAB4-7891-5E45-8F82-651233AF86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22920" y="1627476"/>
            <a:ext cx="504522" cy="3447534"/>
          </a:xfrm>
          <a:prstGeom prst="rect">
            <a:avLst/>
          </a:prstGeom>
        </p:spPr>
      </p:pic>
    </p:spTree>
    <p:extLst>
      <p:ext uri="{BB962C8B-B14F-4D97-AF65-F5344CB8AC3E}">
        <p14:creationId xmlns:p14="http://schemas.microsoft.com/office/powerpoint/2010/main" val="39765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34670" y="1208780"/>
            <a:ext cx="2023672" cy="369332"/>
          </a:xfrm>
          <a:prstGeom prst="rect">
            <a:avLst/>
          </a:prstGeom>
          <a:noFill/>
        </p:spPr>
        <p:txBody>
          <a:bodyPr wrap="square" rtlCol="0">
            <a:spAutoFit/>
          </a:bodyPr>
          <a:lstStyle/>
          <a:p>
            <a:pPr algn="ctr"/>
            <a:r>
              <a:rPr lang="en-GR" dirty="0">
                <a:solidFill>
                  <a:srgbClr val="FF0000"/>
                </a:solidFill>
              </a:rPr>
              <a:t>mJJ &gt; 1800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33658" y="1256421"/>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2000 GeV</a:t>
            </a:r>
            <a:endParaRPr lang="en-GR" dirty="0">
              <a:solidFill>
                <a:srgbClr val="FF0000"/>
              </a:solidFill>
            </a:endParaRPr>
          </a:p>
        </p:txBody>
      </p:sp>
      <p:pic>
        <p:nvPicPr>
          <p:cNvPr id="4" name="Picture 3" descr="Chart&#10;&#10;Description automatically generated">
            <a:extLst>
              <a:ext uri="{FF2B5EF4-FFF2-40B4-BE49-F238E27FC236}">
                <a16:creationId xmlns:a16="http://schemas.microsoft.com/office/drawing/2014/main" id="{BF9BCEEC-EADA-0543-A91E-2B1B978871A4}"/>
              </a:ext>
            </a:extLst>
          </p:cNvPr>
          <p:cNvPicPr>
            <a:picLocks noChangeAspect="1"/>
          </p:cNvPicPr>
          <p:nvPr/>
        </p:nvPicPr>
        <p:blipFill>
          <a:blip r:embed="rId2"/>
          <a:stretch>
            <a:fillRect/>
          </a:stretch>
        </p:blipFill>
        <p:spPr>
          <a:xfrm>
            <a:off x="819206" y="1840257"/>
            <a:ext cx="5054600" cy="3632200"/>
          </a:xfrm>
          <a:prstGeom prst="rect">
            <a:avLst/>
          </a:prstGeom>
        </p:spPr>
      </p:pic>
      <p:pic>
        <p:nvPicPr>
          <p:cNvPr id="6" name="Picture 5" descr="Chart&#10;&#10;Description automatically generated">
            <a:extLst>
              <a:ext uri="{FF2B5EF4-FFF2-40B4-BE49-F238E27FC236}">
                <a16:creationId xmlns:a16="http://schemas.microsoft.com/office/drawing/2014/main" id="{258A2CAB-142A-B74F-A272-3997BE7DA375}"/>
              </a:ext>
            </a:extLst>
          </p:cNvPr>
          <p:cNvPicPr>
            <a:picLocks noChangeAspect="1"/>
          </p:cNvPicPr>
          <p:nvPr/>
        </p:nvPicPr>
        <p:blipFill>
          <a:blip r:embed="rId3"/>
          <a:stretch>
            <a:fillRect/>
          </a:stretch>
        </p:blipFill>
        <p:spPr>
          <a:xfrm>
            <a:off x="6318194" y="1875323"/>
            <a:ext cx="5054600" cy="3632200"/>
          </a:xfrm>
          <a:prstGeom prst="rect">
            <a:avLst/>
          </a:prstGeom>
        </p:spPr>
      </p:pic>
      <p:pic>
        <p:nvPicPr>
          <p:cNvPr id="25" name="Graphic 24" descr="Close outline">
            <a:extLst>
              <a:ext uri="{FF2B5EF4-FFF2-40B4-BE49-F238E27FC236}">
                <a16:creationId xmlns:a16="http://schemas.microsoft.com/office/drawing/2014/main" id="{86CF65EC-6B5B-5848-BA35-6D26B1C430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9086" y="1208780"/>
            <a:ext cx="1382392" cy="4835859"/>
          </a:xfrm>
          <a:prstGeom prst="rect">
            <a:avLst/>
          </a:prstGeom>
        </p:spPr>
      </p:pic>
      <p:pic>
        <p:nvPicPr>
          <p:cNvPr id="28" name="Graphic 27" descr="Close outline">
            <a:extLst>
              <a:ext uri="{FF2B5EF4-FFF2-40B4-BE49-F238E27FC236}">
                <a16:creationId xmlns:a16="http://schemas.microsoft.com/office/drawing/2014/main" id="{A8EDE6B9-B345-4E42-93DF-CFEEEAABE9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4909" y="1256421"/>
            <a:ext cx="1382392" cy="4835859"/>
          </a:xfrm>
          <a:prstGeom prst="rect">
            <a:avLst/>
          </a:prstGeom>
        </p:spPr>
      </p:pic>
    </p:spTree>
    <p:extLst>
      <p:ext uri="{BB962C8B-B14F-4D97-AF65-F5344CB8AC3E}">
        <p14:creationId xmlns:p14="http://schemas.microsoft.com/office/powerpoint/2010/main" val="105336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pic>
        <p:nvPicPr>
          <p:cNvPr id="5" name="Picture 4" descr="Chart&#10;&#10;Description automatically generated">
            <a:extLst>
              <a:ext uri="{FF2B5EF4-FFF2-40B4-BE49-F238E27FC236}">
                <a16:creationId xmlns:a16="http://schemas.microsoft.com/office/drawing/2014/main" id="{CA6092EA-6BFD-3C44-AC96-1CC1B9CC3414}"/>
              </a:ext>
            </a:extLst>
          </p:cNvPr>
          <p:cNvPicPr>
            <a:picLocks noChangeAspect="1"/>
          </p:cNvPicPr>
          <p:nvPr/>
        </p:nvPicPr>
        <p:blipFill>
          <a:blip r:embed="rId2"/>
          <a:stretch>
            <a:fillRect/>
          </a:stretch>
        </p:blipFill>
        <p:spPr>
          <a:xfrm>
            <a:off x="833491" y="1973615"/>
            <a:ext cx="5054600" cy="3632200"/>
          </a:xfrm>
          <a:prstGeom prst="rect">
            <a:avLst/>
          </a:prstGeom>
        </p:spPr>
      </p:pic>
      <p:pic>
        <p:nvPicPr>
          <p:cNvPr id="9" name="Picture 8" descr="Chart&#10;&#10;Description automatically generated">
            <a:extLst>
              <a:ext uri="{FF2B5EF4-FFF2-40B4-BE49-F238E27FC236}">
                <a16:creationId xmlns:a16="http://schemas.microsoft.com/office/drawing/2014/main" id="{645D2AA9-A43E-0741-82EC-C166FCB5BAF9}"/>
              </a:ext>
            </a:extLst>
          </p:cNvPr>
          <p:cNvPicPr>
            <a:picLocks noChangeAspect="1"/>
          </p:cNvPicPr>
          <p:nvPr/>
        </p:nvPicPr>
        <p:blipFill>
          <a:blip r:embed="rId3"/>
          <a:stretch>
            <a:fillRect/>
          </a:stretch>
        </p:blipFill>
        <p:spPr>
          <a:xfrm>
            <a:off x="6404497" y="1973615"/>
            <a:ext cx="5054600" cy="3632200"/>
          </a:xfrm>
          <a:prstGeom prst="rect">
            <a:avLst/>
          </a:prstGeom>
        </p:spPr>
      </p:pic>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377798" y="1670499"/>
            <a:ext cx="2023672" cy="369332"/>
          </a:xfrm>
          <a:prstGeom prst="rect">
            <a:avLst/>
          </a:prstGeom>
          <a:noFill/>
        </p:spPr>
        <p:txBody>
          <a:bodyPr wrap="square" rtlCol="0">
            <a:spAutoFit/>
          </a:bodyPr>
          <a:lstStyle/>
          <a:p>
            <a:pPr algn="ctr"/>
            <a:r>
              <a:rPr lang="el-GR" dirty="0"/>
              <a:t>2017</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876786" y="1718140"/>
            <a:ext cx="2023672" cy="369332"/>
          </a:xfrm>
          <a:prstGeom prst="rect">
            <a:avLst/>
          </a:prstGeom>
          <a:noFill/>
        </p:spPr>
        <p:txBody>
          <a:bodyPr wrap="square" rtlCol="0">
            <a:spAutoFit/>
          </a:bodyPr>
          <a:lstStyle/>
          <a:p>
            <a:pPr algn="ctr"/>
            <a:r>
              <a:rPr lang="el-GR" dirty="0"/>
              <a:t>2018</a:t>
            </a:r>
            <a:endParaRPr lang="en-GR" dirty="0"/>
          </a:p>
        </p:txBody>
      </p:sp>
    </p:spTree>
    <p:extLst>
      <p:ext uri="{BB962C8B-B14F-4D97-AF65-F5344CB8AC3E}">
        <p14:creationId xmlns:p14="http://schemas.microsoft.com/office/powerpoint/2010/main" val="2219078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11907</TotalTime>
  <Words>920</Words>
  <Application>Microsoft Macintosh PowerPoint</Application>
  <PresentationFormat>Widescreen</PresentationFormat>
  <Paragraphs>146</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Cambria Math</vt:lpstr>
      <vt:lpstr>Retrospect</vt:lpstr>
      <vt:lpstr>Custom Design</vt:lpstr>
      <vt:lpstr> HEP NTUA  Top Angular Report  27/3/2021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2072</cp:revision>
  <dcterms:created xsi:type="dcterms:W3CDTF">2019-11-29T10:22:58Z</dcterms:created>
  <dcterms:modified xsi:type="dcterms:W3CDTF">2021-03-27T09:29:20Z</dcterms:modified>
</cp:coreProperties>
</file>