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449" r:id="rId4"/>
    <p:sldId id="460" r:id="rId5"/>
    <p:sldId id="438" r:id="rId6"/>
    <p:sldId id="458" r:id="rId7"/>
    <p:sldId id="457" r:id="rId8"/>
    <p:sldId id="451" r:id="rId9"/>
    <p:sldId id="464" r:id="rId10"/>
    <p:sldId id="452" r:id="rId11"/>
    <p:sldId id="461" r:id="rId12"/>
    <p:sldId id="462" r:id="rId13"/>
    <p:sldId id="456" r:id="rId14"/>
    <p:sldId id="4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3570-B70D-4A9F-9B63-1659E97590CB}" type="datetime1">
              <a:rPr lang="en-GB" smtClean="0"/>
              <a:t>01/11/2019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338F-B435-4DF6-9AE3-7F65274EBD0A}" type="datetime1">
              <a:rPr lang="en-GB" smtClean="0"/>
              <a:t>01/11/2019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7E851C-70F9-4D76-BF3E-4E54C77E096E}" type="datetime1">
              <a:rPr lang="en-GB" smtClean="0"/>
              <a:t>01/11/2019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CC3F-F4F0-46BB-A868-7CB1CC7F36E9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137-F447-45C5-ADDB-1DEE88B977EB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2AD9-823E-445A-8840-DE1BA1407B0F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335A-3586-434F-9D39-96B67E9D14E2}" type="datetime1">
              <a:rPr lang="en-US" smtClean="0"/>
              <a:t>11/1/19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CDD1-24B3-4A83-94EC-BCABDEEF598E}" type="datetime1">
              <a:rPr lang="en-US" smtClean="0"/>
              <a:t>11/1/19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D5C6-59D9-4809-8643-02288EDFD862}" type="datetime1">
              <a:rPr lang="en-US" smtClean="0"/>
              <a:t>11/1/19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333-08CE-4959-8B20-6FFDB2AD2CE3}" type="datetime1">
              <a:rPr lang="en-US" smtClean="0"/>
              <a:t>11/1/19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BB5-59A9-43D2-B40B-9C4DD1D9E810}" type="datetime1">
              <a:rPr lang="en-US" smtClean="0"/>
              <a:t>11/1/19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7BD1-B5E6-431A-949E-151D673733DD}" type="datetime1">
              <a:rPr lang="en-US" smtClean="0"/>
              <a:t>11/1/19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ACC-B893-415F-8470-0AF677E741A8}" type="datetime1">
              <a:rPr lang="en-US" smtClean="0"/>
              <a:t>11/1/19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EBAD-8585-4EAE-9D47-B8800D8018AA}" type="datetime1">
              <a:rPr lang="en-US" smtClean="0"/>
              <a:t>11/1/19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FAE3-A6AC-47F4-9F09-6BE9C0C0FB13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BFAD-599D-4F86-B35F-B5DD90EE8D1C}" type="datetime1">
              <a:rPr lang="en-US" smtClean="0"/>
              <a:t>11/1/19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C386-343A-4915-B90D-A61E2789050B}" type="datetime1">
              <a:rPr lang="en-US" smtClean="0"/>
              <a:t>11/1/19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3DEC-0070-4E4F-9FB5-5650E1E5BE04}" type="datetime1">
              <a:rPr lang="en-US" smtClean="0"/>
              <a:t>11/1/19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B96-F060-4BD0-A319-7DDBAD2330C7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976-2A06-42F2-83D5-727A07C4432D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9BAF-3515-4BA9-8721-0FD7C068E6CE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019-E4B6-436B-9882-A2B77EE70AF1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073-E7C2-4887-95DE-832592E46858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92B4E-FEAF-42BF-8CB0-15FC260E7913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CF8B-3E8E-431D-82BE-9E44782EED80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6859CF-2FA5-4ECD-B70A-458D3733E031}" type="datetime1">
              <a:rPr lang="en-US" smtClean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0037-87E8-4271-BAB8-7377F3CDBABC}" type="datetime1">
              <a:rPr lang="en-US" smtClean="0"/>
              <a:t>11/1/19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830184/contributions/3476710/attachments/1869172/3075258/CMStop.pdf" TargetMode="External"/><Relationship Id="rId2" Type="http://schemas.openxmlformats.org/officeDocument/2006/relationships/hyperlink" Target="https://www.physik.uzh.ch/~grazzini/codes/MATRIX_ttbar.tar.gz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40949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Status Report</a:t>
            </a:r>
            <a:br>
              <a:rPr lang="en-US" sz="4400" dirty="0"/>
            </a:br>
            <a:r>
              <a:rPr lang="en-US" sz="4400" dirty="0"/>
              <a:t>Mass Fit and </a:t>
            </a:r>
            <a:r>
              <a:rPr lang="en-US" sz="4400" dirty="0" err="1"/>
              <a:t>bTagging</a:t>
            </a:r>
            <a:r>
              <a:rPr lang="en-US" sz="4400" dirty="0"/>
              <a:t> Efficiency </a:t>
            </a:r>
            <a:br>
              <a:rPr lang="en-US" sz="4400" dirty="0"/>
            </a:br>
            <a:r>
              <a:rPr lang="en-US" sz="4400" dirty="0"/>
              <a:t>(2016 and 2017)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r>
              <a:rPr lang="en-US" dirty="0"/>
              <a:t>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86E025FA-8F47-F544-BF09-77A6BC27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3583" y="-59862"/>
            <a:ext cx="2775499" cy="3931497"/>
          </a:xfrm>
          <a:prstGeom prst="rect">
            <a:avLst/>
          </a:prstGeom>
        </p:spPr>
      </p:pic>
      <p:sp>
        <p:nvSpPr>
          <p:cNvPr id="60" name="Rectangle 45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67F9092-26F9-3547-AA2D-2706F7C0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737613" y="-59859"/>
            <a:ext cx="2775497" cy="3931493"/>
          </a:xfrm>
          <a:prstGeom prst="rect">
            <a:avLst/>
          </a:prstGeom>
        </p:spPr>
      </p:pic>
      <p:sp>
        <p:nvSpPr>
          <p:cNvPr id="61" name="Rectangle 47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DBB480B-F140-EE4C-BA27-FF5D22F3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89904" y="-75250"/>
            <a:ext cx="2778916" cy="3936337"/>
          </a:xfrm>
          <a:prstGeom prst="rect">
            <a:avLst/>
          </a:prstGeom>
        </p:spPr>
      </p:pic>
      <p:sp>
        <p:nvSpPr>
          <p:cNvPr id="62" name="Rectangle 49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9ECA560-5FE1-6F49-B65E-1BC8447A4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19060" y="2886867"/>
            <a:ext cx="2778918" cy="39363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B812B34-8B7B-6A45-9113-6375B8F2E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711670" y="2886871"/>
            <a:ext cx="2778916" cy="39363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7DDB8C3-D3A2-DE4B-9C0C-89158AB06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804273" y="2886868"/>
            <a:ext cx="2778917" cy="393633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86CE615-9889-2448-9447-3C810BA811A5}"/>
              </a:ext>
            </a:extLst>
          </p:cNvPr>
          <p:cNvSpPr txBox="1"/>
          <p:nvPr/>
        </p:nvSpPr>
        <p:spPr>
          <a:xfrm>
            <a:off x="328613" y="0"/>
            <a:ext cx="1087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Correlation plots N</a:t>
            </a:r>
            <a:r>
              <a:rPr lang="en-US" u="sng" baseline="-25000" dirty="0"/>
              <a:t>QCD(2) </a:t>
            </a:r>
            <a:r>
              <a:rPr lang="en-US" u="sng" dirty="0"/>
              <a:t> vs all nuisances from fit when eb runs free</a:t>
            </a:r>
          </a:p>
        </p:txBody>
      </p:sp>
    </p:spTree>
    <p:extLst>
      <p:ext uri="{BB962C8B-B14F-4D97-AF65-F5344CB8AC3E}">
        <p14:creationId xmlns:p14="http://schemas.microsoft.com/office/powerpoint/2010/main" val="422528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5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7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6CE615-9889-2448-9447-3C810BA811A5}"/>
              </a:ext>
            </a:extLst>
          </p:cNvPr>
          <p:cNvSpPr txBox="1"/>
          <p:nvPr/>
        </p:nvSpPr>
        <p:spPr>
          <a:xfrm>
            <a:off x="328613" y="0"/>
            <a:ext cx="1087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Correlation plots N</a:t>
            </a:r>
            <a:r>
              <a:rPr lang="en-US" u="sng" baseline="-25000" dirty="0"/>
              <a:t>QCD(2) </a:t>
            </a:r>
            <a:r>
              <a:rPr lang="en-US" u="sng" dirty="0"/>
              <a:t> vs all nuisances from fit when eb runs free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76EF9-8283-F34C-89B5-981FA404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59684" y="3021364"/>
            <a:ext cx="2752979" cy="3816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6A811-2F9D-D14D-A80F-9CBD65C7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8625" y="3021365"/>
            <a:ext cx="2752979" cy="3816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3BDC8-579B-E040-A224-ABAC6406F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78227" y="-133910"/>
            <a:ext cx="2752979" cy="38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6F95F-5612-434B-8EAA-2BF8F11EC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907272" y="-133910"/>
            <a:ext cx="2752979" cy="3816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FD81C-170C-3A4D-9365-3496BD8AC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58625" y="-133910"/>
            <a:ext cx="2752979" cy="381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1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2B1E9E-A552-E44C-B616-E59B23505277}"/>
              </a:ext>
            </a:extLst>
          </p:cNvPr>
          <p:cNvSpPr txBox="1"/>
          <p:nvPr/>
        </p:nvSpPr>
        <p:spPr>
          <a:xfrm>
            <a:off x="434339" y="208041"/>
            <a:ext cx="10674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err="1"/>
              <a:t>Btagging</a:t>
            </a:r>
            <a:r>
              <a:rPr lang="en-US" sz="2600" u="sng" dirty="0"/>
              <a:t> acceptance</a:t>
            </a:r>
            <a:endParaRPr lang="en-GB" sz="2600" u="sng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EC834-4CBA-244F-910E-C01F75A34B72}"/>
              </a:ext>
            </a:extLst>
          </p:cNvPr>
          <p:cNvSpPr txBox="1"/>
          <p:nvPr/>
        </p:nvSpPr>
        <p:spPr>
          <a:xfrm>
            <a:off x="2071686" y="100435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143B9-A176-A34D-BC03-E3AB239735AE}"/>
              </a:ext>
            </a:extLst>
          </p:cNvPr>
          <p:cNvSpPr txBox="1"/>
          <p:nvPr/>
        </p:nvSpPr>
        <p:spPr>
          <a:xfrm>
            <a:off x="8834439" y="102430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2017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DBB493-75CC-B547-88AB-30E1AA28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2805" y="682592"/>
            <a:ext cx="4415155" cy="61207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EF1CD7-24DE-224A-AF04-5FFF6815E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924040" y="682592"/>
            <a:ext cx="441515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5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2B1E9E-A552-E44C-B616-E59B23505277}"/>
              </a:ext>
            </a:extLst>
          </p:cNvPr>
          <p:cNvSpPr txBox="1"/>
          <p:nvPr/>
        </p:nvSpPr>
        <p:spPr>
          <a:xfrm>
            <a:off x="434339" y="208041"/>
            <a:ext cx="10674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 err="1"/>
              <a:t>Btagging</a:t>
            </a:r>
            <a:r>
              <a:rPr lang="en-US" sz="2600" u="sng" dirty="0"/>
              <a:t> efficiency in eta, </a:t>
            </a:r>
            <a:r>
              <a:rPr lang="en-US" sz="2600" u="sng" dirty="0" err="1"/>
              <a:t>pT</a:t>
            </a:r>
            <a:r>
              <a:rPr lang="en-US" sz="2600" u="sng" baseline="-25000" dirty="0" err="1"/>
              <a:t>subJet</a:t>
            </a:r>
            <a:r>
              <a:rPr lang="en-US" sz="2600" u="sng" dirty="0"/>
              <a:t> phase space</a:t>
            </a:r>
            <a:endParaRPr lang="en-GB" sz="2600" u="sng" baseline="-25000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EC834-4CBA-244F-910E-C01F75A34B72}"/>
              </a:ext>
            </a:extLst>
          </p:cNvPr>
          <p:cNvSpPr txBox="1"/>
          <p:nvPr/>
        </p:nvSpPr>
        <p:spPr>
          <a:xfrm>
            <a:off x="2071686" y="100435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143B9-A176-A34D-BC03-E3AB239735AE}"/>
              </a:ext>
            </a:extLst>
          </p:cNvPr>
          <p:cNvSpPr txBox="1"/>
          <p:nvPr/>
        </p:nvSpPr>
        <p:spPr>
          <a:xfrm>
            <a:off x="8834439" y="102430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2017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DB4AD0-99D6-EE4C-83D1-5876503C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2740" y="718694"/>
            <a:ext cx="4311269" cy="5976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66AC1-B812-C644-9532-22321B90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7992" y="718694"/>
            <a:ext cx="4311269" cy="59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Status Report</a:t>
            </a:r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61281" y="674400"/>
            <a:ext cx="115337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Working with 2017 data and MC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Found a problem in the 2017 Data files, </a:t>
            </a:r>
            <a:r>
              <a:rPr lang="en-US" sz="1600" dirty="0">
                <a:sym typeface="Wingdings" pitchFamily="2" charset="2"/>
              </a:rPr>
              <a:t>fix and new production</a:t>
            </a:r>
            <a:endParaRPr lang="en-GB" sz="16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Missing subdominant </a:t>
            </a:r>
            <a:r>
              <a:rPr lang="en-GB" sz="1600" dirty="0" err="1">
                <a:sym typeface="Wingdings" pitchFamily="2" charset="2"/>
              </a:rPr>
              <a:t>W+Jets</a:t>
            </a:r>
            <a:r>
              <a:rPr lang="en-GB" sz="1600" dirty="0">
                <a:sym typeface="Wingdings" pitchFamily="2" charset="2"/>
              </a:rPr>
              <a:t> </a:t>
            </a:r>
            <a:r>
              <a:rPr lang="en-GB" sz="1600" dirty="0" err="1">
                <a:sym typeface="Wingdings" pitchFamily="2" charset="2"/>
              </a:rPr>
              <a:t>bkg</a:t>
            </a:r>
            <a:r>
              <a:rPr lang="en-GB" sz="1600" dirty="0">
                <a:sym typeface="Wingdings" pitchFamily="2" charset="2"/>
              </a:rPr>
              <a:t> (only HT 400-600, 600-800, 800-Inf whereas in 2016 we are using the HT180)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Simultaneous fit In 3 regions for 2017 also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ym typeface="Wingdings" pitchFamily="2" charset="2"/>
              </a:rPr>
              <a:t>Btagging</a:t>
            </a:r>
            <a:r>
              <a:rPr lang="en-GB" sz="1600" dirty="0">
                <a:sym typeface="Wingdings" pitchFamily="2" charset="2"/>
              </a:rPr>
              <a:t> efficiency and acceptance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2018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Production with 2018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MC’s for signal and </a:t>
            </a:r>
            <a:r>
              <a:rPr lang="en-GB" sz="1600" dirty="0" err="1">
                <a:sym typeface="Wingdings" pitchFamily="2" charset="2"/>
              </a:rPr>
              <a:t>bkg</a:t>
            </a:r>
            <a:r>
              <a:rPr lang="en-GB" sz="1600" dirty="0">
                <a:sym typeface="Wingdings" pitchFamily="2" charset="2"/>
              </a:rPr>
              <a:t> are already being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Subdominant </a:t>
            </a:r>
            <a:r>
              <a:rPr lang="en-GB" sz="1600" dirty="0" err="1">
                <a:sym typeface="Wingdings" pitchFamily="2" charset="2"/>
              </a:rPr>
              <a:t>bkg’s</a:t>
            </a:r>
            <a:r>
              <a:rPr lang="en-GB" sz="1600" dirty="0">
                <a:sym typeface="Wingdings" pitchFamily="2" charset="2"/>
              </a:rPr>
              <a:t>: haven’t found any MC’s  request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Preparation for a presentation in the following </a:t>
            </a:r>
            <a:r>
              <a:rPr lang="en-GB" sz="1600" dirty="0" err="1">
                <a:sym typeface="Wingdings" pitchFamily="2" charset="2"/>
              </a:rPr>
              <a:t>ttX</a:t>
            </a:r>
            <a:r>
              <a:rPr lang="en-GB" sz="1600" dirty="0">
                <a:sym typeface="Wingdings" pitchFamily="2" charset="2"/>
              </a:rPr>
              <a:t>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High Pt samples will not be used in our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Maybe we can use them for the angular distributions for BSM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No XSEC in the XSDB</a:t>
            </a:r>
          </a:p>
          <a:p>
            <a:endParaRPr lang="en-GB" sz="16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MATRIX: A tool for single &amp; double differential x-section calculations at QCD NNLO precision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  <a:hlinkClick r:id="rId2"/>
              </a:rPr>
              <a:t>https://www.physik.uzh.ch/~grazzini/codes/MATRIX_ttbar.tar.gz</a:t>
            </a:r>
            <a:endParaRPr lang="en-GB" sz="16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  <a:hlinkClick r:id="rId3"/>
              </a:rPr>
              <a:t>https://indico.cern.ch/event/830184/contributions/3476710/attachments/1869172/3075258/CMStop.pdf</a:t>
            </a:r>
            <a:endParaRPr lang="en-GB" sz="16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Matrix allows the user to evaluate fully differential cross sections for a wide class of processes at hadron colliders in</a:t>
            </a:r>
          </a:p>
          <a:p>
            <a:pPr lvl="1"/>
            <a:r>
              <a:rPr lang="en-US" sz="1600" dirty="0"/>
              <a:t> NNLO QCD</a:t>
            </a:r>
          </a:p>
        </p:txBody>
      </p:sp>
    </p:spTree>
    <p:extLst>
      <p:ext uri="{BB962C8B-B14F-4D97-AF65-F5344CB8AC3E}">
        <p14:creationId xmlns:p14="http://schemas.microsoft.com/office/powerpoint/2010/main" val="174023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</a:t>
            </a:r>
          </a:p>
          <a:p>
            <a:endParaRPr lang="en-US" sz="28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61281" y="613037"/>
                <a:ext cx="11533733" cy="5631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 decided the previous week </a:t>
                </a:r>
                <a:r>
                  <a:rPr lang="en-US" dirty="0">
                    <a:sym typeface="Wingdings" pitchFamily="2" charset="2"/>
                  </a:rPr>
                  <a:t> Simultaneous fit in 3 regions (2btag, 1btag and 0btag) (now for 2017!)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(0)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GB" b="1" dirty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𝑘𝑀𝑎𝑠𝑠𝑆𝑐𝑎𝑙𝑒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𝑘𝑀𝑎𝑠𝑠𝑅𝑒𝑠𝑜𝑙𝑢𝑡𝑖𝑜𝑛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𝑏𝑘𝑔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sym typeface="Wingdings" pitchFamily="2" charset="2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𝑠𝑢𝑏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(1)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(2)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dirty="0"/>
                  <a:t> is limited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1.1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𝑀𝐶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b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b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tt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GB" sz="1600" dirty="0">
                    <a:sym typeface="Wingdings" pitchFamily="2" charset="2"/>
                  </a:rPr>
                  <a:t> where e</a:t>
                </a:r>
                <a:r>
                  <a:rPr lang="en-GB" sz="1600" baseline="-25000" dirty="0">
                    <a:sym typeface="Wingdings" pitchFamily="2" charset="2"/>
                  </a:rPr>
                  <a:t>b</a:t>
                </a:r>
                <a:r>
                  <a:rPr lang="en-GB" sz="1600" dirty="0">
                    <a:sym typeface="Wingdings" pitchFamily="2" charset="2"/>
                  </a:rPr>
                  <a:t> is the b tagging efficiency and </a:t>
                </a:r>
                <a:r>
                  <a:rPr lang="en-GB" sz="1600" dirty="0" err="1"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ym typeface="Wingdings" pitchFamily="2" charset="2"/>
                  </a:rPr>
                  <a:t>tt</a:t>
                </a:r>
                <a:r>
                  <a:rPr lang="en-GB" sz="1600" dirty="0">
                    <a:sym typeface="Wingdings" pitchFamily="2" charset="2"/>
                  </a:rPr>
                  <a:t> is the total ttbar yield. </a:t>
                </a:r>
              </a:p>
              <a:p>
                <a:pPr lvl="1"/>
                <a:r>
                  <a:rPr lang="en-GB" sz="1600" dirty="0">
                    <a:sym typeface="Wingdings" pitchFamily="2" charset="2"/>
                  </a:rPr>
                  <a:t>We can either have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e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b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and </a:t>
                </a:r>
                <a:r>
                  <a:rPr lang="en-GB" sz="1600" dirty="0" err="1">
                    <a:solidFill>
                      <a:srgbClr val="FF0000"/>
                    </a:solidFill>
                    <a:sym typeface="Wingdings" pitchFamily="2" charset="2"/>
                  </a:rPr>
                  <a:t>N</a:t>
                </a:r>
                <a:r>
                  <a:rPr lang="en-GB" sz="1600" baseline="-25000" dirty="0" err="1">
                    <a:solidFill>
                      <a:srgbClr val="FF0000"/>
                    </a:solidFill>
                    <a:sym typeface="Wingdings" pitchFamily="2" charset="2"/>
                  </a:rPr>
                  <a:t>tt</a:t>
                </a:r>
                <a:r>
                  <a:rPr lang="en-GB" sz="1600" baseline="-250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GB" sz="1600" dirty="0">
                    <a:sym typeface="Wingdings" pitchFamily="2" charset="2"/>
                  </a:rPr>
                  <a:t>as free parameters in the fit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(0)</m:t>
                        </m:r>
                      </m:sup>
                    </m:sSub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(1)</m:t>
                        </m:r>
                      </m:sup>
                    </m:sSub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𝑡𝑡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(2)</m:t>
                        </m:r>
                      </m:sup>
                    </m:sSubSup>
                  </m:oMath>
                </a14:m>
                <a:endParaRPr lang="en-GB" sz="1600" dirty="0">
                  <a:sym typeface="Wingdings" pitchFamily="2" charset="2"/>
                </a:endParaRPr>
              </a:p>
              <a:p>
                <a:pPr lvl="1"/>
                <a:endParaRPr lang="en-GB" sz="16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found out the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efficiency and the </a:t>
                </a:r>
                <a:r>
                  <a:rPr lang="en-GB" sz="1600" dirty="0" err="1">
                    <a:sym typeface="Wingdings" pitchFamily="2" charset="2"/>
                  </a:rPr>
                  <a:t>Ntt</a:t>
                </a:r>
                <a:r>
                  <a:rPr lang="en-GB" sz="1600" dirty="0">
                    <a:sym typeface="Wingdings" pitchFamily="2" charset="2"/>
                  </a:rPr>
                  <a:t> yield are highly correlated.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We decided to try and fix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parameter by measuring it ourselves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For the </a:t>
                </a:r>
                <a:r>
                  <a:rPr lang="en-GB" sz="1600" dirty="0" err="1">
                    <a:sym typeface="Wingdings" pitchFamily="2" charset="2"/>
                  </a:rPr>
                  <a:t>btagging</a:t>
                </a:r>
                <a:r>
                  <a:rPr lang="en-GB" sz="1600" dirty="0">
                    <a:sym typeface="Wingdings" pitchFamily="2" charset="2"/>
                  </a:rPr>
                  <a:t> efficiency calculation:</a:t>
                </a:r>
              </a:p>
              <a:p>
                <a:pPr lvl="1"/>
                <a:endParaRPr lang="en-GB" sz="16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𝑠𝑢𝑏𝑗𝑒𝑡𝑠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𝑤𝑖𝑡h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𝑓𝑙𝑎𝑣𝑜𝑢𝑟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𝑟𝑒𝑞𝑢𝑖𝑟𝑒𝑚𝑒𝑛𝑡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𝑑𝑒𝑒𝑝𝐶𝑆𝑉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𝑏𝑡𝑎𝑔𝑔𝑒𝑑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#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𝑠𝑢𝑏𝑗𝑒𝑡𝑠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𝑤𝑖𝑡h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𝑓𝑙𝑎𝑣𝑜𝑢𝑟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𝑟𝑒𝑞𝑢𝑖𝑟𝑒𝑚𝑒𝑛𝑡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1600" dirty="0">
                    <a:sym typeface="Wingdings" pitchFamily="2" charset="2"/>
                  </a:rPr>
                  <a:t> , where all selected events pass baseline + </a:t>
                </a:r>
                <a:r>
                  <a:rPr lang="en-GB" sz="1600" dirty="0" err="1">
                    <a:sym typeface="Wingdings" pitchFamily="2" charset="2"/>
                  </a:rPr>
                  <a:t>parton</a:t>
                </a:r>
                <a:r>
                  <a:rPr lang="en-GB" sz="1600" dirty="0">
                    <a:sym typeface="Wingdings" pitchFamily="2" charset="2"/>
                  </a:rPr>
                  <a:t> selection</a:t>
                </a:r>
              </a:p>
              <a:p>
                <a:pPr lvl="1"/>
                <a:endParaRPr lang="en-GB" sz="1600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Comparison for simultaneous fit for the 3 years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r for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2016</a:t>
                </a:r>
                <a:r>
                  <a:rPr lang="en-GB" sz="1600" dirty="0">
                    <a:sym typeface="Wingdings" pitchFamily="2" charset="2"/>
                  </a:rPr>
                  <a:t>: </a:t>
                </a:r>
                <a:r>
                  <a:rPr lang="en-GB" sz="1600" dirty="0">
                    <a:solidFill>
                      <a:srgbClr val="FF0000"/>
                    </a:solidFill>
                    <a:sym typeface="Wingdings" pitchFamily="2" charset="2"/>
                  </a:rPr>
                  <a:t>r </a:t>
                </a:r>
                <a:r>
                  <a:rPr lang="en-US" sz="1600" dirty="0">
                    <a:solidFill>
                      <a:srgbClr val="FF0000"/>
                    </a:solidFill>
                  </a:rPr>
                  <a:t>=  1.02045 </a:t>
                </a:r>
                <a:r>
                  <a:rPr lang="en-US" sz="1600" dirty="0"/>
                  <a:t>(when using the calculated </a:t>
                </a:r>
                <a:r>
                  <a:rPr lang="en-US" sz="1600" dirty="0" err="1"/>
                  <a:t>btag</a:t>
                </a:r>
                <a:r>
                  <a:rPr lang="en-US" sz="1600" dirty="0"/>
                  <a:t> eff constant r ≈ 0.85) </a:t>
                </a:r>
                <a:endParaRPr lang="en-GB" sz="16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ym typeface="Wingdings" pitchFamily="2" charset="2"/>
                  </a:rPr>
                  <a:t>r for </a:t>
                </a:r>
                <a:r>
                  <a:rPr lang="en-GB" sz="1600" dirty="0">
                    <a:solidFill>
                      <a:srgbClr val="0070C0"/>
                    </a:solidFill>
                    <a:sym typeface="Wingdings" pitchFamily="2" charset="2"/>
                  </a:rPr>
                  <a:t>2017</a:t>
                </a:r>
                <a:r>
                  <a:rPr lang="en-GB" sz="1600" dirty="0">
                    <a:sym typeface="Wingdings" pitchFamily="2" charset="2"/>
                  </a:rPr>
                  <a:t>: </a:t>
                </a:r>
                <a:r>
                  <a:rPr lang="en-US" sz="1600" dirty="0">
                    <a:solidFill>
                      <a:srgbClr val="0070C0"/>
                    </a:solidFill>
                  </a:rPr>
                  <a:t>r = 0.867353 </a:t>
                </a:r>
                <a:r>
                  <a:rPr lang="en-US" sz="1600" dirty="0"/>
                  <a:t>(when using the calculated </a:t>
                </a:r>
                <a:r>
                  <a:rPr lang="en-US" sz="1600" dirty="0" err="1"/>
                  <a:t>btag</a:t>
                </a:r>
                <a:r>
                  <a:rPr lang="en-US" sz="1600" dirty="0"/>
                  <a:t> </a:t>
                </a:r>
                <a:r>
                  <a:rPr lang="en-US" sz="1600"/>
                  <a:t>eff constant </a:t>
                </a:r>
                <a:r>
                  <a:rPr lang="en-US" sz="1600" dirty="0"/>
                  <a:t>r ≈ 0.61) 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1" y="613037"/>
                <a:ext cx="11533733" cy="5631926"/>
              </a:xfrm>
              <a:prstGeom prst="rect">
                <a:avLst/>
              </a:prstGeom>
              <a:blipFill>
                <a:blip r:embed="rId2"/>
                <a:stretch>
                  <a:fillRect l="-220" t="-450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88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6543" y="1379375"/>
            <a:ext cx="6767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 of Signal Region </a:t>
            </a:r>
            <a:r>
              <a:rPr lang="en-US" dirty="0">
                <a:sym typeface="Wingdings" pitchFamily="2" charset="2"/>
              </a:rPr>
              <a:t> SR</a:t>
            </a:r>
            <a:r>
              <a:rPr lang="en-US" baseline="-25000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= SR – Mass Selection cuts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partonPt</a:t>
            </a:r>
            <a:r>
              <a:rPr lang="en-US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partonEta</a:t>
            </a:r>
            <a:r>
              <a:rPr lang="en-US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mTTbarParton</a:t>
            </a:r>
            <a:r>
              <a:rPr lang="en-US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Overview of SR</a:t>
            </a:r>
            <a:r>
              <a:rPr lang="en-GB" sz="4000" baseline="-25000" dirty="0"/>
              <a:t>A</a:t>
            </a:r>
            <a:r>
              <a:rPr lang="en-GB" sz="4000" dirty="0"/>
              <a:t> region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4643" y="2118038"/>
            <a:ext cx="7830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Reco</a:t>
            </a:r>
            <a:r>
              <a:rPr lang="en-US" dirty="0"/>
              <a:t>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nJets</a:t>
            </a:r>
            <a:r>
              <a:rPr lang="en-US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nLeptons</a:t>
            </a:r>
            <a:r>
              <a:rPr lang="en-US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mJJ</a:t>
            </a:r>
            <a:r>
              <a:rPr lang="en-US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jetPt</a:t>
            </a:r>
            <a:r>
              <a:rPr lang="en-US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|</a:t>
            </a:r>
            <a:r>
              <a:rPr lang="en-US" dirty="0" err="1"/>
              <a:t>jetEta</a:t>
            </a:r>
            <a:r>
              <a:rPr lang="en-US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bTagging</a:t>
            </a:r>
            <a:r>
              <a:rPr lang="en-US" dirty="0"/>
              <a:t> cut (</a:t>
            </a:r>
            <a:r>
              <a:rPr lang="en-US" dirty="0" err="1"/>
              <a:t>mediugm</a:t>
            </a:r>
            <a:r>
              <a:rPr lang="en-US" dirty="0"/>
              <a:t> WP </a:t>
            </a:r>
            <a:r>
              <a:rPr lang="en-US" b="1" dirty="0" err="1">
                <a:solidFill>
                  <a:srgbClr val="FF0000"/>
                </a:solidFill>
              </a:rPr>
              <a:t>deepCSV</a:t>
            </a:r>
            <a:r>
              <a:rPr lang="en-US" dirty="0"/>
              <a:t>) (2016: 0.6321, 2017: 0.4941, 2018: 0.4184)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Tagger cut (</a:t>
            </a:r>
            <a:r>
              <a:rPr lang="en-US" b="1" dirty="0">
                <a:solidFill>
                  <a:srgbClr val="FF0000"/>
                </a:solidFill>
              </a:rPr>
              <a:t>top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Tagger</a:t>
            </a:r>
            <a:r>
              <a:rPr lang="en-US" dirty="0"/>
              <a:t>) (2016: 0.2, 2017:0.0, 2018: 0.1)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TriggerBit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2B1E9E-A552-E44C-B616-E59B23505277}"/>
              </a:ext>
            </a:extLst>
          </p:cNvPr>
          <p:cNvSpPr txBox="1"/>
          <p:nvPr/>
        </p:nvSpPr>
        <p:spPr>
          <a:xfrm>
            <a:off x="434339" y="208041"/>
            <a:ext cx="10674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are checking for different values of e</a:t>
            </a:r>
            <a:r>
              <a:rPr lang="en-US" sz="1600" baseline="-25000" dirty="0"/>
              <a:t>b</a:t>
            </a:r>
            <a:r>
              <a:rPr lang="en-US" sz="1600" dirty="0"/>
              <a:t> , the output of the </a:t>
            </a:r>
            <a:r>
              <a:rPr lang="en-US" sz="1600" baseline="30000" dirty="0"/>
              <a:t> </a:t>
            </a:r>
            <a:r>
              <a:rPr lang="en-US" sz="1600" dirty="0"/>
              <a:t>N</a:t>
            </a:r>
            <a:r>
              <a:rPr lang="en-US" sz="1600" baseline="30000" dirty="0"/>
              <a:t>(2)</a:t>
            </a:r>
            <a:r>
              <a:rPr lang="en-US" sz="1600" baseline="-25000" dirty="0"/>
              <a:t>QCD </a:t>
            </a:r>
            <a:r>
              <a:rPr lang="en-US" sz="1600" dirty="0"/>
              <a:t>for 2016 and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Points of interest are from 0.4 - 0.8 but especially 0.5-0.7 for 2016 and 0.45-0.6 5 for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Calculated </a:t>
            </a:r>
            <a:r>
              <a:rPr lang="en-US" sz="1600" dirty="0" err="1"/>
              <a:t>btagging</a:t>
            </a:r>
            <a:r>
              <a:rPr lang="en-US" sz="1600" dirty="0"/>
              <a:t> efficiency for both years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btagging</a:t>
            </a:r>
            <a:r>
              <a:rPr lang="en-US" sz="1600" dirty="0"/>
              <a:t> efficiency when the parameter is set as a free nuisance in the simultaneous 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2016: eb (fit) ≈ 0.56 and eb (calculated) ≈0.63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2017: eb(fit) ≈ 0.49 and eb (calculated) ≈ 0.61 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664BDF-BCEC-DD4D-AF08-71802143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36992" y="1238784"/>
            <a:ext cx="4155440" cy="5760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EC834-4CBA-244F-910E-C01F75A34B72}"/>
              </a:ext>
            </a:extLst>
          </p:cNvPr>
          <p:cNvSpPr txBox="1"/>
          <p:nvPr/>
        </p:nvSpPr>
        <p:spPr>
          <a:xfrm>
            <a:off x="2771774" y="167129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143B9-A176-A34D-BC03-E3AB239735AE}"/>
              </a:ext>
            </a:extLst>
          </p:cNvPr>
          <p:cNvSpPr txBox="1"/>
          <p:nvPr/>
        </p:nvSpPr>
        <p:spPr>
          <a:xfrm>
            <a:off x="8508989" y="1671290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E59312-A34D-C549-B239-1400E36B7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97712" y="1238783"/>
            <a:ext cx="415544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E26047-BD3C-504E-B955-20FE5C8A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CCE472BB-DFA4-B349-8F30-2673C528FF7C}"/>
              </a:ext>
            </a:extLst>
          </p:cNvPr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EC834-4CBA-244F-910E-C01F75A34B72}"/>
              </a:ext>
            </a:extLst>
          </p:cNvPr>
          <p:cNvSpPr txBox="1"/>
          <p:nvPr/>
        </p:nvSpPr>
        <p:spPr>
          <a:xfrm>
            <a:off x="2401252" y="20804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143B9-A176-A34D-BC03-E3AB239735AE}"/>
              </a:ext>
            </a:extLst>
          </p:cNvPr>
          <p:cNvSpPr txBox="1"/>
          <p:nvPr/>
        </p:nvSpPr>
        <p:spPr>
          <a:xfrm>
            <a:off x="8161972" y="275568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2017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FEA2-5327-B44E-BDEC-D6C99DAD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0005" y="130345"/>
            <a:ext cx="4266055" cy="5914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8AD416-1666-8E41-9AD3-587A2CC6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6046" y="153452"/>
            <a:ext cx="4266055" cy="59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for </a:t>
            </a:r>
            <a:r>
              <a:rPr lang="en-US" sz="2800" u="sng" dirty="0">
                <a:solidFill>
                  <a:srgbClr val="FF0000"/>
                </a:solidFill>
              </a:rPr>
              <a:t>2016</a:t>
            </a:r>
            <a:r>
              <a:rPr lang="en-US" sz="2800" u="sng" dirty="0"/>
              <a:t> and </a:t>
            </a:r>
            <a:r>
              <a:rPr lang="en-US" sz="2800" u="sng" dirty="0">
                <a:solidFill>
                  <a:srgbClr val="00B0F0"/>
                </a:solidFill>
              </a:rPr>
              <a:t>2017</a:t>
            </a:r>
            <a:r>
              <a:rPr lang="en-US" sz="2800" u="sng" dirty="0"/>
              <a:t> when eb is free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184D7-AF9B-2341-B6AF-705848B30236}"/>
              </a:ext>
            </a:extLst>
          </p:cNvPr>
          <p:cNvSpPr txBox="1"/>
          <p:nvPr/>
        </p:nvSpPr>
        <p:spPr>
          <a:xfrm>
            <a:off x="1941029" y="848859"/>
            <a:ext cx="318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Region (2btag) </a:t>
            </a:r>
            <a:r>
              <a:rPr lang="en-US" dirty="0">
                <a:solidFill>
                  <a:srgbClr val="FF0000"/>
                </a:solidFill>
              </a:rPr>
              <a:t>(2016)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AA78C-6910-FB41-8BD3-290B831A4712}"/>
              </a:ext>
            </a:extLst>
          </p:cNvPr>
          <p:cNvSpPr txBox="1"/>
          <p:nvPr/>
        </p:nvSpPr>
        <p:spPr>
          <a:xfrm>
            <a:off x="8040852" y="848859"/>
            <a:ext cx="30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Region (2btag) </a:t>
            </a:r>
            <a:r>
              <a:rPr lang="en-US" dirty="0">
                <a:solidFill>
                  <a:srgbClr val="0070C0"/>
                </a:solidFill>
              </a:rPr>
              <a:t>(2017)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6FA48-7D7D-4B4D-A6C0-19C0C282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47765" y="280652"/>
            <a:ext cx="3918585" cy="61207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C54C15-C96D-4442-8C48-8E69D9266D1D}"/>
              </a:ext>
            </a:extLst>
          </p:cNvPr>
          <p:cNvSpPr txBox="1"/>
          <p:nvPr/>
        </p:nvSpPr>
        <p:spPr>
          <a:xfrm>
            <a:off x="451944" y="5356836"/>
            <a:ext cx="11056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 of the template fit on data in SR. The red line shows the ttbar contribution, the green line shows the QCD, and the brown line shows the subdominant backgrounds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ECA25-86BA-2B45-9E8C-B464BFD2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81476" y="280652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for </a:t>
            </a:r>
            <a:r>
              <a:rPr lang="en-US" sz="2800" u="sng" dirty="0">
                <a:solidFill>
                  <a:srgbClr val="FF0000"/>
                </a:solidFill>
              </a:rPr>
              <a:t>2016</a:t>
            </a:r>
            <a:r>
              <a:rPr lang="en-US" sz="2800" u="sng" dirty="0"/>
              <a:t> and </a:t>
            </a:r>
            <a:r>
              <a:rPr lang="en-US" sz="2800" u="sng" dirty="0">
                <a:solidFill>
                  <a:srgbClr val="0070C0"/>
                </a:solidFill>
              </a:rPr>
              <a:t>2017</a:t>
            </a:r>
            <a:r>
              <a:rPr lang="en-US" sz="2800" u="sng" dirty="0"/>
              <a:t> when eb is free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184D7-AF9B-2341-B6AF-705848B30236}"/>
              </a:ext>
            </a:extLst>
          </p:cNvPr>
          <p:cNvSpPr txBox="1"/>
          <p:nvPr/>
        </p:nvSpPr>
        <p:spPr>
          <a:xfrm>
            <a:off x="1692167" y="848859"/>
            <a:ext cx="29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Region (0btag) </a:t>
            </a:r>
            <a:r>
              <a:rPr lang="en-US" dirty="0">
                <a:solidFill>
                  <a:srgbClr val="FF0000"/>
                </a:solidFill>
              </a:rPr>
              <a:t>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AA78C-6910-FB41-8BD3-290B831A4712}"/>
              </a:ext>
            </a:extLst>
          </p:cNvPr>
          <p:cNvSpPr txBox="1"/>
          <p:nvPr/>
        </p:nvSpPr>
        <p:spPr>
          <a:xfrm>
            <a:off x="8040852" y="848859"/>
            <a:ext cx="304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Region (0btag) </a:t>
            </a:r>
            <a:r>
              <a:rPr lang="en-US" dirty="0">
                <a:solidFill>
                  <a:srgbClr val="0070C0"/>
                </a:solidFill>
              </a:rPr>
              <a:t>(2017)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54C15-C96D-4442-8C48-8E69D9266D1D}"/>
              </a:ext>
            </a:extLst>
          </p:cNvPr>
          <p:cNvSpPr txBox="1"/>
          <p:nvPr/>
        </p:nvSpPr>
        <p:spPr>
          <a:xfrm>
            <a:off x="451945" y="5220128"/>
            <a:ext cx="11056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 of the template fit on data in CR. The red line shows the </a:t>
            </a:r>
            <a:r>
              <a:rPr lang="en-US" sz="1400" dirty="0" err="1"/>
              <a:t>tt</a:t>
            </a:r>
            <a:r>
              <a:rPr lang="en-US" sz="1400" dirty="0"/>
              <a:t> contribution, the green line shows the QCD, and the brown line shows the subdominant backgrounds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E6C202-8263-AF4C-9804-76EB73DBB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43026" y="200453"/>
            <a:ext cx="3918585" cy="6120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5142A1-2539-5146-9072-A5DD3CE81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81476" y="200452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6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4" y="205522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Simultaneous Fit in 3 regions for </a:t>
            </a:r>
            <a:r>
              <a:rPr lang="en-US" sz="2800" u="sng" dirty="0">
                <a:solidFill>
                  <a:srgbClr val="FF0000"/>
                </a:solidFill>
              </a:rPr>
              <a:t>2016</a:t>
            </a:r>
            <a:r>
              <a:rPr lang="en-US" sz="2800" u="sng" dirty="0"/>
              <a:t> and </a:t>
            </a:r>
            <a:r>
              <a:rPr lang="en-US" sz="2800" u="sng" dirty="0">
                <a:solidFill>
                  <a:srgbClr val="0070C0"/>
                </a:solidFill>
              </a:rPr>
              <a:t>2017</a:t>
            </a:r>
            <a:r>
              <a:rPr lang="en-US" sz="2800" u="sng" dirty="0"/>
              <a:t> (1btag Region)</a:t>
            </a:r>
          </a:p>
          <a:p>
            <a:endParaRPr lang="en-US" sz="28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25ADD-763F-1347-84D9-FA823D90C9D2}"/>
              </a:ext>
            </a:extLst>
          </p:cNvPr>
          <p:cNvSpPr txBox="1"/>
          <p:nvPr/>
        </p:nvSpPr>
        <p:spPr>
          <a:xfrm>
            <a:off x="1896600" y="1012991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A841C-1E17-4241-B5CB-B6F369411C3B}"/>
              </a:ext>
            </a:extLst>
          </p:cNvPr>
          <p:cNvSpPr txBox="1"/>
          <p:nvPr/>
        </p:nvSpPr>
        <p:spPr>
          <a:xfrm>
            <a:off x="7900089" y="1003092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85D8D-4993-2C42-BC31-B860832D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46728" y="543384"/>
            <a:ext cx="3918585" cy="6120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CE2262-23EF-BD4A-957D-4052F10FC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97090" y="543384"/>
            <a:ext cx="3918585" cy="6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6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918</Words>
  <Application>Microsoft Macintosh PowerPoint</Application>
  <PresentationFormat>Widescreen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Custom Design</vt:lpstr>
      <vt:lpstr> Status Report Mass Fit and bTagging Efficiency  (2016 and 2017)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Status report on Mass Fit (2017) and btagging efficiency (2017)</dc:title>
  <dc:creator>Microsoft Office User</dc:creator>
  <cp:lastModifiedBy>Microsoft Office User</cp:lastModifiedBy>
  <cp:revision>60</cp:revision>
  <dcterms:created xsi:type="dcterms:W3CDTF">2019-10-31T16:13:18Z</dcterms:created>
  <dcterms:modified xsi:type="dcterms:W3CDTF">2019-11-01T09:54:23Z</dcterms:modified>
</cp:coreProperties>
</file>