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4"/>
  </p:notesMasterIdLst>
  <p:handoutMasterIdLst>
    <p:handoutMasterId r:id="rId15"/>
  </p:handoutMasterIdLst>
  <p:sldIdLst>
    <p:sldId id="256" r:id="rId3"/>
    <p:sldId id="500" r:id="rId4"/>
    <p:sldId id="509" r:id="rId5"/>
    <p:sldId id="514" r:id="rId6"/>
    <p:sldId id="515" r:id="rId7"/>
    <p:sldId id="516" r:id="rId8"/>
    <p:sldId id="517" r:id="rId9"/>
    <p:sldId id="513" r:id="rId10"/>
    <p:sldId id="512" r:id="rId11"/>
    <p:sldId id="518" r:id="rId12"/>
    <p:sldId id="51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1/10/20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1/10/20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1/10/20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1/10/20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1/10/20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1/10/20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1/10/20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1/10/20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1/10/20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1/10/20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1/10/20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1/10/20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1/10/20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1/10/20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1/10/20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13/12/2019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F99A7C50-63DB-A04F-B28D-F01966DF13E9}"/>
              </a:ext>
            </a:extLst>
          </p:cNvPr>
          <p:cNvSpPr txBox="1">
            <a:spLocks/>
          </p:cNvSpPr>
          <p:nvPr/>
        </p:nvSpPr>
        <p:spPr>
          <a:xfrm>
            <a:off x="270168" y="118951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Template Fit Results for 2016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6F6194B-CCAF-A54A-A907-E64CD984C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6730" y="46538"/>
            <a:ext cx="2443353" cy="38164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2DE2722-3605-EE4D-A359-A0E1717C6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56730" y="2830469"/>
            <a:ext cx="2443353" cy="38164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2836704-65A6-9D44-AEE2-00FBED95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773206" y="46539"/>
            <a:ext cx="2443353" cy="38164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870B744-AB96-BA4F-988A-034E80AC3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773207" y="2830468"/>
            <a:ext cx="2443353" cy="38164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88B5A0-7D60-BF49-AD8D-7A3791CD8A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678781" y="2830467"/>
            <a:ext cx="2443353" cy="381647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D9B5F15-309C-4A4A-9077-3C32C36228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678780" y="46538"/>
            <a:ext cx="2443353" cy="3816477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A975B8-9E30-1746-A5C5-51A3B7F16081}"/>
              </a:ext>
            </a:extLst>
          </p:cNvPr>
          <p:cNvCxnSpPr>
            <a:cxnSpLocks/>
          </p:cNvCxnSpPr>
          <p:nvPr/>
        </p:nvCxnSpPr>
        <p:spPr>
          <a:xfrm>
            <a:off x="0" y="3362929"/>
            <a:ext cx="12192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D910B35-B93D-774F-9D85-6C91FB298883}"/>
              </a:ext>
            </a:extLst>
          </p:cNvPr>
          <p:cNvSpPr txBox="1"/>
          <p:nvPr/>
        </p:nvSpPr>
        <p:spPr>
          <a:xfrm>
            <a:off x="7300913" y="118951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Ttbar templates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9065C1-E166-7D4C-BCE7-89AAF8DF8F3C}"/>
              </a:ext>
            </a:extLst>
          </p:cNvPr>
          <p:cNvSpPr txBox="1"/>
          <p:nvPr/>
        </p:nvSpPr>
        <p:spPr>
          <a:xfrm>
            <a:off x="4609033" y="5903977"/>
            <a:ext cx="297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Subdominant </a:t>
            </a:r>
            <a:r>
              <a:rPr lang="en-US" dirty="0" err="1"/>
              <a:t>bkg</a:t>
            </a:r>
            <a:r>
              <a:rPr lang="en-US" dirty="0"/>
              <a:t> templates</a:t>
            </a:r>
          </a:p>
        </p:txBody>
      </p:sp>
    </p:spTree>
    <p:extLst>
      <p:ext uri="{BB962C8B-B14F-4D97-AF65-F5344CB8AC3E}">
        <p14:creationId xmlns:p14="http://schemas.microsoft.com/office/powerpoint/2010/main" val="4015902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F99A7C50-63DB-A04F-B28D-F01966DF13E9}"/>
              </a:ext>
            </a:extLst>
          </p:cNvPr>
          <p:cNvSpPr txBox="1">
            <a:spLocks/>
          </p:cNvSpPr>
          <p:nvPr/>
        </p:nvSpPr>
        <p:spPr>
          <a:xfrm>
            <a:off x="140550" y="33090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Fit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21DB9-E6A3-B34B-85EC-2FFA62791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4599" y="0"/>
            <a:ext cx="582990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074B0C-8887-894A-BDCA-ED7DA47F5A6D}"/>
              </a:ext>
            </a:extLst>
          </p:cNvPr>
          <p:cNvSpPr/>
          <p:nvPr/>
        </p:nvSpPr>
        <p:spPr>
          <a:xfrm>
            <a:off x="6739316" y="1294001"/>
            <a:ext cx="4822804" cy="3046988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1.0522e+00 +/-  3.99e-02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9.9932e-01 +/-  2.13e-03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   -2.2221e-03 +/-  8.40e-04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2.6836e+03 +/-  5.94e+02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2.2612e+04 +/-  6.91e+02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1.2392e+04 +/-  7.16e+02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qcd_b0    1.2781e+00 +/-  1.59e+00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qcd_b1    3.1374e-02 +/-  1.60e-01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qcd_b2    5.8115e-01 +/-  7.09e-01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qcd_b3    4.9877e-05 +/-  1.32e+00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qcd_b4    3.2530e-01 +/-  4.61e-01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qcd_f1    1.8593e-01 +/-  1.13e-01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qcd_mean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1.5516e+02 +/-  4.94e+00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qcd_sigma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4.7968e+01 +/-  2.82e+00</a:t>
            </a:r>
          </a:p>
        </p:txBody>
      </p:sp>
    </p:spTree>
    <p:extLst>
      <p:ext uri="{BB962C8B-B14F-4D97-AF65-F5344CB8AC3E}">
        <p14:creationId xmlns:p14="http://schemas.microsoft.com/office/powerpoint/2010/main" val="188808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 Report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E6F7F-FC19-F840-A70E-C84BA99E0247}"/>
                  </a:ext>
                </a:extLst>
              </p:cNvPr>
              <p:cNvSpPr txBox="1"/>
              <p:nvPr/>
            </p:nvSpPr>
            <p:spPr>
              <a:xfrm>
                <a:off x="111965" y="717334"/>
                <a:ext cx="11783048" cy="619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Analysis: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Method we are using is not </a:t>
                </a:r>
                <a:r>
                  <a:rPr lang="en-US" dirty="0" err="1"/>
                  <a:t>efficienct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Looser b-tag WP</a:t>
                </a:r>
                <a:r>
                  <a:rPr lang="en-US" dirty="0">
                    <a:sym typeface="Wingdings" pitchFamily="2" charset="2"/>
                  </a:rPr>
                  <a:t> Less ttbar contamination in CR (?)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We need to re-do preparation to check how the looser b-tag WP responds to out analysis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Efficiency/Acceptance ✓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QCD Closure tests and ttbar Contamination ✓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Response matrices ✓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Mass Fit results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𝙭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Simultaneous fit is not performing well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Signal and </a:t>
                </a:r>
                <a:r>
                  <a:rPr lang="en-US" dirty="0" err="1">
                    <a:sym typeface="Wingdings" pitchFamily="2" charset="2"/>
                  </a:rPr>
                  <a:t>bkg</a:t>
                </a:r>
                <a:r>
                  <a:rPr lang="en-US" dirty="0">
                    <a:sym typeface="Wingdings" pitchFamily="2" charset="2"/>
                  </a:rPr>
                  <a:t> templates are ok </a:t>
                </a:r>
                <a:endParaRPr lang="el-GR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In order to compare our results with theoretical </a:t>
                </a:r>
                <a:r>
                  <a:rPr lang="en-US" dirty="0" err="1">
                    <a:sym typeface="Wingdings" pitchFamily="2" charset="2"/>
                  </a:rPr>
                  <a:t>parton</a:t>
                </a:r>
                <a:r>
                  <a:rPr lang="en-US" dirty="0">
                    <a:sym typeface="Wingdings" pitchFamily="2" charset="2"/>
                  </a:rPr>
                  <a:t>/particle results  Nominal MC and not High </a:t>
                </a:r>
                <a:r>
                  <a:rPr lang="en-US" dirty="0" err="1">
                    <a:sym typeface="Wingdings" pitchFamily="2" charset="2"/>
                  </a:rPr>
                  <a:t>Mtt</a:t>
                </a:r>
                <a:r>
                  <a:rPr lang="en-US" dirty="0">
                    <a:sym typeface="Wingdings" pitchFamily="2" charset="2"/>
                  </a:rPr>
                  <a:t> samples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Unfolding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Response Matrices where </a:t>
                </a:r>
                <a:r>
                  <a:rPr lang="en-US" dirty="0" err="1"/>
                  <a:t>Nbins</a:t>
                </a:r>
                <a:r>
                  <a:rPr lang="en-US" dirty="0"/>
                  <a:t> </a:t>
                </a:r>
                <a:r>
                  <a:rPr lang="en-US" dirty="0" err="1"/>
                  <a:t>Reco</a:t>
                </a:r>
                <a:r>
                  <a:rPr lang="en-US" dirty="0"/>
                  <a:t> ~ 2Nbins Parton/Particle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Unfolding to </a:t>
                </a:r>
                <a:r>
                  <a:rPr lang="en-US" dirty="0" err="1">
                    <a:sym typeface="Wingdings" pitchFamily="2" charset="2"/>
                  </a:rPr>
                  <a:t>parton</a:t>
                </a:r>
                <a:r>
                  <a:rPr lang="en-US" dirty="0">
                    <a:sym typeface="Wingdings" pitchFamily="2" charset="2"/>
                  </a:rPr>
                  <a:t> and particle level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a number of regularization parameters tau do the unfolding and find the average global correlation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select the </a:t>
                </a:r>
                <a:r>
                  <a:rPr lang="en-US" dirty="0">
                    <a:solidFill>
                      <a:srgbClr val="FF0000"/>
                    </a:solidFill>
                  </a:rPr>
                  <a:t>tau that minimizes </a:t>
                </a:r>
                <a:r>
                  <a:rPr lang="el-GR" dirty="0">
                    <a:solidFill>
                      <a:srgbClr val="FF0000"/>
                    </a:solidFill>
                  </a:rPr>
                  <a:t>ρ 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tau spectrum is ~[10E-10, 10]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E6F7F-FC19-F840-A70E-C84BA99E0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717334"/>
                <a:ext cx="11783048" cy="6195992"/>
              </a:xfrm>
              <a:prstGeom prst="rect">
                <a:avLst/>
              </a:prstGeom>
              <a:blipFill>
                <a:blip r:embed="rId2"/>
                <a:stretch>
                  <a:fillRect l="-323" t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1/10/20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TT contamination with Loose b-tagging WP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1/10/20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0"/>
            <a:ext cx="0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 flipH="1">
            <a:off x="7974333" y="0"/>
            <a:ext cx="1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504907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51035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0"/>
            <a:ext cx="0" cy="504907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C6317AD-CDBB-1342-868A-918623CEB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94845" y="1256387"/>
            <a:ext cx="3143377" cy="3816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FF95A-EDCF-A842-B1D4-53763B539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69069" y="1314257"/>
            <a:ext cx="3143377" cy="3816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3045B4-6433-5A45-9C81-543DB7DEE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71108" y="1314257"/>
            <a:ext cx="3143377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3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TT contamination with Loose b-tagging WP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1/10/20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0"/>
            <a:ext cx="0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 flipH="1">
            <a:off x="7974333" y="0"/>
            <a:ext cx="1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504907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51035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0"/>
            <a:ext cx="0" cy="504907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3EA4022-D747-DE4E-9AE2-4E527C68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26083" y="1314257"/>
            <a:ext cx="3143377" cy="3816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AB3519-FBFF-CE4D-8352-1228F2E8C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47826" y="1314257"/>
            <a:ext cx="3143377" cy="3816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81E50C-D054-864E-A939-30A59D453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494259" y="1314257"/>
            <a:ext cx="3143377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9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TT contamination with Loose b-tagging WP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1/10/20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0"/>
            <a:ext cx="0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 flipH="1">
            <a:off x="7974333" y="0"/>
            <a:ext cx="1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504907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51035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0"/>
            <a:ext cx="0" cy="504907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81B6F26-51AE-8742-B961-DB89BAA92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09553" y="1344815"/>
            <a:ext cx="3143377" cy="3816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A02BB7-7F56-F043-A83D-2011392CC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27728" y="1344815"/>
            <a:ext cx="3143377" cy="3816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26641-93B0-3B49-B121-84DD860BF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67721" y="1344815"/>
            <a:ext cx="3143377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QCD Closure tests with Loose b-tagging WP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1/10/20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0"/>
            <a:ext cx="0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 flipH="1">
            <a:off x="7974333" y="0"/>
            <a:ext cx="1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504907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51035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0"/>
            <a:ext cx="0" cy="504907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4D2224B-BE2E-B941-B9B6-1214F0B7E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501931" y="1419008"/>
            <a:ext cx="3143377" cy="3816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902430-3159-FD48-A933-9AD3C7591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25230" y="1419008"/>
            <a:ext cx="3143377" cy="38164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21CDF7-ADD8-6342-BCE5-2892B4284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41518" y="1419008"/>
            <a:ext cx="3143377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4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QCD Closure tests with Loose b-tagging WP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1/10/20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0"/>
            <a:ext cx="0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 flipH="1">
            <a:off x="7974333" y="0"/>
            <a:ext cx="1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504907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51035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0"/>
            <a:ext cx="0" cy="504907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1F377D7-416B-554D-9884-32E663320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97174" y="1438308"/>
            <a:ext cx="3143377" cy="3816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0F2EA9-321E-8049-8959-9F468DD9B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31310" y="1438307"/>
            <a:ext cx="3143377" cy="3816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DFA9AB-B2BE-1D43-B872-4CA06ECC9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31360" y="1438306"/>
            <a:ext cx="3143377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3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F99A7C50-63DB-A04F-B28D-F01966DF13E9}"/>
              </a:ext>
            </a:extLst>
          </p:cNvPr>
          <p:cNvSpPr txBox="1">
            <a:spLocks/>
          </p:cNvSpPr>
          <p:nvPr/>
        </p:nvSpPr>
        <p:spPr>
          <a:xfrm>
            <a:off x="270168" y="118951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Efficiency And Acceptance for all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EC405-B3A3-2F42-B642-F30A101E8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9750" y="222505"/>
            <a:ext cx="5041265" cy="6120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1417D6-A163-8F48-A9DC-24BA0F3D8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610985" y="222505"/>
            <a:ext cx="504126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8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Signal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9133" y="1597031"/>
                <a:ext cx="11533733" cy="855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b="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𝑆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𝑟𝑒𝑑𝑢𝑐𝑒𝑑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𝑠h𝑎𝑝𝑒</m:t>
                          </m:r>
                        </m:sup>
                      </m:sSub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𝑄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𝑟𝑒𝑐𝑜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) </m:t>
                      </m:r>
                    </m:oMath>
                  </m:oMathPara>
                </a14:m>
                <a:endParaRPr lang="en-GB" sz="22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33" y="1597031"/>
                <a:ext cx="11533733" cy="855875"/>
              </a:xfrm>
              <a:prstGeom prst="rect">
                <a:avLst/>
              </a:prstGeom>
              <a:blipFill>
                <a:blip r:embed="rId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55A20EE4-7FE0-0F4C-88A5-4E77E6EE68F5}"/>
              </a:ext>
            </a:extLst>
          </p:cNvPr>
          <p:cNvSpPr/>
          <p:nvPr/>
        </p:nvSpPr>
        <p:spPr>
          <a:xfrm>
            <a:off x="1051994" y="2716653"/>
            <a:ext cx="1604306" cy="422545"/>
          </a:xfrm>
          <a:prstGeom prst="wedgeRoundRectCallout">
            <a:avLst>
              <a:gd name="adj1" fmla="val 19795"/>
              <a:gd name="adj2" fmla="val -1001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4F269-8625-C54B-B322-11C7524BD793}"/>
              </a:ext>
            </a:extLst>
          </p:cNvPr>
          <p:cNvSpPr txBox="1"/>
          <p:nvPr/>
        </p:nvSpPr>
        <p:spPr>
          <a:xfrm>
            <a:off x="1154060" y="274326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Fiducial Yield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9F790F8-6164-0F46-809E-FFD3DB32B56B}"/>
              </a:ext>
            </a:extLst>
          </p:cNvPr>
          <p:cNvSpPr/>
          <p:nvPr/>
        </p:nvSpPr>
        <p:spPr>
          <a:xfrm>
            <a:off x="3686185" y="789879"/>
            <a:ext cx="1604306" cy="800662"/>
          </a:xfrm>
          <a:prstGeom prst="wedgeRoundRectCallout">
            <a:avLst>
              <a:gd name="adj1" fmla="val -46107"/>
              <a:gd name="adj2" fmla="val 96467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AAC34-0BB2-4545-B933-DF6D127C0485}"/>
              </a:ext>
            </a:extLst>
          </p:cNvPr>
          <p:cNvSpPr txBox="1"/>
          <p:nvPr/>
        </p:nvSpPr>
        <p:spPr>
          <a:xfrm>
            <a:off x="3731101" y="877036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Measured </a:t>
            </a:r>
            <a:r>
              <a:rPr lang="en-US" dirty="0" err="1"/>
              <a:t>dist</a:t>
            </a:r>
            <a:r>
              <a:rPr lang="en-US" dirty="0"/>
              <a:t> from data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85E285B-47A2-024A-AEE9-FBC0B77E4D0D}"/>
              </a:ext>
            </a:extLst>
          </p:cNvPr>
          <p:cNvSpPr/>
          <p:nvPr/>
        </p:nvSpPr>
        <p:spPr>
          <a:xfrm>
            <a:off x="3731101" y="2586299"/>
            <a:ext cx="1543143" cy="842701"/>
          </a:xfrm>
          <a:prstGeom prst="wedgeRoundRectCallout">
            <a:avLst>
              <a:gd name="adj1" fmla="val 29591"/>
              <a:gd name="adj2" fmla="val -67703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EFA3B-B670-E241-826F-6A38E5CD6100}"/>
              </a:ext>
            </a:extLst>
          </p:cNvPr>
          <p:cNvSpPr txBox="1"/>
          <p:nvPr/>
        </p:nvSpPr>
        <p:spPr>
          <a:xfrm>
            <a:off x="3731101" y="2702941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Mass Fit in 2btag region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7ABE8104-3C4B-3940-9E31-B3D7DDA750BB}"/>
              </a:ext>
            </a:extLst>
          </p:cNvPr>
          <p:cNvSpPr/>
          <p:nvPr/>
        </p:nvSpPr>
        <p:spPr>
          <a:xfrm>
            <a:off x="5918391" y="2648592"/>
            <a:ext cx="1697751" cy="734765"/>
          </a:xfrm>
          <a:prstGeom prst="wedgeRoundRectCallout">
            <a:avLst>
              <a:gd name="adj1" fmla="val -22953"/>
              <a:gd name="adj2" fmla="val -659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AFE36C-6B5F-A14B-B5E7-EB084E1B6782}"/>
              </a:ext>
            </a:extLst>
          </p:cNvPr>
          <p:cNvSpPr txBox="1"/>
          <p:nvPr/>
        </p:nvSpPr>
        <p:spPr>
          <a:xfrm>
            <a:off x="5914787" y="2719069"/>
            <a:ext cx="182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correction factor 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8954084-5444-044F-BC58-526A88E9F269}"/>
              </a:ext>
            </a:extLst>
          </p:cNvPr>
          <p:cNvSpPr/>
          <p:nvPr/>
        </p:nvSpPr>
        <p:spPr>
          <a:xfrm>
            <a:off x="7524778" y="858119"/>
            <a:ext cx="1844512" cy="756233"/>
          </a:xfrm>
          <a:prstGeom prst="wedgeRoundRectCallout">
            <a:avLst>
              <a:gd name="adj1" fmla="val -30926"/>
              <a:gd name="adj2" fmla="val 91324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AEB2E-E3BA-1543-8175-87D28C53026B}"/>
              </a:ext>
            </a:extLst>
          </p:cNvPr>
          <p:cNvSpPr txBox="1"/>
          <p:nvPr/>
        </p:nvSpPr>
        <p:spPr>
          <a:xfrm>
            <a:off x="7522698" y="892378"/>
            <a:ext cx="179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taken from Data (CR)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7A3C28E5-6EAE-4740-A989-3C8E340FC0AB}"/>
              </a:ext>
            </a:extLst>
          </p:cNvPr>
          <p:cNvSpPr/>
          <p:nvPr/>
        </p:nvSpPr>
        <p:spPr>
          <a:xfrm>
            <a:off x="8380400" y="2518967"/>
            <a:ext cx="2462009" cy="846433"/>
          </a:xfrm>
          <a:prstGeom prst="wedgeRoundRectCallout">
            <a:avLst>
              <a:gd name="adj1" fmla="val -21172"/>
              <a:gd name="adj2" fmla="val -73056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10C70-8588-A249-A6BD-AA008E664C41}"/>
              </a:ext>
            </a:extLst>
          </p:cNvPr>
          <p:cNvSpPr txBox="1"/>
          <p:nvPr/>
        </p:nvSpPr>
        <p:spPr>
          <a:xfrm>
            <a:off x="8447034" y="2648592"/>
            <a:ext cx="246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Subdominant </a:t>
            </a:r>
            <a:r>
              <a:rPr lang="en-US" dirty="0" err="1"/>
              <a:t>bkg</a:t>
            </a:r>
            <a:r>
              <a:rPr lang="en-US" dirty="0"/>
              <a:t> shape and contribution (MC)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5" y="3815432"/>
            <a:ext cx="1178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</a:t>
            </a:r>
            <a:r>
              <a:rPr lang="en-US" dirty="0" err="1"/>
              <a:t>x</a:t>
            </a:r>
            <a:r>
              <a:rPr lang="en-US" baseline="-25000" dirty="0" err="1"/>
              <a:t>reco</a:t>
            </a:r>
            <a:r>
              <a:rPr lang="en-US" dirty="0"/>
              <a:t> is the respected variable of interest (ttbar </a:t>
            </a:r>
            <a:r>
              <a:rPr lang="en-US" dirty="0" err="1"/>
              <a:t>mass,pt</a:t>
            </a:r>
            <a:r>
              <a:rPr lang="en-US" dirty="0"/>
              <a:t>, rapidity, leading and </a:t>
            </a:r>
            <a:r>
              <a:rPr lang="en-US" dirty="0" err="1"/>
              <a:t>subleading</a:t>
            </a:r>
            <a:r>
              <a:rPr lang="en-US" dirty="0"/>
              <a:t> </a:t>
            </a:r>
            <a:r>
              <a:rPr lang="en-US" dirty="0" err="1"/>
              <a:t>jetPt</a:t>
            </a:r>
            <a:r>
              <a:rPr lang="en-US" dirty="0"/>
              <a:t> and |</a:t>
            </a:r>
            <a:r>
              <a:rPr lang="en-US" dirty="0" err="1"/>
              <a:t>jetY</a:t>
            </a:r>
            <a:r>
              <a:rPr lang="en-US" dirty="0"/>
              <a:t>|)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8C5BE2-2FE8-0740-8551-FE2BC1E51FA1}"/>
              </a:ext>
            </a:extLst>
          </p:cNvPr>
          <p:cNvSpPr txBox="1"/>
          <p:nvPr/>
        </p:nvSpPr>
        <p:spPr>
          <a:xfrm>
            <a:off x="111965" y="4401756"/>
            <a:ext cx="1165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We deploy a simultaneous fit in 3 regions (0,1,2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btag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because we do not have a pure Control Region.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Our data CR is ttbar contaminated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451C2D0-1C2C-9E46-8463-EC46B36BBDD3}"/>
                  </a:ext>
                </a:extLst>
              </p:cNvPr>
              <p:cNvSpPr/>
              <p:nvPr/>
            </p:nvSpPr>
            <p:spPr>
              <a:xfrm>
                <a:off x="111965" y="5082218"/>
                <a:ext cx="11651945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𝑀𝑎𝑠𝑠𝑆𝑐𝑎𝑙𝑒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𝑀𝑎𝑠𝑠𝑅𝑒𝑠𝑜𝑙𝑢𝑡𝑖𝑜𝑛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𝑠𝑢𝑏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𝑂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en-GB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451C2D0-1C2C-9E46-8463-EC46B36BB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5082218"/>
                <a:ext cx="11651945" cy="474489"/>
              </a:xfrm>
              <a:prstGeom prst="rect">
                <a:avLst/>
              </a:prstGeom>
              <a:blipFill>
                <a:blip r:embed="rId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3C8F49-F8D5-384F-BE40-C10B9E2FF0CE}"/>
                  </a:ext>
                </a:extLst>
              </p:cNvPr>
              <p:cNvSpPr/>
              <p:nvPr/>
            </p:nvSpPr>
            <p:spPr>
              <a:xfrm>
                <a:off x="111965" y="5591030"/>
                <a:ext cx="10730444" cy="6461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We assume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(0)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b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  <m:sup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(2)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b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and</m:t>
                    </m:r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(1)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=2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𝑒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</m:sSub>
                  </m:oMath>
                </a14:m>
                <a:r>
                  <a:rPr lang="en-GB" sz="1600" dirty="0">
                    <a:sym typeface="Wingdings" pitchFamily="2" charset="2"/>
                  </a:rPr>
                  <a:t> where e</a:t>
                </a:r>
                <a:r>
                  <a:rPr lang="en-GB" sz="1600" baseline="-25000" dirty="0">
                    <a:sym typeface="Wingdings" pitchFamily="2" charset="2"/>
                  </a:rPr>
                  <a:t>b</a:t>
                </a:r>
                <a:r>
                  <a:rPr lang="en-GB" sz="1600" dirty="0">
                    <a:sym typeface="Wingdings" pitchFamily="2" charset="2"/>
                  </a:rPr>
                  <a:t> is the b tagging efficiency and </a:t>
                </a:r>
                <a:r>
                  <a:rPr lang="en-GB" sz="1600" dirty="0" err="1">
                    <a:sym typeface="Wingdings" pitchFamily="2" charset="2"/>
                  </a:rPr>
                  <a:t>N</a:t>
                </a:r>
                <a:r>
                  <a:rPr lang="en-GB" sz="1600" baseline="-25000" dirty="0" err="1">
                    <a:sym typeface="Wingdings" pitchFamily="2" charset="2"/>
                  </a:rPr>
                  <a:t>tt</a:t>
                </a:r>
                <a:r>
                  <a:rPr lang="en-GB" sz="1600" dirty="0">
                    <a:sym typeface="Wingdings" pitchFamily="2" charset="2"/>
                  </a:rPr>
                  <a:t> is the total ttbar yield. 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3C8F49-F8D5-384F-BE40-C10B9E2FF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5591030"/>
                <a:ext cx="10730444" cy="646139"/>
              </a:xfrm>
              <a:prstGeom prst="rect">
                <a:avLst/>
              </a:prstGeom>
              <a:blipFill>
                <a:blip r:embed="rId4"/>
                <a:stretch>
                  <a:fillRect l="-236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1/10/20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002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345</TotalTime>
  <Words>760</Words>
  <Application>Microsoft Macintosh PowerPoint</Application>
  <PresentationFormat>Widescreen</PresentationFormat>
  <Paragraphs>109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Menlo</vt:lpstr>
      <vt:lpstr>Retrospect</vt:lpstr>
      <vt:lpstr>Custom Design</vt:lpstr>
      <vt:lpstr> Weekly Report NTUA 13/12/2019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182</cp:revision>
  <dcterms:created xsi:type="dcterms:W3CDTF">2019-11-29T10:22:58Z</dcterms:created>
  <dcterms:modified xsi:type="dcterms:W3CDTF">2020-01-10T06:21:37Z</dcterms:modified>
</cp:coreProperties>
</file>