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6" r:id="rId3"/>
    <p:sldId id="344" r:id="rId4"/>
    <p:sldId id="507" r:id="rId5"/>
    <p:sldId id="502" r:id="rId6"/>
    <p:sldId id="511" r:id="rId7"/>
    <p:sldId id="510" r:id="rId8"/>
    <p:sldId id="512" r:id="rId9"/>
    <p:sldId id="508" r:id="rId10"/>
    <p:sldId id="50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 autoAdjust="0"/>
    <p:restoredTop sz="94944"/>
  </p:normalViewPr>
  <p:slideViewPr>
    <p:cSldViewPr snapToGrid="0">
      <p:cViewPr varScale="1">
        <p:scale>
          <a:sx n="117" d="100"/>
          <a:sy n="117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6/2/20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6/2/20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6/2/20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6/2/20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6/2/20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6/2/20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6/2/20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6/2/20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6/2/20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6/2/20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6/2/20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6/2/20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6/2/20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6/2/20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6/2/20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6/2/20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6/2/20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6/2/20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6/2/20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6/2/20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6/2/20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6/2/20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HEP 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3/6/2020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6/2/20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79473"/>
            <a:ext cx="7286324" cy="746308"/>
          </a:xfrm>
        </p:spPr>
        <p:txBody>
          <a:bodyPr>
            <a:noAutofit/>
          </a:bodyPr>
          <a:lstStyle/>
          <a:p>
            <a:r>
              <a:rPr lang="en-GB" dirty="0"/>
              <a:t>Status Report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629" y="937162"/>
            <a:ext cx="117717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We have identified that the contamination in the control region coming form the subdominant processes is also significant and, in some cases, even more significant than the one coming from ttbar.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Although it can be seen that selecting the b-tagging  loose working point for our control region improves the situation concerning the ttbar contamination, the subdominant </a:t>
            </a:r>
            <a:r>
              <a:rPr lang="en-US" dirty="0" err="1"/>
              <a:t>bkg</a:t>
            </a:r>
            <a:r>
              <a:rPr lang="en-US" dirty="0"/>
              <a:t>  still remains significant especially in the area around the W mass.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</a:pPr>
            <a:r>
              <a:rPr lang="en-US" dirty="0"/>
              <a:t>We tried 3 different fitting methods, all using the medium b-tagging working point for both regions (Signal and Control</a:t>
            </a:r>
            <a:br>
              <a:rPr lang="en-US" dirty="0"/>
            </a:br>
            <a:r>
              <a:rPr lang="en-US" dirty="0"/>
              <a:t>region) and decided that the best working method is: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We fit only the 2btag region but we use a ttbar and subdominant </a:t>
            </a:r>
            <a:r>
              <a:rPr lang="en-US" dirty="0" err="1"/>
              <a:t>bkg</a:t>
            </a:r>
            <a:r>
              <a:rPr lang="en-US" dirty="0"/>
              <a:t> free area to generate the </a:t>
            </a:r>
            <a:r>
              <a:rPr lang="en-US" dirty="0" err="1"/>
              <a:t>qcd</a:t>
            </a:r>
            <a:r>
              <a:rPr lang="en-US" dirty="0"/>
              <a:t> template.</a:t>
            </a:r>
            <a:br>
              <a:rPr lang="en-US" dirty="0"/>
            </a:br>
            <a:r>
              <a:rPr lang="en-US" dirty="0"/>
              <a:t>We calculate this area using QCD = Data(0btag) – ttbar (0btag) – subdominant (0btag) where both ttbar and subdominant </a:t>
            </a:r>
            <a:br>
              <a:rPr lang="en-US" dirty="0"/>
            </a:br>
            <a:r>
              <a:rPr lang="en-US" dirty="0"/>
              <a:t>are taken from MC.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accent1"/>
              </a:buClr>
            </a:pPr>
            <a:r>
              <a:rPr lang="en-US" dirty="0"/>
              <a:t>Next Step is Signal extraction and Unfolding on Parton and </a:t>
            </a:r>
            <a:r>
              <a:rPr lang="en-US"/>
              <a:t>Particle levels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4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6/2/20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8497"/>
              </p:ext>
            </p:extLst>
          </p:nvPr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31124"/>
              </p:ext>
            </p:extLst>
          </p:nvPr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7668" y="33090"/>
            <a:ext cx="6696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(CR, SR)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6/2/20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378F9-5A26-1347-BF6A-1EEABD2AA67E}"/>
              </a:ext>
            </a:extLst>
          </p:cNvPr>
          <p:cNvSpPr txBox="1"/>
          <p:nvPr/>
        </p:nvSpPr>
        <p:spPr>
          <a:xfrm>
            <a:off x="9899245" y="110013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5CDA53-97CD-C042-8F7C-E0E2F6C19514}"/>
              </a:ext>
            </a:extLst>
          </p:cNvPr>
          <p:cNvSpPr txBox="1"/>
          <p:nvPr/>
        </p:nvSpPr>
        <p:spPr>
          <a:xfrm>
            <a:off x="5767386" y="110013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DAE1D-B867-604C-824D-D297E2A998B5}"/>
              </a:ext>
            </a:extLst>
          </p:cNvPr>
          <p:cNvSpPr txBox="1"/>
          <p:nvPr/>
        </p:nvSpPr>
        <p:spPr>
          <a:xfrm>
            <a:off x="1635527" y="1099067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0070C0"/>
                </a:solidFill>
              </a:rPr>
              <a:t>2016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30E38-030C-2C4B-921B-6F1A30310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63285" y="1458750"/>
            <a:ext cx="3535680" cy="4176522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1F6E12-E85A-6148-BFDC-3A1C35DD4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30819" y="1458750"/>
            <a:ext cx="3535680" cy="4176522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0E39CE-89D5-D946-B063-5A216FB04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59994" y="1458750"/>
            <a:ext cx="3535680" cy="4176522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27861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0937" y="33090"/>
            <a:ext cx="7710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SR, Loose WP CR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C3B1-F588-9E46-B006-C4D73A3732BC}" type="datetime1">
              <a:rPr lang="en-US" smtClean="0"/>
              <a:t>6/2/20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732C7-391B-194E-B0FA-23B61C09D61D}"/>
              </a:ext>
            </a:extLst>
          </p:cNvPr>
          <p:cNvSpPr txBox="1"/>
          <p:nvPr/>
        </p:nvSpPr>
        <p:spPr>
          <a:xfrm>
            <a:off x="9899245" y="110013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E1CCE-220E-6945-8C82-9FAD05F2768C}"/>
              </a:ext>
            </a:extLst>
          </p:cNvPr>
          <p:cNvSpPr txBox="1"/>
          <p:nvPr/>
        </p:nvSpPr>
        <p:spPr>
          <a:xfrm>
            <a:off x="5767386" y="110013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49CB1-919A-0F43-9464-589BEEF62C37}"/>
              </a:ext>
            </a:extLst>
          </p:cNvPr>
          <p:cNvSpPr txBox="1"/>
          <p:nvPr/>
        </p:nvSpPr>
        <p:spPr>
          <a:xfrm>
            <a:off x="1635527" y="1099067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0070C0"/>
                </a:solidFill>
              </a:rPr>
              <a:t>2016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95FC9-8801-6F48-B815-660CFE74A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0421" y="1561931"/>
            <a:ext cx="3535680" cy="4176522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2C49E6-2AE9-9E41-988E-DFDAAC2CB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82639" y="1561931"/>
            <a:ext cx="3535680" cy="4176522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0E15F9-82F7-1045-B8E9-E6D3202F4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364475" y="1573351"/>
            <a:ext cx="3535680" cy="4176522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75534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4" y="33090"/>
            <a:ext cx="1166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Mass Fit – Template fit results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BF92-1E6D-DA4E-BD46-829537D8FB22}" type="datetime1">
              <a:rPr lang="en-US" smtClean="0"/>
              <a:t>6/2/20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A7C50-5A82-C24C-8AB9-C602B8ECC879}"/>
              </a:ext>
            </a:extLst>
          </p:cNvPr>
          <p:cNvSpPr txBox="1"/>
          <p:nvPr/>
        </p:nvSpPr>
        <p:spPr>
          <a:xfrm>
            <a:off x="8138897" y="757234"/>
            <a:ext cx="4053103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Subtracted tt, subdominant bkgs from Data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6BB94-705F-5C4B-A11C-4C616521B5B8}"/>
              </a:ext>
            </a:extLst>
          </p:cNvPr>
          <p:cNvSpPr txBox="1"/>
          <p:nvPr/>
        </p:nvSpPr>
        <p:spPr>
          <a:xfrm>
            <a:off x="111963" y="742946"/>
            <a:ext cx="3074149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/>
              <a:t>No subtraction, no extra Gauss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C43AD4-1ECC-3348-BFA2-5447D963C927}"/>
              </a:ext>
            </a:extLst>
          </p:cNvPr>
          <p:cNvSpPr txBox="1"/>
          <p:nvPr/>
        </p:nvSpPr>
        <p:spPr>
          <a:xfrm>
            <a:off x="3686185" y="742946"/>
            <a:ext cx="405310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/>
              <a:t>Extra Gaussian to explain peak at 75 GeV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860451-2D07-1743-997E-09C12E834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66810" y="1397221"/>
            <a:ext cx="2673858" cy="41765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23A08B-B7B5-9246-95BC-CC2FAD22B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51332" y="1397221"/>
            <a:ext cx="2673858" cy="41765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4AA3B7-29D7-CB4E-98C0-AC3675438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566106" y="1397221"/>
            <a:ext cx="2673858" cy="417652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7A5321-3151-C043-8052-DBB2CCECE9BE}"/>
              </a:ext>
            </a:extLst>
          </p:cNvPr>
          <p:cNvCxnSpPr>
            <a:stCxn id="13" idx="2"/>
            <a:endCxn id="21" idx="1"/>
          </p:cNvCxnSpPr>
          <p:nvPr/>
        </p:nvCxnSpPr>
        <p:spPr>
          <a:xfrm>
            <a:off x="1649038" y="1112278"/>
            <a:ext cx="439223" cy="1036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89DE12-EDBC-1E4C-A9C5-13795EDB9C9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710497" y="1112278"/>
            <a:ext cx="192538" cy="1036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81EB52-2497-CD44-A83F-A703BE4C84A5}"/>
              </a:ext>
            </a:extLst>
          </p:cNvPr>
          <p:cNvCxnSpPr>
            <a:cxnSpLocks/>
            <a:endCxn id="15" idx="1"/>
          </p:cNvCxnSpPr>
          <p:nvPr/>
        </p:nvCxnSpPr>
        <p:spPr>
          <a:xfrm flipH="1">
            <a:off x="10103739" y="1370656"/>
            <a:ext cx="233120" cy="7778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E8C6867-AC74-D843-8D1A-57F9DA92E64A}"/>
              </a:ext>
            </a:extLst>
          </p:cNvPr>
          <p:cNvSpPr/>
          <p:nvPr/>
        </p:nvSpPr>
        <p:spPr>
          <a:xfrm>
            <a:off x="1154432" y="4961993"/>
            <a:ext cx="1092197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Medium WP for both SR and 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This happens also for using the Medium </a:t>
            </a:r>
            <a:r>
              <a:rPr lang="en-US" sz="1700" dirty="0" err="1"/>
              <a:t>btag</a:t>
            </a:r>
            <a:r>
              <a:rPr lang="en-US" sz="1700" dirty="0"/>
              <a:t> WP for SR and the Loose </a:t>
            </a:r>
            <a:r>
              <a:rPr lang="en-US" sz="1700" dirty="0" err="1"/>
              <a:t>btag</a:t>
            </a:r>
            <a:r>
              <a:rPr lang="en-US" sz="1700" dirty="0"/>
              <a:t> WP for the 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This is same for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2016 not very sensitive because we have very few statistics </a:t>
            </a:r>
            <a:r>
              <a:rPr lang="en-US" sz="1700" dirty="0">
                <a:sym typeface="Wingdings" pitchFamily="2" charset="2"/>
              </a:rPr>
              <a:t> Control trigger with 1.67 pb-1</a:t>
            </a:r>
            <a:endParaRPr lang="en-GR" sz="1700" dirty="0"/>
          </a:p>
        </p:txBody>
      </p:sp>
      <p:pic>
        <p:nvPicPr>
          <p:cNvPr id="30" name="Graphic 29" descr="Warning">
            <a:extLst>
              <a:ext uri="{FF2B5EF4-FFF2-40B4-BE49-F238E27FC236}">
                <a16:creationId xmlns:a16="http://schemas.microsoft.com/office/drawing/2014/main" id="{0B2BFF78-E96E-164E-B198-118C6C092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750" y="5083884"/>
            <a:ext cx="889102" cy="88910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2052B5E-FBF1-F247-A19B-55CACC4C0517}"/>
              </a:ext>
            </a:extLst>
          </p:cNvPr>
          <p:cNvSpPr/>
          <p:nvPr/>
        </p:nvSpPr>
        <p:spPr>
          <a:xfrm>
            <a:off x="4176522" y="4161958"/>
            <a:ext cx="762000" cy="62052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6034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6/3/20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C7ED0-C29E-134A-8775-D5C1DD3C6F1A}"/>
              </a:ext>
            </a:extLst>
          </p:cNvPr>
          <p:cNvSpPr txBox="1"/>
          <p:nvPr/>
        </p:nvSpPr>
        <p:spPr>
          <a:xfrm>
            <a:off x="268871" y="876558"/>
            <a:ext cx="4129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Both SR and Control Region use the Medium btag WP.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Intuition is to remove the ttbar and subdominant bkg contribution from the data Control Region</a:t>
            </a:r>
          </a:p>
          <a:p>
            <a:endParaRPr lang="en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/>
              <p:nvPr/>
            </p:nvSpPr>
            <p:spPr>
              <a:xfrm>
                <a:off x="310552" y="2444115"/>
                <a:ext cx="46720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𝑄𝐶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52" y="2444115"/>
                <a:ext cx="4672013" cy="276999"/>
              </a:xfrm>
              <a:prstGeom prst="rect">
                <a:avLst/>
              </a:prstGeom>
              <a:blipFill>
                <a:blip r:embed="rId2"/>
                <a:stretch>
                  <a:fillRect l="-2174" b="-27273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CE739DF-EA11-FA42-9B1C-9E6A67EFD209}"/>
              </a:ext>
            </a:extLst>
          </p:cNvPr>
          <p:cNvSpPr/>
          <p:nvPr/>
        </p:nvSpPr>
        <p:spPr>
          <a:xfrm>
            <a:off x="0" y="2967520"/>
            <a:ext cx="56102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9.2245e-01 +/-  2.72e-02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9.9906e-01 +/-  2.01e-03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6.8926e-02 +/-  5.06e-02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2.5236e+02 +/-  1.44e+02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2.9886e+03 +/-  1.73e+02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5.2694e+03 +/-  1.65e+02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1E9C78-ACD9-234B-B234-98590D239D24}"/>
              </a:ext>
            </a:extLst>
          </p:cNvPr>
          <p:cNvSpPr/>
          <p:nvPr/>
        </p:nvSpPr>
        <p:spPr>
          <a:xfrm>
            <a:off x="212265" y="4857428"/>
            <a:ext cx="408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Signal strength: r = 0.671244 ± 0.0252439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079CFE-8B84-1D4E-A469-FE199433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63742" y="195633"/>
            <a:ext cx="5631688" cy="66248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0759F-051A-C04F-A129-AD035B36AA5E}"/>
                  </a:ext>
                </a:extLst>
              </p:cNvPr>
              <p:cNvSpPr txBox="1"/>
              <p:nvPr/>
            </p:nvSpPr>
            <p:spPr>
              <a:xfrm>
                <a:off x="268871" y="5407221"/>
                <a:ext cx="2634311" cy="476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𝑄𝐶𝐷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𝑀𝐶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𝑄𝐶𝐷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𝑃𝑜𝑠𝑡𝑓𝑖𝑡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0.031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0.069</m:t>
                        </m:r>
                      </m:den>
                    </m:f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=0.44</m:t>
                    </m:r>
                  </m:oMath>
                </a14:m>
                <a:r>
                  <a:rPr lang="en-GR" dirty="0">
                    <a:solidFill>
                      <a:srgbClr val="0070C0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0759F-051A-C04F-A129-AD035B36A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71" y="5407221"/>
                <a:ext cx="2634311" cy="476605"/>
              </a:xfrm>
              <a:prstGeom prst="rect">
                <a:avLst/>
              </a:prstGeom>
              <a:blipFill>
                <a:blip r:embed="rId4"/>
                <a:stretch>
                  <a:fillRect l="-1914" b="-13158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13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8BA5-77B4-654F-B2FF-4855A5BA42B8}" type="datetime1">
              <a:rPr lang="en-US" smtClean="0"/>
              <a:t>6/3/20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F8F4B3-C4C5-A44F-BCFE-00FC1106EF7C}"/>
              </a:ext>
            </a:extLst>
          </p:cNvPr>
          <p:cNvSpPr/>
          <p:nvPr/>
        </p:nvSpPr>
        <p:spPr>
          <a:xfrm>
            <a:off x="550771" y="4487347"/>
            <a:ext cx="3965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Signal strength: r = 0.54567 ± 0.0191006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CA56FF-95A6-6344-8EAA-615F0EA5D0D0}"/>
              </a:ext>
            </a:extLst>
          </p:cNvPr>
          <p:cNvSpPr/>
          <p:nvPr/>
        </p:nvSpPr>
        <p:spPr>
          <a:xfrm>
            <a:off x="-209550" y="2076396"/>
            <a:ext cx="56102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1.0768e+00 +/-  3.81e-02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9.8571e-01 +/-  2.64e-03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1.4907e-02 +/-  5.33e-03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1.0582e+02 +/-  2.10e+02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2.4252e+03 +/-  2.47e+02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4.7140e+03 +/-  1.45e+02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3FF2FA-5E60-C743-98D9-CC8D6955E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63742" y="116586"/>
            <a:ext cx="5631688" cy="66248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1F0578-D4A4-A649-A218-87260AFB185A}"/>
                  </a:ext>
                </a:extLst>
              </p:cNvPr>
              <p:cNvSpPr txBox="1"/>
              <p:nvPr/>
            </p:nvSpPr>
            <p:spPr>
              <a:xfrm>
                <a:off x="268871" y="5407221"/>
                <a:ext cx="2586221" cy="476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𝑄𝐶𝐷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𝑄𝐶𝐷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𝑃𝑜𝑠𝑡𝑓𝑖𝑡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0.0052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0.015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=0,35</m:t>
                    </m:r>
                  </m:oMath>
                </a14:m>
                <a:r>
                  <a:rPr lang="en-GR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1F0578-D4A4-A649-A218-87260AFB1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71" y="5407221"/>
                <a:ext cx="2586221" cy="476605"/>
              </a:xfrm>
              <a:prstGeom prst="rect">
                <a:avLst/>
              </a:prstGeom>
              <a:blipFill>
                <a:blip r:embed="rId3"/>
                <a:stretch>
                  <a:fillRect l="-1951" b="-13158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86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6/3/20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E35F5-C976-904D-BA84-C5BA699121A5}"/>
              </a:ext>
            </a:extLst>
          </p:cNvPr>
          <p:cNvSpPr/>
          <p:nvPr/>
        </p:nvSpPr>
        <p:spPr>
          <a:xfrm>
            <a:off x="-166688" y="1809780"/>
            <a:ext cx="5638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1.0255e+00 +/-  2.90e-02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9.9031e-01 +/-  1.93e-03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1.4174e-02 +/-  3.50e-03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1.7555e+02 +/-  2.75e+02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4.4847e+03 +/-  3.13e+02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7.6642e+03 +/-  1.93e+02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AFEEDC-4A84-A640-AFF7-7ABD2A345132}"/>
              </a:ext>
            </a:extLst>
          </p:cNvPr>
          <p:cNvSpPr/>
          <p:nvPr/>
        </p:nvSpPr>
        <p:spPr>
          <a:xfrm>
            <a:off x="538190" y="4230171"/>
            <a:ext cx="408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Signal strength: r = 0.620045 ± 0.0183904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7DCCC-3D91-504F-BE32-243773F6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68682" y="102604"/>
            <a:ext cx="5631688" cy="66248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EF1B5F-5490-794F-8FB5-16F52503E9AD}"/>
                  </a:ext>
                </a:extLst>
              </p:cNvPr>
              <p:cNvSpPr txBox="1"/>
              <p:nvPr/>
            </p:nvSpPr>
            <p:spPr>
              <a:xfrm>
                <a:off x="268871" y="5407221"/>
                <a:ext cx="2496453" cy="476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𝑄𝐶𝐷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𝑀𝐶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𝑄𝐶𝐷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𝑃𝑜𝑠𝑡𝑓𝑖𝑡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0.0026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0.014</m:t>
                        </m:r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R" dirty="0">
                    <a:solidFill>
                      <a:srgbClr val="00B050"/>
                    </a:solidFill>
                  </a:rPr>
                  <a:t>0.19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EF1B5F-5490-794F-8FB5-16F52503E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71" y="5407221"/>
                <a:ext cx="2496453" cy="476605"/>
              </a:xfrm>
              <a:prstGeom prst="rect">
                <a:avLst/>
              </a:prstGeom>
              <a:blipFill>
                <a:blip r:embed="rId3"/>
                <a:stretch>
                  <a:fillRect l="-2020" r="-4545" b="-13158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405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4347</TotalTime>
  <Words>946</Words>
  <Application>Microsoft Macintosh PowerPoint</Application>
  <PresentationFormat>Widescreen</PresentationFormat>
  <Paragraphs>130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 HEP Weekly Report NTUA 3/6/2020</vt:lpstr>
      <vt:lpstr>Status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1266</cp:revision>
  <dcterms:created xsi:type="dcterms:W3CDTF">2019-11-29T10:22:58Z</dcterms:created>
  <dcterms:modified xsi:type="dcterms:W3CDTF">2020-06-03T05:12:39Z</dcterms:modified>
</cp:coreProperties>
</file>