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449" r:id="rId4"/>
    <p:sldId id="438" r:id="rId5"/>
    <p:sldId id="414" r:id="rId6"/>
    <p:sldId id="445" r:id="rId7"/>
    <p:sldId id="446" r:id="rId8"/>
    <p:sldId id="450" r:id="rId9"/>
    <p:sldId id="451" r:id="rId10"/>
    <p:sldId id="452" r:id="rId11"/>
    <p:sldId id="453" r:id="rId12"/>
    <p:sldId id="45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17/09/2019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9/17/19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9/17/19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9/17/19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9/17/19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9/17/19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9/17/19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9/17/19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QCD Closure Tests</a:t>
            </a:r>
            <a:br>
              <a:rPr lang="en-US" sz="4400" dirty="0"/>
            </a:br>
            <a:r>
              <a:rPr lang="en-US" sz="4400" dirty="0"/>
              <a:t>2016, 2017, 2018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34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jetMassSoftDrop</a:t>
            </a:r>
            <a:r>
              <a:rPr lang="en-US" dirty="0"/>
              <a:t> (leading jet)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6705A-AAE2-CF4E-9D74-1E04A92F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" y="1838878"/>
            <a:ext cx="3989070" cy="32804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1C771-49E6-214D-A05E-53C2BA6F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50" y="1838878"/>
            <a:ext cx="3989070" cy="3280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2B0177-56C3-7041-BBCA-BCC58B43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30" y="1842081"/>
            <a:ext cx="3989070" cy="32804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A9EFF5-17B7-CA43-8E41-9C3778861EAF}"/>
              </a:ext>
            </a:extLst>
          </p:cNvPr>
          <p:cNvSpPr txBox="1"/>
          <p:nvPr/>
        </p:nvSpPr>
        <p:spPr>
          <a:xfrm>
            <a:off x="1482436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DD0F4-95B1-6A41-808A-847E17A0BC91}"/>
              </a:ext>
            </a:extLst>
          </p:cNvPr>
          <p:cNvSpPr txBox="1"/>
          <p:nvPr/>
        </p:nvSpPr>
        <p:spPr>
          <a:xfrm>
            <a:off x="5652512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89233-ACBD-7248-922A-00C195C93401}"/>
              </a:ext>
            </a:extLst>
          </p:cNvPr>
          <p:cNvSpPr txBox="1"/>
          <p:nvPr/>
        </p:nvSpPr>
        <p:spPr>
          <a:xfrm>
            <a:off x="9594792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83321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34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jetMassSoftDrop</a:t>
            </a:r>
            <a:r>
              <a:rPr lang="en-US" dirty="0"/>
              <a:t> (leading jet)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341BF-C621-A64F-9DF9-168C284B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" y="1828229"/>
            <a:ext cx="3989070" cy="3280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3AF59-4784-2C46-85A4-53BAC372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954" y="1828229"/>
            <a:ext cx="3989070" cy="3280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FF309-DB08-984A-B15B-EC669F3DE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623" y="1828229"/>
            <a:ext cx="3989070" cy="3280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EF914-039A-E04C-AE2A-AD81D32EF16A}"/>
              </a:ext>
            </a:extLst>
          </p:cNvPr>
          <p:cNvSpPr txBox="1"/>
          <p:nvPr/>
        </p:nvSpPr>
        <p:spPr>
          <a:xfrm>
            <a:off x="1482436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5D3B6-9369-324C-9DB0-2734BAF9EF3E}"/>
              </a:ext>
            </a:extLst>
          </p:cNvPr>
          <p:cNvSpPr txBox="1"/>
          <p:nvPr/>
        </p:nvSpPr>
        <p:spPr>
          <a:xfrm>
            <a:off x="5652512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5BDAB-8259-E54A-A645-B6B9214E195F}"/>
              </a:ext>
            </a:extLst>
          </p:cNvPr>
          <p:cNvSpPr txBox="1"/>
          <p:nvPr/>
        </p:nvSpPr>
        <p:spPr>
          <a:xfrm>
            <a:off x="9504218" y="1094586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798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</a:t>
            </a:r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1281" y="779868"/>
            <a:ext cx="11533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identified a problem regarding the shape of the QCD closure in 2017 and 2018 using the working points that we decided to work with (2017: 0.0 and 2018:0.1)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these slides we show the different results using different WP’s in order to investigate whether the  shape is inconsistent due to </a:t>
            </a:r>
            <a:r>
              <a:rPr lang="en-US" dirty="0" err="1"/>
              <a:t>topTagger</a:t>
            </a:r>
            <a:r>
              <a:rPr lang="en-US" dirty="0"/>
              <a:t> working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Closure tests and </a:t>
            </a:r>
            <a:r>
              <a:rPr lang="en-US" dirty="0" err="1"/>
              <a:t>tt</a:t>
            </a:r>
            <a:r>
              <a:rPr lang="en-US" dirty="0"/>
              <a:t> contamination for </a:t>
            </a:r>
            <a:r>
              <a:rPr lang="en-US" dirty="0" err="1"/>
              <a:t>jetMassSoftDrop</a:t>
            </a:r>
            <a:r>
              <a:rPr lang="en-US" dirty="0"/>
              <a:t> (leading </a:t>
            </a:r>
            <a:r>
              <a:rPr lang="en-US" dirty="0" err="1"/>
              <a:t>jetPt</a:t>
            </a:r>
            <a:r>
              <a:rPr lang="en-US" dirty="0"/>
              <a:t>)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2017 Data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Subdominant background production for mass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Efficiencies and Acceptance for </a:t>
            </a:r>
            <a:r>
              <a:rPr lang="en-GB" sz="1400" dirty="0" err="1"/>
              <a:t>mTT</a:t>
            </a:r>
            <a:r>
              <a:rPr lang="en-GB" sz="1400" dirty="0"/>
              <a:t> and </a:t>
            </a:r>
            <a:r>
              <a:rPr lang="en-GB" sz="1400" dirty="0" err="1"/>
              <a:t>jetPt</a:t>
            </a:r>
            <a:r>
              <a:rPr lang="en-GB" sz="1400" dirty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partonPt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partonEta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mTTbarParton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18826" y="1910554"/>
            <a:ext cx="78308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cut (</a:t>
            </a:r>
            <a:r>
              <a:rPr lang="en-US" sz="1400" dirty="0" err="1"/>
              <a:t>mediugm</a:t>
            </a:r>
            <a:r>
              <a:rPr lang="en-US" sz="1400" dirty="0"/>
              <a:t> WP </a:t>
            </a:r>
            <a:r>
              <a:rPr lang="en-US" sz="1400" b="1" dirty="0" err="1">
                <a:solidFill>
                  <a:srgbClr val="FF0000"/>
                </a:solidFill>
              </a:rPr>
              <a:t>deepCSV</a:t>
            </a:r>
            <a:r>
              <a:rPr lang="en-US" sz="1400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</a:t>
            </a:r>
            <a:r>
              <a:rPr lang="en-US" sz="1400" b="1" dirty="0">
                <a:solidFill>
                  <a:srgbClr val="FF0000"/>
                </a:solidFill>
              </a:rPr>
              <a:t>top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Tagger</a:t>
            </a:r>
            <a:r>
              <a:rPr lang="en-US" sz="1400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GeV and &lt; 220 GeV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TriggerBit</a:t>
            </a:r>
            <a:endParaRPr lang="en-US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10674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QCD closure tests show the shape comparison between 3 regions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Signal Region (SR): all cuts shown before + 2btagged jets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Control Region (CR): same cuts as SR but </a:t>
            </a:r>
            <a:r>
              <a:rPr lang="en-US" sz="1400" dirty="0" err="1"/>
              <a:t>btag</a:t>
            </a:r>
            <a:r>
              <a:rPr lang="en-US" sz="1400" dirty="0"/>
              <a:t> cut is reverted (0 </a:t>
            </a:r>
            <a:r>
              <a:rPr lang="en-US" sz="1400" dirty="0" err="1"/>
              <a:t>btag</a:t>
            </a:r>
            <a:r>
              <a:rPr lang="en-US" sz="1400" dirty="0"/>
              <a:t> jets)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1bTag region: same cuts as SR but only 1 jet needs to be </a:t>
            </a:r>
            <a:r>
              <a:rPr lang="en-US" sz="1400" dirty="0" err="1"/>
              <a:t>btagged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Control Region Contamination: Shows the percentage of the </a:t>
            </a:r>
            <a:r>
              <a:rPr lang="en-US" sz="1400" dirty="0" err="1"/>
              <a:t>ttbar</a:t>
            </a:r>
            <a:r>
              <a:rPr lang="en-US" sz="1400" dirty="0"/>
              <a:t> signal that passes the Control region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For each year, different </a:t>
            </a:r>
            <a:r>
              <a:rPr lang="en-US" sz="1400" dirty="0" err="1"/>
              <a:t>topTagger</a:t>
            </a:r>
            <a:r>
              <a:rPr lang="en-US" sz="1400" dirty="0"/>
              <a:t> cut Working points + </a:t>
            </a:r>
            <a:r>
              <a:rPr lang="en-US" sz="1400" dirty="0" err="1"/>
              <a:t>btag</a:t>
            </a:r>
            <a:r>
              <a:rPr lang="en-US" sz="1400" dirty="0"/>
              <a:t> WP’s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QCD Closure Tests + </a:t>
            </a:r>
            <a:r>
              <a:rPr lang="en-US" sz="1400" dirty="0" err="1"/>
              <a:t>ttbar</a:t>
            </a:r>
            <a:r>
              <a:rPr lang="en-US" sz="1400" dirty="0"/>
              <a:t> CR contamination for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: [1000, 1200, 1400, 1600, 1800, 2000, 2400, 2800, 3200, 4000, 5000]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ptJJ</a:t>
            </a:r>
            <a:r>
              <a:rPr lang="en-US" sz="1400" dirty="0"/>
              <a:t>: [0,60,150,300,450,600,750,950,1100,1300]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yJJ</a:t>
            </a:r>
            <a:r>
              <a:rPr lang="en-US" sz="1400" dirty="0"/>
              <a:t>: [-2.4,-1.5,-1.0,-0.5,0.0,0.5,1.0,1.5,2.4]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</a:t>
            </a:r>
            <a:r>
              <a:rPr lang="en-US" sz="1400" dirty="0" err="1"/>
              <a:t>jetPt</a:t>
            </a:r>
            <a:r>
              <a:rPr lang="en-US" sz="1400" dirty="0"/>
              <a:t>: [400,450,500,570,650,750,850,950,1100,1300,1500]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|</a:t>
            </a:r>
            <a:r>
              <a:rPr lang="en-US" sz="1400" dirty="0" err="1"/>
              <a:t>jetY</a:t>
            </a:r>
            <a:r>
              <a:rPr lang="en-US" sz="1400" dirty="0"/>
              <a:t>|: [0.0,0.2,0.4,0.6,0.8,1.0,1.2,1.4,1.6,1.8,2.0,2.2,2.4]</a:t>
            </a:r>
          </a:p>
          <a:p>
            <a:pPr lvl="1"/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12038" y="866359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36663" y="878363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 </a:t>
            </a:r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586550" y="878363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 </a:t>
            </a:r>
            <a:r>
              <a:rPr lang="en-US" dirty="0" err="1"/>
              <a:t>topTagger</a:t>
            </a:r>
            <a:r>
              <a:rPr lang="en-US" dirty="0"/>
              <a:t> 0.1,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370"/>
            <a:ext cx="4251814" cy="3363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25" y="1516370"/>
            <a:ext cx="4251816" cy="3363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84" y="1516370"/>
            <a:ext cx="4251816" cy="3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512"/>
            <a:ext cx="4233242" cy="3348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97" y="1516370"/>
            <a:ext cx="4253651" cy="3364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96" y="1513071"/>
            <a:ext cx="4257821" cy="33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0.1,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2135"/>
            <a:ext cx="4233242" cy="33483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66" y="1524253"/>
            <a:ext cx="4253651" cy="3364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67" y="1532135"/>
            <a:ext cx="4233242" cy="3348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313" y="1523874"/>
            <a:ext cx="4243687" cy="33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3" y="1530370"/>
            <a:ext cx="4235473" cy="3350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58" y="1530370"/>
            <a:ext cx="4235474" cy="3350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00" y="1530370"/>
            <a:ext cx="4235474" cy="33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07" y="725254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topTagger</a:t>
            </a:r>
            <a:r>
              <a:rPr lang="en-US" dirty="0"/>
              <a:t> 0.3,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970"/>
            <a:ext cx="4212082" cy="3331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46" y="1468970"/>
            <a:ext cx="4212082" cy="3331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81" y="1468970"/>
            <a:ext cx="4212081" cy="33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7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7967</TotalTime>
  <Words>562</Words>
  <Application>Microsoft Macintosh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Custom Design</vt:lpstr>
      <vt:lpstr>  QCD Closure Tests 2016, 2017,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2896</cp:revision>
  <dcterms:created xsi:type="dcterms:W3CDTF">2016-11-01T14:45:08Z</dcterms:created>
  <dcterms:modified xsi:type="dcterms:W3CDTF">2019-09-17T17:10:29Z</dcterms:modified>
</cp:coreProperties>
</file>