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42"/>
  </p:notesMasterIdLst>
  <p:handoutMasterIdLst>
    <p:handoutMasterId r:id="rId43"/>
  </p:handoutMasterIdLst>
  <p:sldIdLst>
    <p:sldId id="256" r:id="rId3"/>
    <p:sldId id="344" r:id="rId4"/>
    <p:sldId id="507" r:id="rId5"/>
    <p:sldId id="502" r:id="rId6"/>
    <p:sldId id="549" r:id="rId7"/>
    <p:sldId id="524" r:id="rId8"/>
    <p:sldId id="525" r:id="rId9"/>
    <p:sldId id="526" r:id="rId10"/>
    <p:sldId id="523" r:id="rId11"/>
    <p:sldId id="534" r:id="rId12"/>
    <p:sldId id="527" r:id="rId13"/>
    <p:sldId id="533" r:id="rId14"/>
    <p:sldId id="528" r:id="rId15"/>
    <p:sldId id="531" r:id="rId16"/>
    <p:sldId id="519" r:id="rId17"/>
    <p:sldId id="513" r:id="rId18"/>
    <p:sldId id="514" r:id="rId19"/>
    <p:sldId id="515" r:id="rId20"/>
    <p:sldId id="516" r:id="rId21"/>
    <p:sldId id="517" r:id="rId22"/>
    <p:sldId id="518" r:id="rId23"/>
    <p:sldId id="536" r:id="rId24"/>
    <p:sldId id="550" r:id="rId25"/>
    <p:sldId id="537" r:id="rId26"/>
    <p:sldId id="538" r:id="rId27"/>
    <p:sldId id="539" r:id="rId28"/>
    <p:sldId id="548" r:id="rId29"/>
    <p:sldId id="545" r:id="rId30"/>
    <p:sldId id="540" r:id="rId31"/>
    <p:sldId id="546" r:id="rId32"/>
    <p:sldId id="541" r:id="rId33"/>
    <p:sldId id="547" r:id="rId34"/>
    <p:sldId id="542" r:id="rId35"/>
    <p:sldId id="543" r:id="rId36"/>
    <p:sldId id="544" r:id="rId37"/>
    <p:sldId id="535" r:id="rId38"/>
    <p:sldId id="529" r:id="rId39"/>
    <p:sldId id="530" r:id="rId40"/>
    <p:sldId id="53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5014"/>
  </p:normalViewPr>
  <p:slideViewPr>
    <p:cSldViewPr snapToGrid="0">
      <p:cViewPr>
        <p:scale>
          <a:sx n="92" d="100"/>
          <a:sy n="92" d="100"/>
        </p:scale>
        <p:origin x="1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9/2/20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9/2/20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9/2/20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9/2/20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9/2/20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9/2/20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9/2/20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9/2/20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/>
            </a:br>
            <a:r>
              <a:rPr lang="en-US" sz="4400"/>
              <a:t>1/9/2020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3159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6DBFC-4156-CA4B-A92E-162E664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E2F-D98D-E445-B8BC-76C9D40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13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B3041-CFFE-7B4C-99AF-A4E9596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2247-087F-2746-A309-DFB2EFA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65701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4838F-55A9-9546-A423-434B5372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6953" y="657013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6185-EB26-A844-AF3C-6D8E4B1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206" y="719280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9A7C-EFE3-D049-A2D7-ECEFDA0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1928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217D-0F0B-C241-AFC7-8EF16006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A59CF-DDBC-8149-A5D7-D24AC81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701201"/>
            <a:ext cx="5059680" cy="5976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99D6B-E817-F744-8C23-081EC39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701201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5EB97-3B90-5E41-8574-CE365A91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641605"/>
            <a:ext cx="5059680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73184-086D-A145-84BC-20FC3A5168AB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A6D14-2DB4-D04D-AB17-FA4BE3B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4" y="549385"/>
            <a:ext cx="5059680" cy="5976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312F3A-627E-744C-99BB-470893988A6C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BB06-8A4A-9A41-8629-30C79280543F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2381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05656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4A140-55F8-4E44-821A-24FF2D2E8016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255406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13891" y="53826"/>
            <a:ext cx="4129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  <a:p>
            <a:endParaRPr lang="en-G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902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851" y="142031"/>
            <a:ext cx="5631688" cy="6624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19705" y="159488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0.671244 ± 0.0252439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E-5433-CF42-858C-1C06C1BB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6345" y="116585"/>
            <a:ext cx="5631688" cy="6624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29703-C48B-8E45-89BD-FD9C0BC501CB}"/>
              </a:ext>
            </a:extLst>
          </p:cNvPr>
          <p:cNvSpPr/>
          <p:nvPr/>
        </p:nvSpPr>
        <p:spPr>
          <a:xfrm>
            <a:off x="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latin typeface="Helvetica" pitchFamily="2" charset="0"/>
              </a:rPr>
              <a:t>Without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1.0990e+00 +/-  4.05e-02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9.8328e-01 +/-  2.64e-03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1.6702e-02 +/-  7.79e-03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6.3994e+02 +/-  2.81e+02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2.0219e+03 +/-  3.23e+02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4.8080e+03 +/-  1.51e+02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0.553099 ± 0.0198563 (old)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2.1662e+03 +/-  3.11e+02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D9A3E-CD51-7A4B-85D1-831729E0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31822" y="116586"/>
            <a:ext cx="5631688" cy="6624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1E0ED-8A57-614A-8D75-A8D38E8F4811}"/>
              </a:ext>
            </a:extLst>
          </p:cNvPr>
          <p:cNvSpPr/>
          <p:nvPr/>
        </p:nvSpPr>
        <p:spPr>
          <a:xfrm>
            <a:off x="3192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b tag SF:</a:t>
            </a: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1.0171e+00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9.8961e-01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1.3178e-02 +/-  3.01e-03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3.0164e+02 +/-  2.73e+02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4.7747e+03 +/-  3.04e+02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7.7140e+03 +/-  1.85e+02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0.615816 ± 0.017298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1.0156e+00 +/-  2.79e-02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9.8998e-01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1.2365e-02 +/-  2.50e-03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1.6612e+00 +/-  6.55e+03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5.0843e+03 +/-  1.80e+02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7.7041e+03 +/-  1.80e+02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0.687217 </a:t>
            </a:r>
            <a:r>
              <a:rPr lang="en-GB" sz="1200" b="1" u="sng">
                <a:solidFill>
                  <a:srgbClr val="00B050"/>
                </a:solidFill>
                <a:latin typeface="Menlo" panose="020B0609030804020204" pitchFamily="49" charset="0"/>
              </a:rPr>
              <a:t>± 0.0194349 (new)</a:t>
            </a:r>
            <a:endParaRPr lang="en-GB" sz="1200" b="1" u="sng" dirty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9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Strength Results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DE9B7-B36A-5D4B-AFAE-99204E99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90229" y="-460664"/>
            <a:ext cx="5611542" cy="77793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6F154-259D-4747-9F19-AEE5F95CD237}"/>
              </a:ext>
            </a:extLst>
          </p:cNvPr>
          <p:cNvSpPr/>
          <p:nvPr/>
        </p:nvSpPr>
        <p:spPr>
          <a:xfrm>
            <a:off x="3569551" y="1967346"/>
            <a:ext cx="1459649" cy="2022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7D06-CF8B-994A-A934-930C37A107AE}"/>
              </a:ext>
            </a:extLst>
          </p:cNvPr>
          <p:cNvSpPr/>
          <p:nvPr/>
        </p:nvSpPr>
        <p:spPr>
          <a:xfrm>
            <a:off x="5662590" y="2812472"/>
            <a:ext cx="1459649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CA7D-BAD0-EA4D-B73A-C7DE90EF5F89}"/>
              </a:ext>
            </a:extLst>
          </p:cNvPr>
          <p:cNvSpPr/>
          <p:nvPr/>
        </p:nvSpPr>
        <p:spPr>
          <a:xfrm>
            <a:off x="7741774" y="2417617"/>
            <a:ext cx="1459649" cy="20227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D1D2CE-30DA-B844-94F2-1CB98D33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72394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09988E-AECF-F349-A1E1-10249911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55114" y="67239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BBEA2-414A-DA46-9F1E-6AD5599C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EC36D8-16DC-6F4D-B75A-4F76C32F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2965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BD80A-D106-FF49-B462-2FB49355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3DECBC-0963-F941-B274-FC163F24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 GeV, [600-800] GeV, [800-Inf] GeV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Again no inconsistencies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  <a:blipFill>
                <a:blip r:embed="rId2"/>
                <a:stretch>
                  <a:fillRect l="-421" t="-664" b="-199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4248" y="-147063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44248" y="2883723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50594" y="-223701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50594" y="2859107"/>
            <a:ext cx="3012694" cy="41765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683689" y="468068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559413" y="180798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1A5DE-010C-8A49-9DFD-F714D88BF2CC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9BB8B-A7C3-284A-BF5C-C54CD55AAB5A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14634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054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9/2/20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18893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880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09105" y="-192065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11792" y="2820629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5591C-B2E3-1F4E-A8D0-58AEACB0FD0A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0CBB-9430-DB4A-8230-417D7635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41824" y="-19206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386EE-D7CA-224B-9B0C-7F5E3D37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41824" y="2820629"/>
            <a:ext cx="3012694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4564347" y="1926143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4564348" y="4747191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E505C-0E8D-5D4F-9340-1B44147C83AA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4E5C2-0B92-0048-8D4F-4E4A55880973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415094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4027163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17875" y="-241793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7875" y="2837987"/>
            <a:ext cx="3012694" cy="4176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2B27-92BD-1E45-8665-EF48ACC1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04475" y="-2417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7474-2518-244B-A899-90EA804E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04475" y="2822489"/>
            <a:ext cx="3012694" cy="4176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4271791" y="499477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4271790" y="155798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195D5-6AF3-B94D-B444-5C47384FD281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24579-13E4-6140-97A9-7386D280E896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70366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07044" y="1609457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00758" y="1609457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B1E7-F202-554C-ADE3-707F540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1202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D90DA-3524-084C-9B71-560A9828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1202626"/>
            <a:ext cx="4311269" cy="59767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28A1BE-C6D3-D043-8F96-A4E1CBE3A9EB}"/>
              </a:ext>
            </a:extLst>
          </p:cNvPr>
          <p:cNvSpPr/>
          <p:nvPr/>
        </p:nvSpPr>
        <p:spPr>
          <a:xfrm>
            <a:off x="163285" y="537218"/>
            <a:ext cx="12028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u="sng" dirty="0"/>
              <a:t>BDT Output scores SR</a:t>
            </a:r>
            <a:r>
              <a:rPr lang="en-US" sz="2000" u="sng" baseline="-25000" dirty="0"/>
              <a:t>B</a:t>
            </a:r>
            <a:endParaRPr lang="en-US" sz="2000" u="sng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SR</a:t>
            </a:r>
            <a:r>
              <a:rPr lang="en-US" sz="2000" baseline="-25000" dirty="0"/>
              <a:t>B </a:t>
            </a:r>
            <a:r>
              <a:rPr lang="en-US" sz="2000" dirty="0"/>
              <a:t>: Baseline selection + tight Mass Cut  (120,220) GeV, no </a:t>
            </a:r>
            <a:r>
              <a:rPr lang="en-US" sz="2000" dirty="0" err="1"/>
              <a:t>TopTagger</a:t>
            </a:r>
            <a:r>
              <a:rPr lang="en-US" sz="2000" dirty="0"/>
              <a:t> Selection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QCD scaled to data (k-factor)</a:t>
            </a:r>
          </a:p>
        </p:txBody>
      </p:sp>
    </p:spTree>
    <p:extLst>
      <p:ext uri="{BB962C8B-B14F-4D97-AF65-F5344CB8AC3E}">
        <p14:creationId xmlns:p14="http://schemas.microsoft.com/office/powerpoint/2010/main" val="83094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DE29-0165-8540-AFD9-47BF96CD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D224C-3E78-0A47-9667-7B654BD6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336555-93F3-FD4F-B090-6BE11BE0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39725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BFBAD-304D-7948-AD39-DEB83BD9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3972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err="1"/>
              <a:t>bTagging</a:t>
            </a:r>
            <a:r>
              <a:rPr lang="en-US" sz="2800" u="sng" dirty="0"/>
              <a:t> Scale Factor distributions in Signal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9FE24-A9F9-AB46-A6B0-99C12987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6784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704B-DAE0-2844-9BEA-1F046726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7867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3147A-1C18-424E-AF9D-D00CAFBC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88969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52F54B-F679-BF44-915E-79B49C3A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95F-106D-B14A-ACB9-3F91134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18496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779E-EE8E-F341-BB0F-84967305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18496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48FD-D12C-9E44-B3F1-DB0749F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B750-5BA4-8742-B6CE-EF33621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4424"/>
            <a:ext cx="4922647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7A606-3989-A44B-B4FF-4C232DE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5993" y="744424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B4CB-F58D-904D-8B73-65821CD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21862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F3B2-AE86-2E4F-88DD-4F588EE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62186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4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3907</TotalTime>
  <Words>2318</Words>
  <Application>Microsoft Macintosh PowerPoint</Application>
  <PresentationFormat>Widescreen</PresentationFormat>
  <Paragraphs>433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Helvetica</vt:lpstr>
      <vt:lpstr>Menlo</vt:lpstr>
      <vt:lpstr>Retrospect</vt:lpstr>
      <vt:lpstr>Custom Design</vt:lpstr>
      <vt:lpstr> ttbar Analysis Status NTUA 1/9/2020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1462</cp:revision>
  <dcterms:created xsi:type="dcterms:W3CDTF">2019-11-29T10:22:58Z</dcterms:created>
  <dcterms:modified xsi:type="dcterms:W3CDTF">2020-09-02T11:20:57Z</dcterms:modified>
</cp:coreProperties>
</file>