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45"/>
  </p:notesMasterIdLst>
  <p:handoutMasterIdLst>
    <p:handoutMasterId r:id="rId46"/>
  </p:handoutMasterIdLst>
  <p:sldIdLst>
    <p:sldId id="256" r:id="rId3"/>
    <p:sldId id="344" r:id="rId4"/>
    <p:sldId id="507" r:id="rId5"/>
    <p:sldId id="502" r:id="rId6"/>
    <p:sldId id="549" r:id="rId7"/>
    <p:sldId id="524" r:id="rId8"/>
    <p:sldId id="525" r:id="rId9"/>
    <p:sldId id="526" r:id="rId10"/>
    <p:sldId id="523" r:id="rId11"/>
    <p:sldId id="534" r:id="rId12"/>
    <p:sldId id="527" r:id="rId13"/>
    <p:sldId id="533" r:id="rId14"/>
    <p:sldId id="528" r:id="rId15"/>
    <p:sldId id="531" r:id="rId16"/>
    <p:sldId id="519" r:id="rId17"/>
    <p:sldId id="513" r:id="rId18"/>
    <p:sldId id="514" r:id="rId19"/>
    <p:sldId id="515" r:id="rId20"/>
    <p:sldId id="516" r:id="rId21"/>
    <p:sldId id="517" r:id="rId22"/>
    <p:sldId id="518" r:id="rId23"/>
    <p:sldId id="536" r:id="rId24"/>
    <p:sldId id="550" r:id="rId25"/>
    <p:sldId id="553" r:id="rId26"/>
    <p:sldId id="537" r:id="rId27"/>
    <p:sldId id="552" r:id="rId28"/>
    <p:sldId id="538" r:id="rId29"/>
    <p:sldId id="551" r:id="rId30"/>
    <p:sldId id="539" r:id="rId31"/>
    <p:sldId id="548" r:id="rId32"/>
    <p:sldId id="545" r:id="rId33"/>
    <p:sldId id="540" r:id="rId34"/>
    <p:sldId id="546" r:id="rId35"/>
    <p:sldId id="541" r:id="rId36"/>
    <p:sldId id="547" r:id="rId37"/>
    <p:sldId id="542" r:id="rId38"/>
    <p:sldId id="543" r:id="rId39"/>
    <p:sldId id="544" r:id="rId40"/>
    <p:sldId id="535" r:id="rId41"/>
    <p:sldId id="529" r:id="rId42"/>
    <p:sldId id="530" r:id="rId43"/>
    <p:sldId id="53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 autoAdjust="0"/>
    <p:restoredTop sz="95014"/>
  </p:normalViewPr>
  <p:slideViewPr>
    <p:cSldViewPr snapToGrid="0">
      <p:cViewPr varScale="1">
        <p:scale>
          <a:sx n="83" d="100"/>
          <a:sy n="83" d="100"/>
        </p:scale>
        <p:origin x="2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7F6CE-C9BA-5B44-AF0F-C73B1C17650F}" type="datetime1">
              <a:rPr lang="en-US" smtClean="0"/>
              <a:t>9/8/20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4A26-E586-E648-884B-C9B1EA03133F}" type="datetime1">
              <a:rPr lang="en-US" smtClean="0"/>
              <a:t>9/8/20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D9703A-F6B0-E34C-B7F9-5A8864FF4F07}" type="datetime1">
              <a:rPr lang="en-US" smtClean="0"/>
              <a:t>9/8/20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9/8/20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9/8/20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3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F9D4A26-E586-E648-884B-C9B1EA03133F}" type="datetime1">
              <a:rPr lang="en-US" smtClean="0"/>
              <a:t>9/8/20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0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A3BE-CA11-4547-A39A-766971096B34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F9A-A7BF-1245-99D9-4054301C36E0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3968-5050-1740-9AB7-A06844E87E5F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844-E33A-B644-A0FB-7455E93D924C}" type="datetime1">
              <a:rPr lang="en-US" smtClean="0"/>
              <a:t>9/8/20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92BF-DA59-B546-88AE-9835521A3798}" type="datetime1">
              <a:rPr lang="en-US" smtClean="0"/>
              <a:t>9/8/20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8CAC-926A-EF4D-9608-460C3A301243}" type="datetime1">
              <a:rPr lang="en-US" smtClean="0"/>
              <a:t>9/8/20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5A6D-6B9B-6546-A3DC-004E809EED54}" type="datetime1">
              <a:rPr lang="en-US" smtClean="0"/>
              <a:t>9/8/20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9806-B328-B147-9EC9-15D0307996ED}" type="datetime1">
              <a:rPr lang="en-US" smtClean="0"/>
              <a:t>9/8/20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E0D6-14B8-A94B-B441-7BA984189CE2}" type="datetime1">
              <a:rPr lang="en-US" smtClean="0"/>
              <a:t>9/8/20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EA8-7AEB-3247-9A81-8483D03B0462}" type="datetime1">
              <a:rPr lang="en-US" smtClean="0"/>
              <a:t>9/8/20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9315-386E-6846-8498-4330F1BBFC0A}" type="datetime1">
              <a:rPr lang="en-US" smtClean="0"/>
              <a:t>9/8/20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4EB9-E681-C34A-89D4-D81E4C62EA5B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BF5D-E794-2B42-91EC-2A3B4450069D}" type="datetime1">
              <a:rPr lang="en-US" smtClean="0"/>
              <a:t>9/8/20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039E-7082-7D42-AA91-9FF3EF6ADB5B}" type="datetime1">
              <a:rPr lang="en-US" smtClean="0"/>
              <a:t>9/8/20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3FE-3894-A848-8D78-14007FB2FF94}" type="datetime1">
              <a:rPr lang="en-US" smtClean="0"/>
              <a:t>9/8/20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C64B-3E48-2F44-A6A9-A1C06A2C021E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D8-183A-7F4D-8D17-8ADC90214B8A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A991-48AE-1D43-8113-23F8EAF6681B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579A-EC7F-EB4A-BC5C-80733D051D29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54CD-6DAB-7942-9B1D-8F3E2B882464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CAD36-D42B-D445-A707-AA59905C776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63B8-BB32-E649-92D4-94351543394C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02AE22-A9EA-FE42-BAB8-AD1D7606FF2E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731C-B4EF-644F-8FDB-2EBA3EC9415A}" type="datetime1">
              <a:rPr lang="en-US" smtClean="0"/>
              <a:t>9/8/20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ttbar Analysis Status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9/9/2020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FADD3-5C7C-564E-85C7-C118BF72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31595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6DBFC-4156-CA4B-A92E-162E6644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1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E9E2F-D98D-E445-B8BC-76C9D40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5613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B3041-CFFE-7B4C-99AF-A4E9596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F2247-087F-2746-A309-DFB2EFA2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657014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E4838F-55A9-9546-A423-434B5372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6953" y="657013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6185-EB26-A844-AF3C-6D8E4B1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0206" y="719280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9A7C-EFE3-D049-A2D7-ECEFDA07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19281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7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217D-0F0B-C241-AFC7-8EF16006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45477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A59CF-DDBC-8149-A5D7-D24AC81E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745478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5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70C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5B-3591-0349-A59C-51702C0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786" y="701201"/>
            <a:ext cx="5059680" cy="59767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99D6B-E817-F744-8C23-081EC39F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4534" y="701201"/>
            <a:ext cx="5059680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7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CDA53-97CD-C042-8F7C-E0E2F6C19514}"/>
              </a:ext>
            </a:extLst>
          </p:cNvPr>
          <p:cNvSpPr txBox="1"/>
          <p:nvPr/>
        </p:nvSpPr>
        <p:spPr>
          <a:xfrm>
            <a:off x="5767386" y="11001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5EB97-3B90-5E41-8574-CE365A91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641605"/>
            <a:ext cx="5059680" cy="59767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F73184-086D-A145-84BC-20FC3A5168AB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A6D14-2DB4-D04D-AB17-FA4BE3BE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4" y="549385"/>
            <a:ext cx="5059680" cy="59767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312F3A-627E-744C-99BB-470893988A6C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BB06-8A4A-9A41-8629-30C79280543F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2381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05656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E7B06-3697-AE4C-AB0C-701E8172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106" y="701201"/>
            <a:ext cx="5059680" cy="5976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41145-4258-4F4A-9A64-EE16E79B5FCD}"/>
              </a:ext>
            </a:extLst>
          </p:cNvPr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Contamination Plots Medium WP (CR, SR)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E10B5-FF1D-714E-9C4C-B13187B8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9853" y="701201"/>
            <a:ext cx="5059680" cy="59767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725BA-6441-C648-866D-23035D5DEE0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C843C-A1A9-6242-8D33-7997436DC12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C4A140-55F8-4E44-821A-24FF2D2E8016}"/>
              </a:ext>
            </a:extLst>
          </p:cNvPr>
          <p:cNvSpPr/>
          <p:nvPr/>
        </p:nvSpPr>
        <p:spPr>
          <a:xfrm>
            <a:off x="1608667" y="762000"/>
            <a:ext cx="8991600" cy="494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u="sng" dirty="0"/>
              <a:t>Comment</a:t>
            </a:r>
          </a:p>
          <a:p>
            <a:pPr algn="ctr"/>
            <a:endParaRPr lang="en-GR" u="sng" dirty="0"/>
          </a:p>
          <a:p>
            <a:pPr algn="ctr"/>
            <a:r>
              <a:rPr lang="en-GR" dirty="0"/>
              <a:t>Shapes and in general contamination is </a:t>
            </a:r>
            <a:r>
              <a:rPr lang="en-GR" u="sng" dirty="0"/>
              <a:t>NOT</a:t>
            </a:r>
            <a:r>
              <a:rPr lang="en-GR" dirty="0"/>
              <a:t> affected by btagging by Scale factors</a:t>
            </a:r>
          </a:p>
        </p:txBody>
      </p:sp>
    </p:spTree>
    <p:extLst>
      <p:ext uri="{BB962C8B-B14F-4D97-AF65-F5344CB8AC3E}">
        <p14:creationId xmlns:p14="http://schemas.microsoft.com/office/powerpoint/2010/main" val="255406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C7ED0-C29E-134A-8775-D5C1DD3C6F1A}"/>
              </a:ext>
            </a:extLst>
          </p:cNvPr>
          <p:cNvSpPr txBox="1"/>
          <p:nvPr/>
        </p:nvSpPr>
        <p:spPr>
          <a:xfrm>
            <a:off x="213891" y="53826"/>
            <a:ext cx="41290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Both SR and Control Region use the Medium btag WP.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400" dirty="0"/>
              <a:t>Intuition is to remove the ttbar and subdominant bkg contribution from the data Control Region</a:t>
            </a:r>
          </a:p>
          <a:p>
            <a:endParaRPr lang="en-G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/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𝑄𝐶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𝑆𝑢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708D9-B93C-9242-AB9E-7761BD8D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" y="1099624"/>
                <a:ext cx="4672013" cy="276999"/>
              </a:xfrm>
              <a:prstGeom prst="rect">
                <a:avLst/>
              </a:prstGeom>
              <a:blipFill>
                <a:blip r:embed="rId2"/>
                <a:stretch>
                  <a:fillRect l="-1902" b="-2727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2A06F7F-2D1A-3C46-9C48-28C2C0F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49851" y="142031"/>
            <a:ext cx="5631688" cy="66248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6F3C6E-8078-7A44-B2E6-BC911FC06156}"/>
              </a:ext>
            </a:extLst>
          </p:cNvPr>
          <p:cNvSpPr/>
          <p:nvPr/>
        </p:nvSpPr>
        <p:spPr>
          <a:xfrm>
            <a:off x="19705" y="159488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9.2245e-01 +/-  2.72e-02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9.9906e-01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6.8926e-02 +/-  5.06e-02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2.5236e+02 +/-  1.44e+02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2.9886e+03 +/-  1.73e+02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5.2694e+03 +/-  1.65e+02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0.671244 ± 0.0252439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9.2251e-01 +/-  2.73e-02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9.9891e-01 +/-  2.01e-03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6.9753e-02 +/-  5.26e-02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2.4472e+02 +/-  1.47e+02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2.9890e+03 +/-  1.74e+02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5.2763e+03 +/-  1.67e+02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F0"/>
                </a:solidFill>
                <a:latin typeface="Menlo" panose="020B0609030804020204" pitchFamily="49" charset="0"/>
              </a:rPr>
              <a:t>Signal strength: r = 0.686668 ± 0.0263103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1DD-94AF-5B41-A54A-0C8426B7BC1A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286324" cy="746308"/>
          </a:xfrm>
        </p:spPr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C0A64-6BAD-3A48-B94E-E4836B972186}"/>
              </a:ext>
            </a:extLst>
          </p:cNvPr>
          <p:cNvSpPr txBox="1"/>
          <p:nvPr/>
        </p:nvSpPr>
        <p:spPr>
          <a:xfrm>
            <a:off x="122664" y="674400"/>
            <a:ext cx="96235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B tagging Scale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We had to apply the b-tagging sf’s on all years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R</a:t>
            </a:r>
            <a:r>
              <a:rPr lang="en-GR" sz="1600" dirty="0"/>
              <a:t>e-do most of the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The outcome is promising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Giannis managed to run the NN successfully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MLP, 2 hidden layers</a:t>
            </a:r>
            <a:r>
              <a:rPr lang="en-GR" sz="1600" dirty="0">
                <a:sym typeface="Wingdings" pitchFamily="2" charset="2"/>
              </a:rPr>
              <a:t> N+10, N-3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>
                <a:sym typeface="Wingdings" pitchFamily="2" charset="2"/>
              </a:rPr>
              <a:t>Needs almost a month (!!) to run the NN for all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>
                <a:sym typeface="Wingdings" pitchFamily="2" charset="2"/>
              </a:rPr>
              <a:t>not enough computing power from lxplus</a:t>
            </a:r>
            <a:endParaRPr lang="en-G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Interesting result: Maybe we do not need to use it (more from giannis)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Analysis 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Started writing the AN (AN-20-156)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Systematics: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Giannis has already put a production for variations of our nominal MC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R" sz="1600" dirty="0"/>
              <a:t>2017 and 2018 files: PS (parton Shower) weights are within the nominal 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R" sz="1600" dirty="0"/>
              <a:t>New production because we did not save these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1600" dirty="0"/>
              <a:t>ttX presentation on 16th of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sz="1600" dirty="0"/>
          </a:p>
        </p:txBody>
      </p:sp>
    </p:spTree>
    <p:extLst>
      <p:ext uri="{BB962C8B-B14F-4D97-AF65-F5344CB8AC3E}">
        <p14:creationId xmlns:p14="http://schemas.microsoft.com/office/powerpoint/2010/main" val="57764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2054" y="33090"/>
            <a:ext cx="357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8BA5-77B4-654F-B2FF-4855A5BA42B8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7390E-5433-CF42-858C-1C06C1BB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96345" y="116585"/>
            <a:ext cx="5631688" cy="6624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29703-C48B-8E45-89BD-FD9C0BC501CB}"/>
              </a:ext>
            </a:extLst>
          </p:cNvPr>
          <p:cNvSpPr/>
          <p:nvPr/>
        </p:nvSpPr>
        <p:spPr>
          <a:xfrm>
            <a:off x="0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latin typeface="Helvetica" pitchFamily="2" charset="0"/>
              </a:rPr>
              <a:t>Without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1.0990e+00 +/-  4.05e-02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9.8328e-01 +/-  2.64e-03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1.6702e-02 +/-  7.79e-03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6.3994e+02 +/-  2.81e+02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2.0219e+03 +/-  3.23e+02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4.8080e+03 +/-  1.51e+02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0.553099 ± 0.0198563 (old)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1.0998e+00 +/-  4.02e-02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9.8340e-01 +/-  2.66e-03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1.6593e-02 +/-  7.44e-03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4.9791e+02 +/-  2.68e+02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2.1662e+03 +/-  3.11e+02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4.8059e+03 +/-  1.50e+02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FF0000"/>
                </a:solidFill>
                <a:latin typeface="Menlo" panose="020B0609030804020204" pitchFamily="49" charset="0"/>
              </a:rPr>
              <a:t>Signal strength: r = 0.644361 ± 0.023851 (new)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Simple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21E0ED-8A57-614A-8D75-A8D38E8F4811}"/>
              </a:ext>
            </a:extLst>
          </p:cNvPr>
          <p:cNvSpPr/>
          <p:nvPr/>
        </p:nvSpPr>
        <p:spPr>
          <a:xfrm>
            <a:off x="31920" y="889843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Without b tag SF:</a:t>
            </a: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1.0171e+00 +/-  2.87e-02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9.8961e-01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1.3178e-02 +/-  3.01e-03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3.0164e+02 +/-  2.73e+02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4.7747e+03 +/-  3.04e+02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7.7140e+03 +/-  1.85e+02</a:t>
            </a:r>
          </a:p>
          <a:p>
            <a:b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0.615816 ± 0.017298 (old)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Menlo" panose="020B0609030804020204" pitchFamily="49" charset="0"/>
              </a:rPr>
              <a:t>With b tag SF: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1.0153e+00 +/-  2.83e-02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9.8997e-01 +/-  1.92e-03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1.2803e-02 +/-  2.82e-03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1.2661e+02 +/-  3.92e+02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4.9706e+03 +/-  2.95e+02</a:t>
            </a:r>
          </a:p>
          <a:p>
            <a:r>
              <a:rPr lang="en-GB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7.6928e+03 +/-  1.83e+02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200" b="1" u="sng" dirty="0">
                <a:solidFill>
                  <a:srgbClr val="00B050"/>
                </a:solidFill>
                <a:latin typeface="Menlo" panose="020B0609030804020204" pitchFamily="49" charset="0"/>
              </a:rPr>
              <a:t>Signal strength: r = 0.686214 ± 0.019771</a:t>
            </a:r>
          </a:p>
          <a:p>
            <a:endParaRPr lang="en-GB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200" b="1" u="sng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GB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CC128D-5E7E-C242-BEA9-235ED780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36020" y="59740"/>
            <a:ext cx="5631688" cy="6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3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Strength Results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1DBFB4-1B7E-D145-957A-CFB94683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39135" y="-565937"/>
            <a:ext cx="5713730" cy="7920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86F154-259D-4747-9F19-AEE5F95CD237}"/>
              </a:ext>
            </a:extLst>
          </p:cNvPr>
          <p:cNvSpPr/>
          <p:nvPr/>
        </p:nvSpPr>
        <p:spPr>
          <a:xfrm>
            <a:off x="3569551" y="1967346"/>
            <a:ext cx="1459649" cy="20227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27D06-CF8B-994A-A934-930C37A107AE}"/>
              </a:ext>
            </a:extLst>
          </p:cNvPr>
          <p:cNvSpPr/>
          <p:nvPr/>
        </p:nvSpPr>
        <p:spPr>
          <a:xfrm>
            <a:off x="5662590" y="2812472"/>
            <a:ext cx="1459649" cy="261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8CA7D-BAD0-EA4D-B73A-C7DE90EF5F89}"/>
              </a:ext>
            </a:extLst>
          </p:cNvPr>
          <p:cNvSpPr/>
          <p:nvPr/>
        </p:nvSpPr>
        <p:spPr>
          <a:xfrm>
            <a:off x="7741774" y="2417617"/>
            <a:ext cx="1459649" cy="20227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101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09988E-AECF-F349-A1E1-10249911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55114" y="672394"/>
            <a:ext cx="4311269" cy="597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5DFB3B-F6BD-6747-BCCE-8FCC0184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51967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334FD7-6EF5-CD44-B073-2C85FC74BD62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4D987A-2F55-CC41-8B67-11ACEC81DE99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81C6E8-BA98-DC49-9D57-56206FAA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BC40FC-1EDA-E54C-A42A-822BD0A7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20965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9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EC36D8-16DC-6F4D-B75A-4F76C32F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29656"/>
            <a:ext cx="4311269" cy="597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6694ED-2E18-F04C-B566-D6D3CE54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7756" y="42965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FE67-AA01-F347-9076-DFDDE3AF33FF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5FA0-B1C0-D44E-84C5-FFB2B413843D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FC9636-4673-974F-86EC-07EC8D5F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4059" y="440626"/>
            <a:ext cx="4311269" cy="59767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3B0793-3125-A24B-9693-DC01336E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7312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7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3DECBC-0963-F941-B274-FC163F24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8739" y="440626"/>
            <a:ext cx="4311269" cy="597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0D813-0C04-E445-A3B0-0FB8AECD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992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Signal Extraction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68C47D-2630-144F-BF84-2A2023928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04059" y="440625"/>
            <a:ext cx="4311269" cy="59767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7CEE0D-9E8E-A449-B107-EEFE4481D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27312" y="44062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9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/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Top Tagger Scale Factors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Tag and Probe: Data and MC don’t show inconsistency 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Data is subtracted QCD and Subdominant </a:t>
                </a:r>
                <a:r>
                  <a:rPr lang="en-US" sz="2000" dirty="0" err="1"/>
                  <a:t>bkgs</a:t>
                </a:r>
                <a:r>
                  <a:rPr lang="en-US" sz="2000" dirty="0"/>
                  <a:t> (MC) so that the data sample is pure</a:t>
                </a:r>
              </a:p>
              <a:p>
                <a:pPr lvl="1">
                  <a:buClr>
                    <a:schemeClr val="accent1"/>
                  </a:buClr>
                </a:pPr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# (1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𝑇𝑖𝑔h𝑡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𝑇𝑜𝑝𝑇𝑎𝑔𝑔𝑒𝑟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𝐶𝑢𝑡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𝐴𝑁𝐷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𝑜𝑛𝑙𝑦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accent1"/>
                  </a:buClr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Randomization (check random jet) to fill histogram to avoid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bias</a:t>
                </a:r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mTop</a:t>
                </a:r>
                <a:r>
                  <a:rPr lang="en-US" sz="2000" dirty="0"/>
                  <a:t> candidate distributions for Numerator and Denominator of efficiency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scale the ttbar </a:t>
                </a:r>
                <a:r>
                  <a:rPr lang="en-US" sz="2000" dirty="0">
                    <a:sym typeface="Wingdings" pitchFamily="2" charset="2"/>
                  </a:rPr>
                  <a:t> fit the </a:t>
                </a:r>
                <a:r>
                  <a:rPr lang="en-US" sz="2000" dirty="0" err="1">
                    <a:sym typeface="Wingdings" pitchFamily="2" charset="2"/>
                  </a:rPr>
                  <a:t>mTop</a:t>
                </a:r>
                <a:r>
                  <a:rPr lang="en-US" sz="2000" dirty="0">
                    <a:sym typeface="Wingdings" pitchFamily="2" charset="2"/>
                  </a:rPr>
                  <a:t> in each of these regions (ttbar compatible ~ with SR)</a:t>
                </a:r>
                <a:endParaRPr lang="en-US" sz="2000" dirty="0"/>
              </a:p>
              <a:p>
                <a:pPr marL="800100" lvl="1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Divide the phase space into </a:t>
                </a:r>
                <a:r>
                  <a:rPr lang="en-US" sz="2000" dirty="0" err="1"/>
                  <a:t>pT</a:t>
                </a:r>
                <a:r>
                  <a:rPr lang="en-US" sz="2000" dirty="0"/>
                  <a:t> regions: [400-600] GeV, [600-800] GeV, [800-Inf] GeV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Again no inconsistencies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AABF11-DCDD-AF47-A02C-ABB44C4DD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" y="1270646"/>
                <a:ext cx="12050486" cy="3810915"/>
              </a:xfrm>
              <a:prstGeom prst="rect">
                <a:avLst/>
              </a:prstGeom>
              <a:blipFill>
                <a:blip r:embed="rId2"/>
                <a:stretch>
                  <a:fillRect l="-421" t="-664" b="-199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70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6A5-F1FB-284A-BF72-2836D5A0B341}" type="datetime1">
              <a:rPr lang="en-US" smtClean="0"/>
              <a:t>9/8/20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18893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1880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&gt; </a:t>
                      </a:r>
                      <a:r>
                        <a:rPr lang="en-GR" dirty="0">
                          <a:solidFill>
                            <a:srgbClr val="00B0F0"/>
                          </a:solidFill>
                        </a:rPr>
                        <a:t>0.2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GR" dirty="0"/>
                        <a:t>, </a:t>
                      </a:r>
                      <a:r>
                        <a:rPr lang="en-GR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</a:t>
                      </a:r>
                      <a:r>
                        <a:rPr lang="en-GR" dirty="0">
                          <a:solidFill>
                            <a:srgbClr val="FF0000"/>
                          </a:solidFill>
                        </a:rPr>
                        <a:t>Medium</a:t>
                      </a:r>
                      <a:r>
                        <a:rPr lang="en-GR" dirty="0"/>
                        <a:t>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EF86-DEE2-7A46-9297-5B0B54F82785}"/>
              </a:ext>
            </a:extLst>
          </p:cNvPr>
          <p:cNvSpPr/>
          <p:nvPr/>
        </p:nvSpPr>
        <p:spPr>
          <a:xfrm>
            <a:off x="1237088" y="1582339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 btagging SF's</a:t>
            </a:r>
          </a:p>
          <a:p>
            <a:r>
              <a:rPr lang="en-GR" dirty="0"/>
              <a:t>eff data: 0.781 ± 0.038</a:t>
            </a:r>
          </a:p>
          <a:p>
            <a:r>
              <a:rPr lang="en-GR" b="1" u="sng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0.761 ± 0.042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0.851 ± 0.100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0.886 ± 0.160</a:t>
            </a:r>
          </a:p>
          <a:p>
            <a:r>
              <a:rPr lang="en-GR" dirty="0"/>
              <a:t>eff ttbar pT[800-Inf]: 0.775 ± 0.063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B55A27-C83E-6643-BB7E-E5EEB2946D8C}"/>
              </a:ext>
            </a:extLst>
          </p:cNvPr>
          <p:cNvSpPr/>
          <p:nvPr/>
        </p:nvSpPr>
        <p:spPr>
          <a:xfrm>
            <a:off x="7069541" y="1582338"/>
            <a:ext cx="36917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Efficiency--without btagging SF's</a:t>
            </a:r>
          </a:p>
          <a:p>
            <a:r>
              <a:rPr lang="en-GR" dirty="0"/>
              <a:t>eff data: 0.782 ± 0.039</a:t>
            </a:r>
          </a:p>
          <a:p>
            <a:r>
              <a:rPr lang="en-GR" dirty="0">
                <a:solidFill>
                  <a:srgbClr val="00B0F0"/>
                </a:solidFill>
              </a:rPr>
              <a:t>eff ttbar: 0.772 ± 0.014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0.762 ± 0.043 </a:t>
            </a:r>
          </a:p>
          <a:p>
            <a:r>
              <a:rPr lang="en-GR" dirty="0"/>
              <a:t>eff ttbar pT[400-600]: 0.778 ± 0.016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0.854 ± 0.103</a:t>
            </a:r>
          </a:p>
          <a:p>
            <a:r>
              <a:rPr lang="en-GR" dirty="0"/>
              <a:t>eff ttbar pT[600-800]: 0.748 ± 0.031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0.888 ± 0.161</a:t>
            </a:r>
          </a:p>
          <a:p>
            <a:r>
              <a:rPr lang="en-GR" dirty="0"/>
              <a:t>eff ttbar pT[800-Inf]: 0.775 ± 0.064</a:t>
            </a:r>
          </a:p>
        </p:txBody>
      </p:sp>
    </p:spTree>
    <p:extLst>
      <p:ext uri="{BB962C8B-B14F-4D97-AF65-F5344CB8AC3E}">
        <p14:creationId xmlns:p14="http://schemas.microsoft.com/office/powerpoint/2010/main" val="3727702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4BB678-EF03-1E4B-8F08-99BE2798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44248" y="-147063"/>
            <a:ext cx="3012694" cy="4176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EE389-A52D-4F4C-A2D8-E6BDAB28B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44248" y="2883723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88F88-061A-7948-9105-8D7B2578CE9D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DFE14-0581-C04E-BF1A-15D93312C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50594" y="-223701"/>
            <a:ext cx="3012694" cy="417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44605-60F4-E547-9DEF-B768885A5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50594" y="2859107"/>
            <a:ext cx="3012694" cy="41765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21A52B-1999-2A4B-A31D-E57CC60160A2}"/>
              </a:ext>
            </a:extLst>
          </p:cNvPr>
          <p:cNvSpPr txBox="1"/>
          <p:nvPr/>
        </p:nvSpPr>
        <p:spPr>
          <a:xfrm>
            <a:off x="4683689" y="468068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F4ED5-8A54-D243-B516-026EF6F12778}"/>
              </a:ext>
            </a:extLst>
          </p:cNvPr>
          <p:cNvSpPr txBox="1"/>
          <p:nvPr/>
        </p:nvSpPr>
        <p:spPr>
          <a:xfrm>
            <a:off x="4559413" y="1807989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1A5DE-010C-8A49-9DFD-F714D88BF2CC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9BB8B-A7C3-284A-BF5C-C54CD55AAB5A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146348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1FF26-71A8-0242-A173-4ED7A7EC3B5E}"/>
              </a:ext>
            </a:extLst>
          </p:cNvPr>
          <p:cNvSpPr/>
          <p:nvPr/>
        </p:nvSpPr>
        <p:spPr>
          <a:xfrm>
            <a:off x="1211284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btagging SF's</a:t>
            </a:r>
          </a:p>
          <a:p>
            <a:r>
              <a:rPr lang="en-GR" dirty="0"/>
              <a:t>eff data: 0.857 ± 0.040</a:t>
            </a:r>
          </a:p>
          <a:p>
            <a:r>
              <a:rPr lang="en-GR" b="1" u="sng" dirty="0">
                <a:solidFill>
                  <a:srgbClr val="FF0000"/>
                </a:solidFill>
              </a:rPr>
              <a:t>eff ttbar: 0.875 ± 0.0072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0.872 ± 0.047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0.795 ± 0.088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0.797 ± 0.186</a:t>
            </a:r>
          </a:p>
          <a:p>
            <a:r>
              <a:rPr lang="en-GR" dirty="0"/>
              <a:t>eff ttbar pT[800-Inf]: 0.899 ± 0.045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D903E-E2EE-ED4A-B9BA-6BDA6FAA4776}"/>
              </a:ext>
            </a:extLst>
          </p:cNvPr>
          <p:cNvSpPr/>
          <p:nvPr/>
        </p:nvSpPr>
        <p:spPr>
          <a:xfrm>
            <a:off x="7212711" y="1582339"/>
            <a:ext cx="3743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btagging SF's</a:t>
            </a:r>
          </a:p>
          <a:p>
            <a:r>
              <a:rPr lang="en-GR" dirty="0"/>
              <a:t>eff data: 0.864 ± 0.043</a:t>
            </a:r>
          </a:p>
          <a:p>
            <a:r>
              <a:rPr lang="en-GR" dirty="0">
                <a:solidFill>
                  <a:srgbClr val="FF0000"/>
                </a:solidFill>
              </a:rPr>
              <a:t>eff ttbar: 0.875 ± 0.007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0.880 ± 0.049</a:t>
            </a:r>
          </a:p>
          <a:p>
            <a:r>
              <a:rPr lang="en-GR" dirty="0"/>
              <a:t>eff ttbar pT[400-600]: 0.874 ± 0.008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 ± 0.091</a:t>
            </a:r>
          </a:p>
          <a:p>
            <a:r>
              <a:rPr lang="en-GR" dirty="0"/>
              <a:t>eff ttbar pT[600-800]: 0.876 ± 0.018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0.796 ± 0.2</a:t>
            </a:r>
          </a:p>
          <a:p>
            <a:r>
              <a:rPr lang="en-GR" dirty="0"/>
              <a:t>eff ttbar pT[800-Inf]: 0.898 ± 0.045</a:t>
            </a:r>
          </a:p>
        </p:txBody>
      </p:sp>
    </p:spTree>
    <p:extLst>
      <p:ext uri="{BB962C8B-B14F-4D97-AF65-F5344CB8AC3E}">
        <p14:creationId xmlns:p14="http://schemas.microsoft.com/office/powerpoint/2010/main" val="30543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7AAD-70A0-9B43-8DBE-57FA21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09105" y="-192065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FA34F-44BB-8144-9394-18EA05CD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11792" y="2820629"/>
            <a:ext cx="3012694" cy="417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35591C-B2E3-1F4E-A8D0-58AEACB0FD0A}"/>
              </a:ext>
            </a:extLst>
          </p:cNvPr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0CBB-9430-DB4A-8230-417D7635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341824" y="-192065"/>
            <a:ext cx="3012694" cy="4176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386EE-D7CA-224B-9B0C-7F5E3D37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41824" y="2820629"/>
            <a:ext cx="3012694" cy="4176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CEE914-8706-CD47-AD02-11049E45D610}"/>
              </a:ext>
            </a:extLst>
          </p:cNvPr>
          <p:cNvSpPr txBox="1"/>
          <p:nvPr/>
        </p:nvSpPr>
        <p:spPr>
          <a:xfrm>
            <a:off x="4564347" y="1926143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E105D-5296-2242-84F9-5547FDE0873C}"/>
              </a:ext>
            </a:extLst>
          </p:cNvPr>
          <p:cNvSpPr txBox="1"/>
          <p:nvPr/>
        </p:nvSpPr>
        <p:spPr>
          <a:xfrm>
            <a:off x="4564348" y="4747191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8E505C-0E8D-5D4F-9340-1B44147C83AA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4E5C2-0B92-0048-8D4F-4E4A55880973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4150945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309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Tag And Probe Calculations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C30A-7E8B-5E44-B107-1CFE415896F6}"/>
              </a:ext>
            </a:extLst>
          </p:cNvPr>
          <p:cNvSpPr/>
          <p:nvPr/>
        </p:nvSpPr>
        <p:spPr>
          <a:xfrm>
            <a:off x="1180718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0.816 ± 0.032</a:t>
            </a:r>
          </a:p>
          <a:p>
            <a:r>
              <a:rPr lang="en-GR" b="1" u="sng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0.8176 ± 0.038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0.809 ± 0.063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0.772 ± 0.132</a:t>
            </a:r>
          </a:p>
          <a:p>
            <a:r>
              <a:rPr lang="en-GR" dirty="0"/>
              <a:t>eff ttbar pT[800-Inf]: 0.868 ± 0.032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5B372-F163-CB40-91A8-4182F6465250}"/>
              </a:ext>
            </a:extLst>
          </p:cNvPr>
          <p:cNvSpPr/>
          <p:nvPr/>
        </p:nvSpPr>
        <p:spPr>
          <a:xfrm>
            <a:off x="7182145" y="1582339"/>
            <a:ext cx="3804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R" dirty="0"/>
              <a:t>Efficiency-- without tag sf's</a:t>
            </a:r>
          </a:p>
          <a:p>
            <a:r>
              <a:rPr lang="en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 data: 0.822 ± 0.034</a:t>
            </a:r>
          </a:p>
          <a:p>
            <a:r>
              <a:rPr lang="en-GR" dirty="0">
                <a:solidFill>
                  <a:srgbClr val="00B050"/>
                </a:solidFill>
              </a:rPr>
              <a:t>eff ttbar: 0.839 ± 0.005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Efficiency per Pt region</a:t>
            </a:r>
          </a:p>
          <a:p>
            <a:r>
              <a:rPr lang="en-GR" dirty="0"/>
              <a:t>eff data pT[400-600]: 0.824 ± 0.039</a:t>
            </a:r>
          </a:p>
          <a:p>
            <a:r>
              <a:rPr lang="en-GR" dirty="0"/>
              <a:t>eff ttbar pT[400-600]: 0.837 ± 0.006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pT[600-800]: 0.819 ± 0.066</a:t>
            </a:r>
          </a:p>
          <a:p>
            <a:r>
              <a:rPr lang="en-GR" dirty="0"/>
              <a:t>eff ttbar pT[600-800]: 0.847 ± 0.013</a:t>
            </a:r>
          </a:p>
          <a:p>
            <a:r>
              <a:rPr lang="en-GR" dirty="0"/>
              <a:t>-----------</a:t>
            </a:r>
          </a:p>
          <a:p>
            <a:r>
              <a:rPr lang="en-GR" dirty="0"/>
              <a:t>eff data pT[800-Inf]: 0.789 ± 0.141</a:t>
            </a:r>
          </a:p>
          <a:p>
            <a:r>
              <a:rPr lang="en-GR" dirty="0"/>
              <a:t>eff ttbar pT[800-Inf]: 0.868 ± 0.032</a:t>
            </a:r>
          </a:p>
        </p:txBody>
      </p:sp>
    </p:spTree>
    <p:extLst>
      <p:ext uri="{BB962C8B-B14F-4D97-AF65-F5344CB8AC3E}">
        <p14:creationId xmlns:p14="http://schemas.microsoft.com/office/powerpoint/2010/main" val="402716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66B2-0E0A-F441-A1DA-8039F615D612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24A33-50C0-BB46-BE06-3467BA0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17875" y="-241793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4943B-E532-864E-8A77-D62B2B7A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7875" y="2837987"/>
            <a:ext cx="3012694" cy="4176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2850" y="-76347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u="sng" dirty="0"/>
              <a:t>TagAndProbe Efficiency </a:t>
            </a:r>
            <a:r>
              <a:rPr lang="en-US" sz="2800" u="sng" dirty="0"/>
              <a:t>(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2B27-92BD-1E45-8665-EF48ACC1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04475" y="-24179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7474-2518-244B-A899-90EA804E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04475" y="2822489"/>
            <a:ext cx="3012694" cy="41765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A7433F-F7CC-2844-A37A-B9EF728D6FE8}"/>
              </a:ext>
            </a:extLst>
          </p:cNvPr>
          <p:cNvSpPr txBox="1"/>
          <p:nvPr/>
        </p:nvSpPr>
        <p:spPr>
          <a:xfrm>
            <a:off x="4271791" y="4994770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Probe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AB382-FCD2-4B43-82A6-0D98FF6E618F}"/>
              </a:ext>
            </a:extLst>
          </p:cNvPr>
          <p:cNvSpPr txBox="1"/>
          <p:nvPr/>
        </p:nvSpPr>
        <p:spPr>
          <a:xfrm>
            <a:off x="4271790" y="1557986"/>
            <a:ext cx="32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Tight TopTagger + SR TopTagger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2195D5-6AF3-B94D-B444-5C47384FD281}"/>
              </a:ext>
            </a:extLst>
          </p:cNvPr>
          <p:cNvSpPr/>
          <p:nvPr/>
        </p:nvSpPr>
        <p:spPr>
          <a:xfrm>
            <a:off x="2049125" y="3186241"/>
            <a:ext cx="1520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b tagging SF’s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24579-13E4-6140-97A9-7386D280E896}"/>
              </a:ext>
            </a:extLst>
          </p:cNvPr>
          <p:cNvSpPr/>
          <p:nvPr/>
        </p:nvSpPr>
        <p:spPr>
          <a:xfrm>
            <a:off x="8457894" y="3204932"/>
            <a:ext cx="1849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 b tagging SF’s </a:t>
            </a:r>
          </a:p>
        </p:txBody>
      </p:sp>
    </p:spTree>
    <p:extLst>
      <p:ext uri="{BB962C8B-B14F-4D97-AF65-F5344CB8AC3E}">
        <p14:creationId xmlns:p14="http://schemas.microsoft.com/office/powerpoint/2010/main" val="270366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07044" y="1609457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00758" y="1609457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B1E7-F202-554C-ADE3-707F5402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1202626"/>
            <a:ext cx="4311269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D90DA-3524-084C-9B71-560A9828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1202626"/>
            <a:ext cx="4311269" cy="59767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28A1BE-C6D3-D043-8F96-A4E1CBE3A9EB}"/>
              </a:ext>
            </a:extLst>
          </p:cNvPr>
          <p:cNvSpPr/>
          <p:nvPr/>
        </p:nvSpPr>
        <p:spPr>
          <a:xfrm>
            <a:off x="163285" y="537218"/>
            <a:ext cx="120287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u="sng" dirty="0"/>
              <a:t>BDT Output scores SR</a:t>
            </a:r>
            <a:r>
              <a:rPr lang="en-US" sz="2000" u="sng" baseline="-25000" dirty="0"/>
              <a:t>B</a:t>
            </a:r>
            <a:endParaRPr lang="en-US" sz="2000" u="sng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SR</a:t>
            </a:r>
            <a:r>
              <a:rPr lang="en-US" sz="2000" baseline="-25000" dirty="0"/>
              <a:t>B </a:t>
            </a:r>
            <a:r>
              <a:rPr lang="en-US" sz="2000" dirty="0"/>
              <a:t>: Baseline selection + tight Mass Cut  (120,220) GeV, no </a:t>
            </a:r>
            <a:r>
              <a:rPr lang="en-US" sz="2000" dirty="0" err="1"/>
              <a:t>TopTagger</a:t>
            </a:r>
            <a:r>
              <a:rPr lang="en-US" sz="2000" dirty="0"/>
              <a:t> Selection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QCD scaled to data (k-factor)</a:t>
            </a:r>
          </a:p>
        </p:txBody>
      </p:sp>
    </p:spTree>
    <p:extLst>
      <p:ext uri="{BB962C8B-B14F-4D97-AF65-F5344CB8AC3E}">
        <p14:creationId xmlns:p14="http://schemas.microsoft.com/office/powerpoint/2010/main" val="83094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DE29-0165-8540-AFD9-47BF96CD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27312" y="440626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D224C-3E78-0A47-9667-7B654BD6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04059" y="44062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65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5007" y="33090"/>
            <a:ext cx="6581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Data Vs MC Stacks for BDT output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  <a:r>
              <a:rPr lang="en-US" sz="2800" u="sng" dirty="0"/>
              <a:t> </a:t>
            </a:r>
            <a:endParaRPr lang="en-US" sz="2800" u="sng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A9800-C923-F943-ACA5-B4B9B9A1D73D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D63A0-1633-E841-944F-B91BFC6F0FEB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336555-93F3-FD4F-B090-6BE11BE0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1" y="439725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BFBAD-304D-7948-AD39-DEB83BD9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8" y="43972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640823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BD0-9B8D-1F47-8ABF-BE3CF9BD2848}" type="datetime1">
              <a:rPr lang="en-US" smtClean="0"/>
              <a:t>9/8/20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err="1"/>
              <a:t>bTagging</a:t>
            </a:r>
            <a:r>
              <a:rPr lang="en-US" sz="2800" u="sng" dirty="0"/>
              <a:t> Scale Factor distributions in Signal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9FE24-A9F9-AB46-A6B0-99C12987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1914" y="1367843"/>
            <a:ext cx="3012694" cy="417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6704B-DAE0-2844-9BEA-1F046726C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67867" y="1340739"/>
            <a:ext cx="3012694" cy="41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3147A-1C18-424E-AF9D-D00CAFBC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588969" y="1340739"/>
            <a:ext cx="3012694" cy="4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196-3F50-1042-AB31-52400AF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992" y="691187"/>
            <a:ext cx="4311269" cy="59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3C2F5-1028-5449-B5C2-93EE2A79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691187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4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19D61-6B3F-2C4C-B756-CB9ED554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702986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1BB65-3065-F74E-B7A9-01E27DF2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53421" y="702986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53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50"/>
                </a:solidFill>
              </a:rPr>
              <a:t>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B0A8-270D-F74F-ADF5-AD8064B8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0206" y="745478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2E2EB-0E13-7649-B0F8-7DF9F7D8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08551" y="728545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1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EEE6C-3654-2B44-940D-F6F72AF6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52F54B-F679-BF44-915E-79B49C3A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5D95F-106D-B14A-ACB9-3F91134E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18496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83779E-EE8E-F341-BB0F-84967305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18496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4955-C25A-E740-81A3-8F8579879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5478"/>
            <a:ext cx="4922647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548FD-D12C-9E44-B3F1-DB0749FB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3099" y="740208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Efficiency and Acceptance Plots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DB750-5BA4-8742-B6CE-EF33621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1623" y="744424"/>
            <a:ext cx="4922647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7A606-3989-A44B-B4FF-4C232DE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495993" y="744424"/>
            <a:ext cx="4933188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044" y="33090"/>
            <a:ext cx="1094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Response Matrices </a:t>
            </a:r>
            <a:r>
              <a:rPr lang="en-US" sz="2800" u="sng" dirty="0">
                <a:solidFill>
                  <a:srgbClr val="00B0F0"/>
                </a:solidFill>
              </a:rPr>
              <a:t>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4C39-4607-164F-AA23-65A72270ACF7}" type="datetime1">
              <a:rPr lang="en-US" smtClean="0"/>
              <a:t>9/8/20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E0740-341B-B64B-AE26-A2C5357809F1}"/>
              </a:ext>
            </a:extLst>
          </p:cNvPr>
          <p:cNvSpPr/>
          <p:nvPr/>
        </p:nvSpPr>
        <p:spPr>
          <a:xfrm>
            <a:off x="7939701" y="638586"/>
            <a:ext cx="2289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without b tagging SF’s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5E7F2-8E22-A345-8A7F-56F49B61AE54}"/>
              </a:ext>
            </a:extLst>
          </p:cNvPr>
          <p:cNvSpPr/>
          <p:nvPr/>
        </p:nvSpPr>
        <p:spPr>
          <a:xfrm>
            <a:off x="2333415" y="638586"/>
            <a:ext cx="1499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b tagging SF’s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FB4CB-F58D-904D-8B73-65821CD4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39" y="621862"/>
            <a:ext cx="4311269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DF3B2-AE86-2E4F-88DD-4F588EE5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8739" y="621862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24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4029</TotalTime>
  <Words>2501</Words>
  <Application>Microsoft Macintosh PowerPoint</Application>
  <PresentationFormat>Widescreen</PresentationFormat>
  <Paragraphs>477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Helvetica</vt:lpstr>
      <vt:lpstr>Menlo</vt:lpstr>
      <vt:lpstr>Retrospect</vt:lpstr>
      <vt:lpstr>Custom Design</vt:lpstr>
      <vt:lpstr> ttbar Analysis Status NTUA 9/9/2020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1492</cp:revision>
  <dcterms:created xsi:type="dcterms:W3CDTF">2019-11-29T10:22:58Z</dcterms:created>
  <dcterms:modified xsi:type="dcterms:W3CDTF">2020-09-08T16:45:12Z</dcterms:modified>
</cp:coreProperties>
</file>