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0"/>
  </p:notesMasterIdLst>
  <p:handoutMasterIdLst>
    <p:handoutMasterId r:id="rId11"/>
  </p:handoutMasterIdLst>
  <p:sldIdLst>
    <p:sldId id="256" r:id="rId3"/>
    <p:sldId id="628" r:id="rId4"/>
    <p:sldId id="588" r:id="rId5"/>
    <p:sldId id="568" r:id="rId6"/>
    <p:sldId id="507" r:id="rId7"/>
    <p:sldId id="593" r:id="rId8"/>
    <p:sldId id="58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72" autoAdjust="0"/>
    <p:restoredTop sz="95084"/>
  </p:normalViewPr>
  <p:slideViewPr>
    <p:cSldViewPr snapToGrid="0">
      <p:cViewPr varScale="1">
        <p:scale>
          <a:sx n="83" d="100"/>
          <a:sy n="83" d="100"/>
        </p:scale>
        <p:origin x="208" y="936"/>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3/17/21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3/17/21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3/17/21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3/17/21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2</a:t>
            </a:fld>
            <a:endParaRPr lang="en-GB"/>
          </a:p>
        </p:txBody>
      </p:sp>
    </p:spTree>
    <p:extLst>
      <p:ext uri="{BB962C8B-B14F-4D97-AF65-F5344CB8AC3E}">
        <p14:creationId xmlns:p14="http://schemas.microsoft.com/office/powerpoint/2010/main" val="174171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3/17/21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3/17/21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3/17/21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3/17/21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3/17/21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3/17/21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3/17/21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3/17/21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3/17/21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3/17/21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3/17/21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3/17/21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3/17/21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3/17/21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3/17/21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3/17/21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3/17/21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3/17/21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3/17/21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cms-pdmv.cern.ch/mcm/mccms?prepid=B2G-2020Nov18-00005" TargetMode="External"/><Relationship Id="rId7" Type="http://schemas.openxmlformats.org/officeDocument/2006/relationships/hyperlink" Target="https://cms-pdmv.cern.ch/mcm/mccms?prepid=B2G-2021Feb17-00002"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ms-pdmv.cern.ch/mcm/mccms?prepid=B2G-2020Nov18-00008" TargetMode="External"/><Relationship Id="rId5" Type="http://schemas.openxmlformats.org/officeDocument/2006/relationships/hyperlink" Target="https://cms-pdmv.cern.ch/mcm/mccms?prepid=B2G-2020Nov18-00007" TargetMode="External"/><Relationship Id="rId4" Type="http://schemas.openxmlformats.org/officeDocument/2006/relationships/hyperlink" Target="https://cms-pdmv.cern.ch/mcm/mccms?prepid=B2G-2020Nov18-000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 </a:t>
            </a:r>
            <a:br>
              <a:rPr lang="en-US" sz="4400" dirty="0"/>
            </a:br>
            <a:br>
              <a:rPr lang="en-US" sz="4400" dirty="0"/>
            </a:br>
            <a:r>
              <a:rPr lang="en-US" sz="4400" dirty="0"/>
              <a:t>17/3/2021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474345"/>
            <a:ext cx="10520413" cy="3693319"/>
          </a:xfrm>
          <a:prstGeom prst="rect">
            <a:avLst/>
          </a:prstGeom>
          <a:noFill/>
        </p:spPr>
        <p:txBody>
          <a:bodyPr wrap="square" numCol="2" rtlCol="0">
            <a:spAutoFit/>
          </a:bodyPr>
          <a:lstStyle/>
          <a:p>
            <a:r>
              <a:rPr lang="en-US" u="sng" dirty="0" err="1">
                <a:sym typeface="Wingdings" pitchFamily="2" charset="2"/>
              </a:rPr>
              <a:t>ttX</a:t>
            </a:r>
            <a:r>
              <a:rPr lang="en-US" u="sng" dirty="0">
                <a:sym typeface="Wingdings" pitchFamily="2" charset="2"/>
              </a:rPr>
              <a:t> analysis:</a:t>
            </a:r>
            <a:endParaRPr lang="en-US" dirty="0">
              <a:sym typeface="Wingdings" pitchFamily="2" charset="2"/>
            </a:endParaRPr>
          </a:p>
          <a:p>
            <a:pPr marL="742950" lvl="1" indent="-285750">
              <a:buFont typeface="Arial" panose="020B0604020202020204" pitchFamily="34" charset="0"/>
              <a:buChar char="•"/>
            </a:pPr>
            <a:r>
              <a:rPr lang="en-US" dirty="0">
                <a:solidFill>
                  <a:schemeClr val="tx1">
                    <a:lumMod val="95000"/>
                    <a:lumOff val="5000"/>
                  </a:schemeClr>
                </a:solidFill>
                <a:sym typeface="Wingdings" pitchFamily="2" charset="2"/>
              </a:rPr>
              <a:t>Removed geometrical matching from files</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Chain of analysis completed</a:t>
            </a:r>
          </a:p>
          <a:p>
            <a:pPr marL="742950" lvl="1" indent="-285750">
              <a:buFont typeface="Arial" panose="020B0604020202020204" pitchFamily="34" charset="0"/>
              <a:buChar char="•"/>
            </a:pPr>
            <a:r>
              <a:rPr lang="en-US" dirty="0">
                <a:solidFill>
                  <a:schemeClr val="tx1">
                    <a:lumMod val="95000"/>
                    <a:lumOff val="5000"/>
                  </a:schemeClr>
                </a:solidFill>
                <a:sym typeface="Wingdings" pitchFamily="2" charset="2"/>
              </a:rPr>
              <a:t>I managed to apply combination of results </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Comparison with Giannis</a:t>
            </a:r>
          </a:p>
          <a:p>
            <a:pPr marL="742950" lvl="1" indent="-285750">
              <a:buFont typeface="Arial" panose="020B0604020202020204" pitchFamily="34" charset="0"/>
              <a:buChar char="•"/>
            </a:pPr>
            <a:r>
              <a:rPr lang="en-US" dirty="0">
                <a:solidFill>
                  <a:schemeClr val="tx1">
                    <a:lumMod val="95000"/>
                    <a:lumOff val="5000"/>
                  </a:schemeClr>
                </a:solidFill>
                <a:sym typeface="Wingdings" pitchFamily="2" charset="2"/>
              </a:rPr>
              <a:t>Looking into results without matching</a:t>
            </a:r>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r>
              <a:rPr lang="en-US" u="sng" dirty="0">
                <a:sym typeface="Wingdings" pitchFamily="2" charset="2"/>
              </a:rPr>
              <a:t>Z’ analysis</a:t>
            </a:r>
          </a:p>
          <a:p>
            <a:pPr marL="285750" indent="-285750">
              <a:buFont typeface="Arial" panose="020B0604020202020204" pitchFamily="34" charset="0"/>
              <a:buChar char="•"/>
            </a:pPr>
            <a:r>
              <a:rPr lang="en-US" dirty="0">
                <a:sym typeface="Wingdings" pitchFamily="2" charset="2"/>
              </a:rPr>
              <a:t>Switch to UL files for Z’ (missing: 2016_postVFP (all widths) and 2016_preVFP, 2017, 2018 10% and 30% width files)</a:t>
            </a:r>
          </a:p>
          <a:p>
            <a:pPr marL="742950" lvl="1" indent="-285750">
              <a:buFont typeface="Arial" panose="020B0604020202020204" pitchFamily="34" charset="0"/>
              <a:buChar char="•"/>
            </a:pPr>
            <a:r>
              <a:rPr lang="en-US" dirty="0">
                <a:sym typeface="Wingdings" pitchFamily="2" charset="2"/>
              </a:rPr>
              <a:t>Email to B2G MC generation group </a:t>
            </a:r>
            <a:endParaRPr lang="en-US" u="sng" dirty="0">
              <a:sym typeface="Wingdings" pitchFamily="2" charset="2"/>
            </a:endParaRPr>
          </a:p>
          <a:p>
            <a:pPr marL="285750" indent="-285750">
              <a:buFont typeface="Arial" panose="020B0604020202020204" pitchFamily="34" charset="0"/>
              <a:buChar char="•"/>
            </a:pPr>
            <a:r>
              <a:rPr lang="en-US" dirty="0">
                <a:sym typeface="Wingdings" pitchFamily="2" charset="2"/>
              </a:rPr>
              <a:t>Production of 1200, 1400, 1600 and 1800 GeV Masses</a:t>
            </a:r>
          </a:p>
          <a:p>
            <a:pPr marL="742950" lvl="1" indent="-285750">
              <a:buFont typeface="Arial" panose="020B0604020202020204" pitchFamily="34" charset="0"/>
              <a:buChar char="•"/>
            </a:pPr>
            <a:r>
              <a:rPr lang="en-US" dirty="0">
                <a:sym typeface="Wingdings" pitchFamily="2" charset="2"/>
              </a:rPr>
              <a:t>Must compute the XSEC </a:t>
            </a:r>
          </a:p>
          <a:p>
            <a:pPr marL="742950" lvl="1" indent="-285750">
              <a:buFont typeface="Arial" panose="020B0604020202020204" pitchFamily="34" charset="0"/>
              <a:buChar char="•"/>
            </a:pPr>
            <a:r>
              <a:rPr lang="en-US" dirty="0" err="1">
                <a:sym typeface="Wingdings" pitchFamily="2" charset="2"/>
              </a:rPr>
              <a:t>mJJ</a:t>
            </a:r>
            <a:r>
              <a:rPr lang="en-US" dirty="0">
                <a:sym typeface="Wingdings" pitchFamily="2" charset="2"/>
              </a:rPr>
              <a:t> cut is now 1 </a:t>
            </a:r>
            <a:r>
              <a:rPr lang="en-US" dirty="0" err="1">
                <a:sym typeface="Wingdings" pitchFamily="2" charset="2"/>
              </a:rPr>
              <a:t>TeV</a:t>
            </a:r>
            <a:r>
              <a:rPr lang="en-US" dirty="0">
                <a:sym typeface="Wingdings" pitchFamily="2" charset="2"/>
              </a:rPr>
              <a:t> as in the </a:t>
            </a:r>
            <a:r>
              <a:rPr lang="en-US" dirty="0" err="1">
                <a:sym typeface="Wingdings" pitchFamily="2" charset="2"/>
              </a:rPr>
              <a:t>ttX</a:t>
            </a:r>
            <a:r>
              <a:rPr lang="en-US" dirty="0">
                <a:sym typeface="Wingdings" pitchFamily="2" charset="2"/>
              </a:rPr>
              <a:t> analysis</a:t>
            </a:r>
          </a:p>
        </p:txBody>
      </p:sp>
      <p:sp>
        <p:nvSpPr>
          <p:cNvPr id="4" name="Rectangle 3">
            <a:extLst>
              <a:ext uri="{FF2B5EF4-FFF2-40B4-BE49-F238E27FC236}">
                <a16:creationId xmlns:a16="http://schemas.microsoft.com/office/drawing/2014/main" id="{DB4DE256-4B78-1C47-BEAB-1F45B378AC76}"/>
              </a:ext>
            </a:extLst>
          </p:cNvPr>
          <p:cNvSpPr/>
          <p:nvPr/>
        </p:nvSpPr>
        <p:spPr>
          <a:xfrm>
            <a:off x="5319097" y="3293572"/>
            <a:ext cx="6872903" cy="2462213"/>
          </a:xfrm>
          <a:prstGeom prst="rect">
            <a:avLst/>
          </a:prstGeom>
        </p:spPr>
        <p:txBody>
          <a:bodyPr wrap="square">
            <a:spAutoFit/>
          </a:bodyPr>
          <a:lstStyle/>
          <a:p>
            <a:r>
              <a:rPr lang="en-GB" sz="1400" b="1" dirty="0">
                <a:latin typeface=".SF NS Text"/>
              </a:rPr>
              <a:t>1% width:</a:t>
            </a:r>
            <a:r>
              <a:rPr lang="en-GB" sz="1400" dirty="0">
                <a:latin typeface=".SF NS Text"/>
              </a:rPr>
              <a:t> </a:t>
            </a:r>
            <a:r>
              <a:rPr lang="en-GB" sz="1400" b="1" dirty="0">
                <a:latin typeface=".SF NS Text"/>
              </a:rPr>
              <a:t>(</a:t>
            </a:r>
            <a:r>
              <a:rPr lang="en-GB" sz="1400" dirty="0">
                <a:latin typeface=".SF NS Text"/>
              </a:rPr>
              <a:t>dataset name</a:t>
            </a:r>
            <a:r>
              <a:rPr lang="en-GB" sz="1400" b="1" dirty="0">
                <a:latin typeface=".SF NS Text"/>
              </a:rPr>
              <a:t>: </a:t>
            </a:r>
            <a:r>
              <a:rPr lang="en-GB" sz="1400" dirty="0" err="1">
                <a:latin typeface=".SF NS Text"/>
              </a:rPr>
              <a:t>ZPrimeToTT_M</a:t>
            </a:r>
            <a:r>
              <a:rPr lang="en-GB" sz="1400" dirty="0">
                <a:latin typeface=".SF NS Text"/>
              </a:rPr>
              <a:t>*_TuneCP2_13TeV-madgraph-pythia8</a:t>
            </a:r>
            <a:r>
              <a:rPr lang="en-GB" sz="1400" b="1" dirty="0">
                <a:latin typeface=".SF NS Text"/>
              </a:rPr>
              <a:t>)</a:t>
            </a:r>
            <a:br>
              <a:rPr lang="en-GB" sz="1400" dirty="0">
                <a:latin typeface=".SF NS Text"/>
              </a:rPr>
            </a:br>
            <a:r>
              <a:rPr lang="en-GB" sz="1400" dirty="0">
                <a:latin typeface=".SF NS Text"/>
              </a:rPr>
              <a:t>2016   </a:t>
            </a:r>
            <a:r>
              <a:rPr lang="en-GB" sz="1400" dirty="0">
                <a:latin typeface=".SF NS Text"/>
                <a:hlinkClick r:id="rId3"/>
              </a:rPr>
              <a:t>B2G-2020Nov18-00005</a:t>
            </a:r>
            <a:r>
              <a:rPr lang="en-GB" sz="1400" dirty="0">
                <a:latin typeface=".SF NS Text"/>
              </a:rPr>
              <a:t>   17 samples  </a:t>
            </a:r>
            <a:r>
              <a:rPr lang="en-GB" sz="1400" dirty="0">
                <a:solidFill>
                  <a:srgbClr val="00B050"/>
                </a:solidFill>
                <a:latin typeface=".SF NS Text"/>
              </a:rPr>
              <a:t>Submitted</a:t>
            </a:r>
            <a:r>
              <a:rPr lang="en-GB" sz="1400" dirty="0">
                <a:latin typeface=".SF NS Text"/>
              </a:rPr>
              <a:t> </a:t>
            </a:r>
            <a:r>
              <a:rPr lang="en-GB" sz="1400" dirty="0">
                <a:solidFill>
                  <a:srgbClr val="FF0000"/>
                </a:solidFill>
                <a:latin typeface=".SF NS Text"/>
              </a:rPr>
              <a:t>Ongoing</a:t>
            </a:r>
            <a:br>
              <a:rPr lang="en-GB" sz="1400" dirty="0">
                <a:latin typeface=".SF NS Text"/>
              </a:rPr>
            </a:br>
            <a:r>
              <a:rPr lang="en-GB" sz="1400" dirty="0">
                <a:latin typeface=".SF NS Text"/>
              </a:rPr>
              <a:t>2016APV</a:t>
            </a:r>
            <a:r>
              <a:rPr lang="en-GB" sz="1400" dirty="0">
                <a:latin typeface=".SF NS Text"/>
                <a:hlinkClick r:id="rId4"/>
              </a:rPr>
              <a:t>B2G-2020Nov18-00006</a:t>
            </a:r>
            <a:r>
              <a:rPr lang="en-GB" sz="1400" dirty="0">
                <a:latin typeface=".SF NS Text"/>
              </a:rPr>
              <a:t>   17 samples  </a:t>
            </a:r>
            <a:r>
              <a:rPr lang="en-GB" sz="1400" dirty="0">
                <a:solidFill>
                  <a:srgbClr val="00B050"/>
                </a:solidFill>
                <a:latin typeface=".SF NS Text"/>
              </a:rPr>
              <a:t>Submitted</a:t>
            </a:r>
            <a:r>
              <a:rPr lang="en-GB" sz="1400" dirty="0">
                <a:latin typeface=".SF NS Text"/>
              </a:rPr>
              <a:t> </a:t>
            </a:r>
            <a:r>
              <a:rPr lang="en-GB" sz="1400" dirty="0">
                <a:solidFill>
                  <a:srgbClr val="00B050"/>
                </a:solidFill>
                <a:latin typeface=".SF NS Text"/>
              </a:rPr>
              <a:t>DONE</a:t>
            </a:r>
            <a:br>
              <a:rPr lang="en-GB" sz="1400" dirty="0">
                <a:latin typeface=".SF NS Text"/>
              </a:rPr>
            </a:br>
            <a:r>
              <a:rPr lang="en-GB" sz="1400" dirty="0">
                <a:latin typeface=".SF NS Text"/>
              </a:rPr>
              <a:t>2017   </a:t>
            </a:r>
            <a:r>
              <a:rPr lang="en-GB" sz="1400" dirty="0">
                <a:latin typeface=".SF NS Text"/>
                <a:hlinkClick r:id="rId5"/>
              </a:rPr>
              <a:t>B2G-2020Nov18-00007</a:t>
            </a:r>
            <a:r>
              <a:rPr lang="en-GB" sz="1400" dirty="0">
                <a:latin typeface=".SF NS Text"/>
              </a:rPr>
              <a:t>   10 samples  </a:t>
            </a:r>
            <a:r>
              <a:rPr lang="en-GB" sz="1400" dirty="0">
                <a:solidFill>
                  <a:srgbClr val="00B050"/>
                </a:solidFill>
                <a:latin typeface=".SF NS Text"/>
              </a:rPr>
              <a:t>Submitted</a:t>
            </a:r>
            <a:r>
              <a:rPr lang="en-GB" sz="1400" dirty="0">
                <a:latin typeface=".SF NS Text"/>
              </a:rPr>
              <a:t> </a:t>
            </a:r>
            <a:r>
              <a:rPr lang="en-GB" sz="1400" dirty="0">
                <a:solidFill>
                  <a:srgbClr val="00B050"/>
                </a:solidFill>
                <a:latin typeface=".SF NS Text"/>
              </a:rPr>
              <a:t>DONE</a:t>
            </a:r>
            <a:br>
              <a:rPr lang="en-GB" sz="1400" dirty="0">
                <a:latin typeface=".SF NS Text"/>
              </a:rPr>
            </a:br>
            <a:r>
              <a:rPr lang="en-GB" sz="1400" dirty="0">
                <a:latin typeface=".SF NS Text"/>
              </a:rPr>
              <a:t>2018   </a:t>
            </a:r>
            <a:r>
              <a:rPr lang="en-GB" sz="1400" dirty="0">
                <a:latin typeface=".SF NS Text"/>
                <a:hlinkClick r:id="rId6"/>
              </a:rPr>
              <a:t>B2G-2020Nov18-00008</a:t>
            </a:r>
            <a:r>
              <a:rPr lang="en-GB" sz="1400" dirty="0">
                <a:latin typeface=".SF NS Text"/>
              </a:rPr>
              <a:t>   10 samples  </a:t>
            </a:r>
            <a:r>
              <a:rPr lang="en-GB" sz="1400" dirty="0">
                <a:solidFill>
                  <a:srgbClr val="00B050"/>
                </a:solidFill>
                <a:latin typeface=".SF NS Text"/>
              </a:rPr>
              <a:t>Submitted</a:t>
            </a:r>
            <a:r>
              <a:rPr lang="en-GB" sz="1400" dirty="0">
                <a:latin typeface=".SF NS Text"/>
              </a:rPr>
              <a:t> </a:t>
            </a:r>
            <a:r>
              <a:rPr lang="en-GB" sz="1400" dirty="0">
                <a:solidFill>
                  <a:srgbClr val="00B050"/>
                </a:solidFill>
                <a:latin typeface=".SF NS Text"/>
              </a:rPr>
              <a:t>DONE</a:t>
            </a:r>
            <a:br>
              <a:rPr lang="en-GB" sz="1400" dirty="0">
                <a:latin typeface=".SF NS Text"/>
              </a:rPr>
            </a:br>
            <a:br>
              <a:rPr lang="en-GB" sz="1400" dirty="0">
                <a:latin typeface=".SF NS Text"/>
              </a:rPr>
            </a:br>
            <a:r>
              <a:rPr lang="en-GB" sz="1400" b="1" dirty="0">
                <a:latin typeface=".SF NS Text"/>
              </a:rPr>
              <a:t>10% and 30% width:</a:t>
            </a:r>
            <a:r>
              <a:rPr lang="en-GB" sz="1400" dirty="0">
                <a:latin typeface=".SF NS Text"/>
              </a:rPr>
              <a:t> </a:t>
            </a:r>
            <a:r>
              <a:rPr lang="en-GB" sz="1400" b="1" dirty="0">
                <a:latin typeface=".SF NS Text"/>
              </a:rPr>
              <a:t>(</a:t>
            </a:r>
            <a:r>
              <a:rPr lang="en-GB" sz="1400" dirty="0">
                <a:latin typeface=".SF NS Text"/>
              </a:rPr>
              <a:t>dataset name</a:t>
            </a:r>
            <a:r>
              <a:rPr lang="en-GB" sz="1400" b="1" dirty="0">
                <a:latin typeface=".SF NS Text"/>
              </a:rPr>
              <a:t>:</a:t>
            </a:r>
            <a:r>
              <a:rPr lang="en-GB" sz="1400" dirty="0">
                <a:latin typeface=".SF NS Text"/>
              </a:rPr>
              <a:t> </a:t>
            </a:r>
            <a:r>
              <a:rPr lang="en-GB" sz="1400" dirty="0" err="1">
                <a:latin typeface=".SF NS Text"/>
              </a:rPr>
              <a:t>ZPrimeToTT_M</a:t>
            </a:r>
            <a:r>
              <a:rPr lang="en-GB" sz="1400" dirty="0">
                <a:latin typeface=".SF NS Text"/>
              </a:rPr>
              <a:t>*_TuneCP2_13TeV-madgraph-pythia8</a:t>
            </a:r>
            <a:r>
              <a:rPr lang="en-GB" sz="1400" b="1" dirty="0">
                <a:latin typeface=".SF NS Text"/>
              </a:rPr>
              <a:t>)</a:t>
            </a:r>
            <a:br>
              <a:rPr lang="en-GB" sz="1400" dirty="0">
                <a:latin typeface=".SF NS Text"/>
              </a:rPr>
            </a:br>
            <a:r>
              <a:rPr lang="en-GB" sz="1400" dirty="0">
                <a:latin typeface=".SF NS Text"/>
              </a:rPr>
              <a:t>2016 </a:t>
            </a:r>
            <a:r>
              <a:rPr lang="en-GB" sz="1400" dirty="0">
                <a:latin typeface=".SF NS Text"/>
                <a:hlinkClick r:id="rId7"/>
              </a:rPr>
              <a:t>B2G-2021Feb17-00002</a:t>
            </a:r>
            <a:r>
              <a:rPr lang="en-GB" sz="1400" dirty="0">
                <a:latin typeface=".SF NS Text"/>
              </a:rPr>
              <a:t> 34 samples  </a:t>
            </a:r>
            <a:r>
              <a:rPr lang="en-GB" sz="1400" dirty="0">
                <a:solidFill>
                  <a:srgbClr val="00B050"/>
                </a:solidFill>
                <a:latin typeface=".SF NS Text"/>
              </a:rPr>
              <a:t>Submitted</a:t>
            </a:r>
            <a:r>
              <a:rPr lang="en-GB" sz="1400" dirty="0">
                <a:latin typeface=".SF NS Text"/>
              </a:rPr>
              <a:t> </a:t>
            </a:r>
            <a:r>
              <a:rPr lang="en-GB" sz="1400" dirty="0">
                <a:solidFill>
                  <a:srgbClr val="FF0000"/>
                </a:solidFill>
                <a:latin typeface=".SF NS Text"/>
              </a:rPr>
              <a:t>Ongoing</a:t>
            </a:r>
            <a:br>
              <a:rPr lang="en-GB" sz="1400" dirty="0">
                <a:latin typeface=".SF NS Text"/>
              </a:rPr>
            </a:br>
            <a:r>
              <a:rPr lang="en-GB" sz="1400" dirty="0">
                <a:latin typeface=".SF NS Text"/>
              </a:rPr>
              <a:t>2016 </a:t>
            </a:r>
            <a:r>
              <a:rPr lang="en-GB" sz="1400" dirty="0">
                <a:latin typeface=".SF NS Text"/>
                <a:hlinkClick r:id="rId7"/>
              </a:rPr>
              <a:t>B2G-2021Feb17-00004</a:t>
            </a:r>
            <a:r>
              <a:rPr lang="en-GB" sz="1400" dirty="0">
                <a:latin typeface=".SF NS Text"/>
              </a:rPr>
              <a:t> 34 samples  </a:t>
            </a:r>
            <a:r>
              <a:rPr lang="en-GB" sz="1400" dirty="0">
                <a:solidFill>
                  <a:srgbClr val="00B050"/>
                </a:solidFill>
                <a:latin typeface=".SF NS Text"/>
              </a:rPr>
              <a:t>Submitted</a:t>
            </a:r>
            <a:r>
              <a:rPr lang="en-GB" sz="1400" dirty="0">
                <a:latin typeface=".SF NS Text"/>
              </a:rPr>
              <a:t> </a:t>
            </a:r>
            <a:r>
              <a:rPr lang="en-GB" sz="1400" dirty="0">
                <a:solidFill>
                  <a:srgbClr val="FF0000"/>
                </a:solidFill>
                <a:latin typeface=".SF NS Text"/>
              </a:rPr>
              <a:t>Ongoing</a:t>
            </a:r>
            <a:br>
              <a:rPr lang="en-GB" sz="1400" dirty="0">
                <a:latin typeface=".SF NS Text"/>
              </a:rPr>
            </a:br>
            <a:r>
              <a:rPr lang="en-GB" sz="1400" dirty="0">
                <a:latin typeface=".SF NS Text"/>
              </a:rPr>
              <a:t>2016 </a:t>
            </a:r>
            <a:r>
              <a:rPr lang="en-GB" sz="1400" dirty="0">
                <a:latin typeface=".SF NS Text"/>
                <a:hlinkClick r:id="rId7"/>
              </a:rPr>
              <a:t>B2G-2021Feb17-00006</a:t>
            </a:r>
            <a:r>
              <a:rPr lang="en-GB" sz="1400" dirty="0">
                <a:latin typeface=".SF NS Text"/>
              </a:rPr>
              <a:t> 34 samples  </a:t>
            </a:r>
            <a:r>
              <a:rPr lang="en-GB" sz="1400" dirty="0">
                <a:solidFill>
                  <a:srgbClr val="00B050"/>
                </a:solidFill>
                <a:latin typeface=".SF NS Text"/>
              </a:rPr>
              <a:t>Submitted</a:t>
            </a:r>
            <a:r>
              <a:rPr lang="en-GB" sz="1400" dirty="0">
                <a:latin typeface=".SF NS Text"/>
              </a:rPr>
              <a:t> </a:t>
            </a:r>
            <a:r>
              <a:rPr lang="en-GB" sz="1400" dirty="0">
                <a:solidFill>
                  <a:srgbClr val="FF0000"/>
                </a:solidFill>
                <a:latin typeface=".SF NS Text"/>
              </a:rPr>
              <a:t>Ongoing</a:t>
            </a:r>
            <a:br>
              <a:rPr lang="en-GB" sz="1400" dirty="0">
                <a:latin typeface=".SF NS Text"/>
              </a:rPr>
            </a:br>
            <a:r>
              <a:rPr lang="en-GB" sz="1400" dirty="0">
                <a:latin typeface=".SF NS Text"/>
              </a:rPr>
              <a:t>2016 </a:t>
            </a:r>
            <a:r>
              <a:rPr lang="en-GB" sz="1400" dirty="0">
                <a:latin typeface=".SF NS Text"/>
                <a:hlinkClick r:id="rId7"/>
              </a:rPr>
              <a:t>B2G-2021Feb17-00008</a:t>
            </a:r>
            <a:r>
              <a:rPr lang="en-GB" sz="1400" dirty="0">
                <a:latin typeface=".SF NS Text"/>
              </a:rPr>
              <a:t> 34 samples  </a:t>
            </a:r>
            <a:r>
              <a:rPr lang="en-GB" sz="1400" dirty="0">
                <a:solidFill>
                  <a:srgbClr val="00B050"/>
                </a:solidFill>
                <a:latin typeface=".SF NS Text"/>
              </a:rPr>
              <a:t>Submitted</a:t>
            </a:r>
            <a:r>
              <a:rPr lang="en-GB" sz="1400" dirty="0">
                <a:latin typeface=".SF NS Text"/>
              </a:rPr>
              <a:t> </a:t>
            </a:r>
            <a:r>
              <a:rPr lang="en-GB" sz="1400" dirty="0">
                <a:solidFill>
                  <a:srgbClr val="FF0000"/>
                </a:solidFill>
                <a:latin typeface=".SF NS Text"/>
              </a:rPr>
              <a:t>Ongoing</a:t>
            </a:r>
            <a:endParaRPr lang="en-GR" sz="1400" dirty="0">
              <a:solidFill>
                <a:srgbClr val="FF0000"/>
              </a:solidFill>
            </a:endParaRPr>
          </a:p>
        </p:txBody>
      </p:sp>
    </p:spTree>
    <p:extLst>
      <p:ext uri="{BB962C8B-B14F-4D97-AF65-F5344CB8AC3E}">
        <p14:creationId xmlns:p14="http://schemas.microsoft.com/office/powerpoint/2010/main" val="229027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4816447"/>
              </a:xfrm>
              <a:prstGeom prst="rect">
                <a:avLst/>
              </a:prstGeom>
              <a:noFill/>
            </p:spPr>
            <p:txBody>
              <a:bodyPr wrap="square" rtlCol="0">
                <a:spAutoFit/>
              </a:bodyPr>
              <a:lstStyle/>
              <a:p>
                <a:endParaRPr lang="en-US" dirty="0">
                  <a:sym typeface="Wingdings" pitchFamily="2" charset="2"/>
                </a:endParaRPr>
              </a:p>
              <a:p>
                <a:r>
                  <a:rPr lang="en-US" u="sng" dirty="0">
                    <a:sym typeface="Wingdings" pitchFamily="2" charset="2"/>
                  </a:rPr>
                  <a:t>Angular Distributions, Z’ analysis:</a:t>
                </a:r>
              </a:p>
              <a:p>
                <a:pPr marL="342900" indent="-342900">
                  <a:buFont typeface="Arial" panose="020B0604020202020204" pitchFamily="34" charset="0"/>
                  <a:buChar char="•"/>
                </a:pPr>
                <a:r>
                  <a:rPr lang="en-US" dirty="0">
                    <a:sym typeface="Wingdings" pitchFamily="2" charset="2"/>
                  </a:rPr>
                  <a:t>New Signal Region:</a:t>
                </a:r>
              </a:p>
              <a:p>
                <a:pPr marL="800100" lvl="1" indent="-342900">
                  <a:buFont typeface="Arial" panose="020B0604020202020204" pitchFamily="34" charset="0"/>
                  <a:buChar char="•"/>
                </a:pPr>
                <a:r>
                  <a:rPr lang="en-US" dirty="0">
                    <a:sym typeface="Wingdings" pitchFamily="2" charset="2"/>
                  </a:rPr>
                  <a:t>SR</a:t>
                </a:r>
                <a:r>
                  <a:rPr lang="en-US" baseline="-25000" dirty="0">
                    <a:sym typeface="Wingdings" pitchFamily="2" charset="2"/>
                  </a:rPr>
                  <a:t>C </a:t>
                </a:r>
                <a:r>
                  <a:rPr lang="en-US" dirty="0">
                    <a:sym typeface="Wingdings" pitchFamily="2" charset="2"/>
                  </a:rPr>
                  <a:t>= SR + </a:t>
                </a:r>
                <a:r>
                  <a:rPr lang="en-US" dirty="0" err="1">
                    <a:sym typeface="Wingdings" pitchFamily="2" charset="2"/>
                  </a:rPr>
                  <a:t>mJJ</a:t>
                </a:r>
                <a:r>
                  <a:rPr lang="en-US" dirty="0">
                    <a:sym typeface="Wingdings" pitchFamily="2" charset="2"/>
                  </a:rPr>
                  <a:t> &gt; 1.5TeV</a:t>
                </a:r>
              </a:p>
              <a:p>
                <a:pPr marL="800100" lvl="1"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Stack histograms for SR</a:t>
                </a:r>
                <a:r>
                  <a:rPr lang="en-US" baseline="-25000" dirty="0">
                    <a:sym typeface="Wingdings" pitchFamily="2" charset="2"/>
                  </a:rPr>
                  <a:t>C</a:t>
                </a:r>
              </a:p>
              <a:p>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Asymptotic Limits (Brazilian plots) for 2016, 2017, 2018 </a:t>
                </a:r>
              </a:p>
              <a:p>
                <a:pPr marL="800100" lvl="1" indent="-342900">
                  <a:buFont typeface="Arial" panose="020B0604020202020204" pitchFamily="34" charset="0"/>
                  <a:buChar char="•"/>
                </a:pPr>
                <a:r>
                  <a:rPr lang="en-US" dirty="0">
                    <a:sym typeface="Wingdings" pitchFamily="2" charset="2"/>
                  </a:rPr>
                  <a:t>Total Cross section x BR </a:t>
                </a:r>
              </a:p>
              <a:p>
                <a:pPr marL="800100" lvl="1" indent="-342900">
                  <a:buFont typeface="Arial" panose="020B0604020202020204" pitchFamily="34" charset="0"/>
                  <a:buChar char="•"/>
                </a:pPr>
                <a:r>
                  <a:rPr lang="en-US" dirty="0">
                    <a:sym typeface="Wingdings" pitchFamily="2" charset="2"/>
                  </a:rPr>
                  <a:t>Total Cross section = </a:t>
                </a:r>
                <a14:m>
                  <m:oMath xmlns:m="http://schemas.openxmlformats.org/officeDocument/2006/math">
                    <m:nary>
                      <m:naryPr>
                        <m:chr m:val="∑"/>
                        <m:ctrlPr>
                          <a:rPr lang="en-US" i="1" smtClean="0">
                            <a:latin typeface="Cambria Math" panose="02040503050406030204" pitchFamily="18" charset="0"/>
                            <a:sym typeface="Wingdings" pitchFamily="2" charset="2"/>
                          </a:rPr>
                        </m:ctrlPr>
                      </m:naryPr>
                      <m:sub>
                        <m:r>
                          <m:rPr>
                            <m:brk m:alnAt="23"/>
                          </m:rPr>
                          <a:rPr lang="en-US" b="0" i="1" smtClean="0">
                            <a:latin typeface="Cambria Math" panose="02040503050406030204" pitchFamily="18" charset="0"/>
                            <a:sym typeface="Wingdings" pitchFamily="2" charset="2"/>
                          </a:rPr>
                          <m:t>𝑖</m:t>
                        </m:r>
                        <m:r>
                          <a:rPr lang="en-US" b="0" i="1" smtClean="0">
                            <a:latin typeface="Cambria Math" panose="02040503050406030204" pitchFamily="18" charset="0"/>
                            <a:sym typeface="Wingdings" pitchFamily="2" charset="2"/>
                          </a:rPr>
                          <m:t>=1</m:t>
                        </m:r>
                      </m:sub>
                      <m:sup>
                        <m:r>
                          <a:rPr lang="en-US" b="0" i="1" smtClean="0">
                            <a:latin typeface="Cambria Math" panose="02040503050406030204" pitchFamily="18" charset="0"/>
                            <a:sym typeface="Wingdings" pitchFamily="2" charset="2"/>
                          </a:rPr>
                          <m:t>𝑁</m:t>
                        </m:r>
                      </m:sup>
                      <m:e>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𝑆</m:t>
                            </m:r>
                          </m:e>
                          <m:sub>
                            <m:r>
                              <a:rPr lang="en-US" b="0" i="1" smtClean="0">
                                <a:latin typeface="Cambria Math" panose="02040503050406030204" pitchFamily="18" charset="0"/>
                                <a:sym typeface="Wingdings" pitchFamily="2" charset="2"/>
                              </a:rPr>
                              <m:t>𝑖</m:t>
                            </m:r>
                          </m:sub>
                        </m:sSub>
                      </m:e>
                    </m:nary>
                    <m:r>
                      <a:rPr lang="en-US" b="0" i="1" smtClean="0">
                        <a:latin typeface="Cambria Math" panose="02040503050406030204" pitchFamily="18" charset="0"/>
                        <a:sym typeface="Wingdings" pitchFamily="2" charset="2"/>
                      </a:rPr>
                      <m:t>, </m:t>
                    </m:r>
                  </m:oMath>
                </a14:m>
                <a:r>
                  <a:rPr lang="en-US" dirty="0">
                    <a:sym typeface="Wingdings" pitchFamily="2" charset="2"/>
                  </a:rPr>
                  <a:t>where S</a:t>
                </a:r>
                <a:r>
                  <a:rPr lang="en-US" baseline="-25000" dirty="0">
                    <a:sym typeface="Wingdings" pitchFamily="2" charset="2"/>
                  </a:rPr>
                  <a:t>i</a:t>
                </a:r>
                <a:r>
                  <a:rPr lang="en-US" dirty="0">
                    <a:sym typeface="Wingdings" pitchFamily="2" charset="2"/>
                  </a:rPr>
                  <a:t> is the signal yield in the reconstructed level</a:t>
                </a:r>
              </a:p>
              <a:p>
                <a:pPr marL="342900"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l-GR" dirty="0">
                    <a:sym typeface="Wingdings" pitchFamily="2" charset="2"/>
                  </a:rPr>
                  <a:t>Χ </a:t>
                </a:r>
                <a:r>
                  <a:rPr lang="en-US" dirty="0">
                    <a:sym typeface="Wingdings" pitchFamily="2" charset="2"/>
                  </a:rPr>
                  <a:t>distributions show a different slope than the B2G-16-015</a:t>
                </a:r>
              </a:p>
              <a:p>
                <a:pPr marL="800100" lvl="1" indent="-342900">
                  <a:buFont typeface="Arial" panose="020B0604020202020204" pitchFamily="34" charset="0"/>
                  <a:buChar char="•"/>
                </a:pPr>
                <a:r>
                  <a:rPr lang="en-US" dirty="0">
                    <a:sym typeface="Wingdings" pitchFamily="2" charset="2"/>
                  </a:rPr>
                  <a:t>Recreated Brazilian plot using </a:t>
                </a:r>
                <a:r>
                  <a:rPr lang="en-US" dirty="0" err="1">
                    <a:sym typeface="Wingdings" pitchFamily="2" charset="2"/>
                  </a:rPr>
                  <a:t>mJJ</a:t>
                </a:r>
                <a:r>
                  <a:rPr lang="en-US" dirty="0">
                    <a:sym typeface="Wingdings" pitchFamily="2" charset="2"/>
                  </a:rPr>
                  <a:t> variable (only for 2016 and </a:t>
                </a:r>
                <a:r>
                  <a:rPr lang="en-US" dirty="0" err="1">
                    <a:sym typeface="Wingdings" pitchFamily="2" charset="2"/>
                  </a:rPr>
                  <a:t>Zprime</a:t>
                </a:r>
                <a:r>
                  <a:rPr lang="en-US" dirty="0">
                    <a:sym typeface="Wingdings" pitchFamily="2" charset="2"/>
                  </a:rPr>
                  <a:t> 1% width)</a:t>
                </a:r>
              </a:p>
              <a:p>
                <a:pPr marL="800100" lvl="1" indent="-342900">
                  <a:buFont typeface="Arial" panose="020B0604020202020204" pitchFamily="34" charset="0"/>
                  <a:buChar char="•"/>
                </a:pPr>
                <a:r>
                  <a:rPr lang="en-US" dirty="0">
                    <a:sym typeface="Wingdings" pitchFamily="2" charset="2"/>
                  </a:rPr>
                  <a:t> Tried to increase mass cut from 1.5 </a:t>
                </a:r>
                <a:r>
                  <a:rPr lang="en-US" dirty="0" err="1">
                    <a:sym typeface="Wingdings" pitchFamily="2" charset="2"/>
                  </a:rPr>
                  <a:t>TeV</a:t>
                </a:r>
                <a:r>
                  <a:rPr lang="en-US" dirty="0">
                    <a:sym typeface="Wingdings" pitchFamily="2" charset="2"/>
                  </a:rPr>
                  <a:t> to 2 </a:t>
                </a:r>
                <a:r>
                  <a:rPr lang="en-US" dirty="0" err="1">
                    <a:sym typeface="Wingdings" pitchFamily="2" charset="2"/>
                  </a:rPr>
                  <a:t>TeV</a:t>
                </a:r>
                <a:r>
                  <a:rPr lang="en-US" dirty="0">
                    <a:sym typeface="Wingdings" pitchFamily="2" charset="2"/>
                  </a:rPr>
                  <a:t> to improve </a:t>
                </a:r>
                <a:r>
                  <a:rPr lang="en-US" dirty="0" err="1">
                    <a:sym typeface="Wingdings" pitchFamily="2" charset="2"/>
                  </a:rPr>
                  <a:t>sensititvity</a:t>
                </a:r>
                <a:r>
                  <a:rPr lang="en-US" dirty="0">
                    <a:sym typeface="Wingdings" pitchFamily="2" charset="2"/>
                  </a:rPr>
                  <a:t>  not enough events coming from signal extraction</a:t>
                </a:r>
              </a:p>
              <a:p>
                <a:pPr marL="800100" lvl="1" indent="-342900">
                  <a:buFont typeface="Arial" panose="020B0604020202020204" pitchFamily="34" charset="0"/>
                  <a:buChar char="•"/>
                </a:pPr>
                <a:r>
                  <a:rPr lang="en-US" dirty="0">
                    <a:sym typeface="Wingdings" pitchFamily="2" charset="2"/>
                  </a:rPr>
                  <a:t>If I use ttbar MC (</a:t>
                </a:r>
                <a:r>
                  <a:rPr lang="el-GR" dirty="0">
                    <a:sym typeface="Wingdings" pitchFamily="2" charset="2"/>
                  </a:rPr>
                  <a:t>χ </a:t>
                </a:r>
                <a:r>
                  <a:rPr lang="en-US" dirty="0" err="1">
                    <a:sym typeface="Wingdings" pitchFamily="2" charset="2"/>
                  </a:rPr>
                  <a:t>dists</a:t>
                </a:r>
                <a:r>
                  <a:rPr lang="en-US" dirty="0">
                    <a:sym typeface="Wingdings" pitchFamily="2" charset="2"/>
                  </a:rPr>
                  <a:t>) as input, the shape is the same as with the 1.5 </a:t>
                </a:r>
                <a:r>
                  <a:rPr lang="en-US" dirty="0" err="1">
                    <a:sym typeface="Wingdings" pitchFamily="2" charset="2"/>
                  </a:rPr>
                  <a:t>TeV</a:t>
                </a:r>
                <a:r>
                  <a:rPr lang="en-US" dirty="0">
                    <a:sym typeface="Wingdings" pitchFamily="2" charset="2"/>
                  </a:rPr>
                  <a:t> cut</a:t>
                </a:r>
              </a:p>
              <a:p>
                <a:pPr marL="800100" lvl="1" indent="-342900">
                  <a:buFont typeface="Arial" panose="020B0604020202020204" pitchFamily="34" charset="0"/>
                  <a:buChar char="•"/>
                </a:pPr>
                <a:r>
                  <a:rPr lang="en-US" dirty="0">
                    <a:sym typeface="Wingdings" pitchFamily="2" charset="2"/>
                  </a:rPr>
                  <a:t>Maybe sliding mass cuts? For each Z’ use a different </a:t>
                </a:r>
                <a:r>
                  <a:rPr lang="en-US" dirty="0" err="1">
                    <a:sym typeface="Wingdings" pitchFamily="2" charset="2"/>
                  </a:rPr>
                  <a:t>mJJ</a:t>
                </a:r>
                <a:r>
                  <a:rPr lang="en-US" dirty="0">
                    <a:sym typeface="Wingdings" pitchFamily="2" charset="2"/>
                  </a:rPr>
                  <a:t> cut </a:t>
                </a:r>
              </a:p>
            </p:txBody>
          </p:sp>
        </mc:Choice>
        <mc:Fallback xmlns="">
          <p:sp>
            <p:nvSpPr>
              <p:cNvPr id="3" name="TextBox 2">
                <a:extLst>
                  <a:ext uri="{FF2B5EF4-FFF2-40B4-BE49-F238E27FC236}">
                    <a16:creationId xmlns:a16="http://schemas.microsoft.com/office/drawing/2014/main" id="{FD9EB30D-1896-E544-947E-9F4F9A085C5F}"/>
                  </a:ext>
                </a:extLst>
              </p:cNvPr>
              <p:cNvSpPr txBox="1">
                <a:spLocks noRot="1" noChangeAspect="1" noMove="1" noResize="1" noEditPoints="1" noAdjustHandles="1" noChangeArrowheads="1" noChangeShapeType="1" noTextEdit="1"/>
              </p:cNvSpPr>
              <p:nvPr/>
            </p:nvSpPr>
            <p:spPr>
              <a:xfrm>
                <a:off x="182879" y="600982"/>
                <a:ext cx="11610109" cy="4816447"/>
              </a:xfrm>
              <a:prstGeom prst="rect">
                <a:avLst/>
              </a:prstGeom>
              <a:blipFill>
                <a:blip r:embed="rId2"/>
                <a:stretch>
                  <a:fillRect l="-437" b="-1316"/>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3/17/21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smtClean="0">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6</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86812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12157</TotalTime>
  <Words>791</Words>
  <Application>Microsoft Macintosh PowerPoint</Application>
  <PresentationFormat>Widescreen</PresentationFormat>
  <Paragraphs>125</Paragraphs>
  <Slides>7</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.SF NS Text</vt:lpstr>
      <vt:lpstr>Arial</vt:lpstr>
      <vt:lpstr>Calibri</vt:lpstr>
      <vt:lpstr>Calibri Light</vt:lpstr>
      <vt:lpstr>Cambria Math</vt:lpstr>
      <vt:lpstr>Retrospect</vt:lpstr>
      <vt:lpstr>Custom Design</vt:lpstr>
      <vt:lpstr> HEP NTUA  Weekly Report   17/3/2021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2349</cp:revision>
  <dcterms:created xsi:type="dcterms:W3CDTF">2019-11-29T10:22:58Z</dcterms:created>
  <dcterms:modified xsi:type="dcterms:W3CDTF">2021-03-17T06:57:17Z</dcterms:modified>
</cp:coreProperties>
</file>