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6" r:id="rId3"/>
    <p:sldId id="454" r:id="rId4"/>
    <p:sldId id="461" r:id="rId5"/>
    <p:sldId id="4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CC2C3-D46D-0343-83E9-B9976888F0E9}" type="datetime1">
              <a:rPr lang="en-US" smtClean="0"/>
              <a:t>10/8/19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2253-0319-144B-AAFD-D9E6A0D780CE}" type="datetime1">
              <a:rPr lang="en-US" smtClean="0"/>
              <a:t>10/8/19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9CCCAF-BF02-DB48-BF0A-A3144B52B80B}" type="datetime1">
              <a:rPr lang="en-US" smtClean="0"/>
              <a:t>10/8/19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577-7DB0-9440-B29D-0D4E3CC01093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4C0D-5B7B-BB4A-A276-749670FA0B34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EB85-433E-3048-AF66-FE6D578CFF87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74DA-6909-B948-B468-15190DC0B045}" type="datetime1">
              <a:rPr lang="en-US" smtClean="0"/>
              <a:t>10/8/19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5405-E699-2341-82E8-21456B116620}" type="datetime1">
              <a:rPr lang="en-US" smtClean="0"/>
              <a:t>10/8/19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410F-D375-FE43-8412-1984541F6502}" type="datetime1">
              <a:rPr lang="en-US" smtClean="0"/>
              <a:t>10/8/19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C8A0-C8AE-DF4E-8F63-DB5002B17AF5}" type="datetime1">
              <a:rPr lang="en-US" smtClean="0"/>
              <a:t>10/8/19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59CA-E562-0543-89DB-8DDD389045EB}" type="datetime1">
              <a:rPr lang="en-US" smtClean="0"/>
              <a:t>10/8/19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114-E828-4749-869B-BC65CE04BE9C}" type="datetime1">
              <a:rPr lang="en-US" smtClean="0"/>
              <a:t>10/8/19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7AB-F29E-264B-B651-49FF9909AD16}" type="datetime1">
              <a:rPr lang="en-US" smtClean="0"/>
              <a:t>10/8/19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F24-BD28-7A44-B5CD-96AC8BAD0734}" type="datetime1">
              <a:rPr lang="en-US" smtClean="0"/>
              <a:t>10/8/19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AED1-952F-EE4B-8D7A-D535110793A6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DA57-F0A9-C841-85D1-559AACFAB31E}" type="datetime1">
              <a:rPr lang="en-US" smtClean="0"/>
              <a:t>10/8/19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1EE3-FAB5-6448-80A9-5EDF46C29388}" type="datetime1">
              <a:rPr lang="en-US" smtClean="0"/>
              <a:t>10/8/19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61CA-823C-9342-9B66-E1C02631E96C}" type="datetime1">
              <a:rPr lang="en-US" smtClean="0"/>
              <a:t>10/8/19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1BA-12C2-9649-9D04-5BB1B1DED96A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3BAB-8015-DE46-B741-DC198C16A98F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B27B-E9FE-764F-BB11-D76572EC2D90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06D-B3B1-7948-9D74-30CBA7BB199E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229-64B9-F148-AABF-F06FCD98D802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6AB87E-6E0F-704A-AD74-2F3A10DD5725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CDE8-4FE3-F84A-982F-71B2705EE539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C969E6-493D-8C48-BE1B-CEFFA93DB2D1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F978-7B88-DE41-B2A4-A4CB753F97DE}" type="datetime1">
              <a:rPr lang="en-US" smtClean="0"/>
              <a:t>10/8/19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GB" sz="4400" dirty="0"/>
            </a:br>
            <a:r>
              <a:rPr lang="en-GB" sz="4400" dirty="0"/>
              <a:t>CMS </a:t>
            </a:r>
            <a:r>
              <a:rPr lang="en-GB" sz="4400" dirty="0" err="1"/>
              <a:t>ttX</a:t>
            </a:r>
            <a:r>
              <a:rPr lang="en-GB" sz="4400" dirty="0"/>
              <a:t> Round-table </a:t>
            </a:r>
            <a:br>
              <a:rPr lang="en-GB" sz="4400" dirty="0"/>
            </a:br>
            <a:r>
              <a:rPr lang="en-GB" sz="4400" dirty="0"/>
              <a:t>Status Report</a:t>
            </a:r>
            <a:br>
              <a:rPr lang="en-GB" sz="4400" dirty="0"/>
            </a:br>
            <a:r>
              <a:rPr lang="en-GB" sz="4400" dirty="0"/>
              <a:t>National Technical University of Athens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K. </a:t>
            </a:r>
            <a:r>
              <a:rPr lang="en-US" dirty="0" err="1"/>
              <a:t>Kousouris</a:t>
            </a:r>
            <a:r>
              <a:rPr lang="en-US" dirty="0"/>
              <a:t>, G. </a:t>
            </a:r>
            <a:r>
              <a:rPr lang="en-US" dirty="0" err="1"/>
              <a:t>Tsipolitis</a:t>
            </a:r>
            <a:r>
              <a:rPr lang="en-US" dirty="0"/>
              <a:t>, </a:t>
            </a:r>
            <a:r>
              <a:rPr lang="en-US" u="sng" dirty="0"/>
              <a:t>G. </a:t>
            </a:r>
            <a:r>
              <a:rPr lang="en-US" u="sng" dirty="0" err="1"/>
              <a:t>Bakas</a:t>
            </a:r>
            <a:r>
              <a:rPr lang="en-US" dirty="0"/>
              <a:t>, I. </a:t>
            </a:r>
            <a:r>
              <a:rPr lang="en-US" dirty="0" err="1"/>
              <a:t>Papakrivopoulos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</a:t>
            </a:r>
          </a:p>
          <a:p>
            <a:endParaRPr lang="en-US" sz="28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724272-DF9E-9B47-A3AB-AE0DAAD2F54A}"/>
                  </a:ext>
                </a:extLst>
              </p:cNvPr>
              <p:cNvSpPr txBox="1"/>
              <p:nvPr/>
            </p:nvSpPr>
            <p:spPr>
              <a:xfrm>
                <a:off x="238991" y="758536"/>
                <a:ext cx="11824854" cy="565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ttbar differential cross sections in boosted </a:t>
                </a:r>
                <a:r>
                  <a:rPr lang="en-US" dirty="0" err="1"/>
                  <a:t>l+jets</a:t>
                </a:r>
                <a:r>
                  <a:rPr lang="en-US" dirty="0"/>
                  <a:t> and all-hadronic channel (2016)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TOP-18-013 and AN-2017/149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ARC authors meeting: decided that two variables that we are investigating should change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No inclusive jet P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T </a:t>
                </a:r>
                <a:r>
                  <a:rPr lang="en-US" dirty="0">
                    <a:solidFill>
                      <a:srgbClr val="FF0000"/>
                    </a:solidFill>
                  </a:rPr>
                  <a:t> and jet Eta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Now: leading jet P</a:t>
                </a:r>
                <a:r>
                  <a:rPr lang="en-US" baseline="-25000" dirty="0"/>
                  <a:t>T </a:t>
                </a:r>
                <a:r>
                  <a:rPr lang="en-US" dirty="0"/>
                  <a:t>and absolute value of leading jet rapidity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Sub-leading jet P</a:t>
                </a:r>
                <a:r>
                  <a:rPr lang="en-US" baseline="-25000" dirty="0"/>
                  <a:t>T </a:t>
                </a:r>
                <a:r>
                  <a:rPr lang="en-US" dirty="0"/>
                  <a:t> and absolute value of sub-leading jet rapidity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Consistent with the semi-leptonic analysis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Changes have been already implemented there are new versions both for AN and paper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State/Decay Channel: Fully hadronic final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Boosted ttbar analysis (P</a:t>
                </a:r>
                <a:r>
                  <a:rPr lang="en-US" baseline="-25000" dirty="0"/>
                  <a:t>T </a:t>
                </a:r>
                <a:r>
                  <a:rPr lang="en-US" dirty="0"/>
                  <a:t>&gt; 400)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Differential Cross section in different phase spaces for various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Fiducial , Particle and Parton phase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ttbar system mass, P</a:t>
                </a:r>
                <a:r>
                  <a:rPr lang="en-US" baseline="-25000" dirty="0"/>
                  <a:t>T</a:t>
                </a:r>
                <a:r>
                  <a:rPr lang="en-US" dirty="0"/>
                  <a:t> and rapidity (y)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Leading jet P</a:t>
                </a:r>
                <a:r>
                  <a:rPr lang="en-US" baseline="-25000" dirty="0"/>
                  <a:t>T </a:t>
                </a:r>
                <a:r>
                  <a:rPr lang="en-US" dirty="0"/>
                  <a:t> and absolute leading jet rapidity (|y|)</a:t>
                </a:r>
                <a:endParaRPr lang="el-G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Sub-leading jet P</a:t>
                </a:r>
                <a:r>
                  <a:rPr lang="en-US" baseline="-25000" dirty="0"/>
                  <a:t>T </a:t>
                </a:r>
                <a:r>
                  <a:rPr lang="en-US" dirty="0"/>
                  <a:t>and absolute sub-leading jet rapidity (|y|)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cos(</a:t>
                </a:r>
                <a:r>
                  <a:rPr lang="el-GR" dirty="0"/>
                  <a:t>θ*)</a:t>
                </a:r>
                <a:r>
                  <a:rPr lang="en-US" dirty="0"/>
                  <a:t>: where scattering angle </a:t>
                </a:r>
                <a:r>
                  <a:rPr lang="el-GR" dirty="0"/>
                  <a:t>θ* </a:t>
                </a:r>
                <a:r>
                  <a:rPr lang="en-US" dirty="0"/>
                  <a:t> is the angle between top quark and z-axis in the Zero Momentum Frame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l-GR" dirty="0"/>
                  <a:t>χ</a:t>
                </a:r>
                <a:r>
                  <a:rPr lang="en-US" dirty="0"/>
                  <a:t>: where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 and y</a:t>
                </a:r>
                <a:r>
                  <a:rPr lang="en-US" baseline="-25000" dirty="0"/>
                  <a:t>1</a:t>
                </a:r>
                <a:r>
                  <a:rPr lang="en-US" dirty="0"/>
                  <a:t> and y</a:t>
                </a:r>
                <a:r>
                  <a:rPr lang="en-US" baseline="-25000" dirty="0"/>
                  <a:t>2</a:t>
                </a:r>
                <a:r>
                  <a:rPr lang="en-US" dirty="0"/>
                  <a:t> correspond to the </a:t>
                </a:r>
                <a:r>
                  <a:rPr lang="en-US" dirty="0" err="1"/>
                  <a:t>rapidities</a:t>
                </a:r>
                <a:r>
                  <a:rPr lang="en-US" dirty="0"/>
                  <a:t> of the 2 leading jets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724272-DF9E-9B47-A3AB-AE0DAAD2F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1" y="758536"/>
                <a:ext cx="11824854" cy="5651547"/>
              </a:xfrm>
              <a:prstGeom prst="rect">
                <a:avLst/>
              </a:prstGeom>
              <a:blipFill>
                <a:blip r:embed="rId2"/>
                <a:stretch>
                  <a:fillRect l="-32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5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24272-DF9E-9B47-A3AB-AE0DAAD2F54A}"/>
              </a:ext>
            </a:extLst>
          </p:cNvPr>
          <p:cNvSpPr txBox="1"/>
          <p:nvPr/>
        </p:nvSpPr>
        <p:spPr>
          <a:xfrm>
            <a:off x="296986" y="353291"/>
            <a:ext cx="118248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2016: 9_4_XX re-</a:t>
            </a:r>
            <a:r>
              <a:rPr lang="en-US" dirty="0" err="1"/>
              <a:t>reco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2017: 9_4_XX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2018: 10_2_XX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2016 and 2017 data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are using only the TT bar samples with the </a:t>
            </a:r>
            <a:r>
              <a:rPr lang="en-US" dirty="0" err="1"/>
              <a:t>Mtt</a:t>
            </a:r>
            <a:r>
              <a:rPr lang="en-US" dirty="0"/>
              <a:t> cut (both 700-1000GeV and 1000-Inf GeV samples)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“top Tagger” that discriminates top jet candidates and QCD </a:t>
            </a:r>
            <a:r>
              <a:rPr lang="en-US" dirty="0" err="1"/>
              <a:t>multijet</a:t>
            </a:r>
            <a:r>
              <a:rPr lang="en-US" dirty="0"/>
              <a:t> background jets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new tagger is trained per jet and not per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separate trainings for each year (2016, 2017, 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Efficiencies and acceptances for all variables for the 3 separate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decided on 3 different Working Points for our tagger in order for the Efficiency of the leading jet P</a:t>
            </a:r>
            <a:r>
              <a:rPr lang="en-US" baseline="-25000" dirty="0"/>
              <a:t>T </a:t>
            </a:r>
            <a:r>
              <a:rPr lang="en-US" dirty="0"/>
              <a:t> to be </a:t>
            </a:r>
            <a:r>
              <a:rPr lang="en-US" dirty="0" err="1"/>
              <a:t>si</a:t>
            </a:r>
            <a:r>
              <a:rPr lang="en-US" dirty="0"/>
              <a:t> similar in all 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Response matrices for all variables and for every year accordingly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agreement with other analysis as well as </a:t>
            </a:r>
            <a:r>
              <a:rPr lang="en-US" dirty="0" err="1"/>
              <a:t>uknown</a:t>
            </a:r>
            <a:r>
              <a:rPr lang="en-US" dirty="0"/>
              <a:t> CSVv2 Working Points for the 2018 MC , we are using the </a:t>
            </a:r>
            <a:r>
              <a:rPr lang="en-US" dirty="0" err="1"/>
              <a:t>deepCSV</a:t>
            </a:r>
            <a:r>
              <a:rPr lang="en-US" dirty="0"/>
              <a:t> b-tagger and not the CSVv2.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deepCSV</a:t>
            </a:r>
            <a:r>
              <a:rPr lang="en-US" dirty="0"/>
              <a:t> tagger is more efficient than the CSVv2 in our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QCD background shape from data</a:t>
            </a:r>
          </a:p>
        </p:txBody>
      </p:sp>
    </p:spTree>
    <p:extLst>
      <p:ext uri="{BB962C8B-B14F-4D97-AF65-F5344CB8AC3E}">
        <p14:creationId xmlns:p14="http://schemas.microsoft.com/office/powerpoint/2010/main" val="154196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155" y="0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Future Steps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24272-DF9E-9B47-A3AB-AE0DAAD2F54A}"/>
              </a:ext>
            </a:extLst>
          </p:cNvPr>
          <p:cNvSpPr txBox="1"/>
          <p:nvPr/>
        </p:nvSpPr>
        <p:spPr>
          <a:xfrm>
            <a:off x="238990" y="758536"/>
            <a:ext cx="11953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with the fit for the QCD </a:t>
            </a:r>
            <a:r>
              <a:rPr lang="en-US" dirty="0" err="1"/>
              <a:t>bkg</a:t>
            </a:r>
            <a:r>
              <a:rPr lang="en-US" dirty="0"/>
              <a:t> extraction, extract the signal S(x) where x is each contemplated variable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Unfold to the Particle and Parton Phase spaces for each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 instead of BDT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MC </a:t>
            </a:r>
            <a:r>
              <a:rPr lang="en-US" dirty="0"/>
              <a:t>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Ultra legacy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26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8433</TotalTime>
  <Words>282</Words>
  <Application>Microsoft Macintosh PowerPoint</Application>
  <PresentationFormat>Widescreen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Retrospect</vt:lpstr>
      <vt:lpstr>Custom Design</vt:lpstr>
      <vt:lpstr> CMS ttX Round-table  Status Report National Technical University of Athens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3020</cp:revision>
  <dcterms:created xsi:type="dcterms:W3CDTF">2016-11-01T14:45:08Z</dcterms:created>
  <dcterms:modified xsi:type="dcterms:W3CDTF">2019-10-08T05:53:25Z</dcterms:modified>
</cp:coreProperties>
</file>