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8"/>
  </p:notesMasterIdLst>
  <p:handoutMasterIdLst>
    <p:handoutMasterId r:id="rId9"/>
  </p:handoutMasterIdLst>
  <p:sldIdLst>
    <p:sldId id="256" r:id="rId3"/>
    <p:sldId id="439" r:id="rId4"/>
    <p:sldId id="440" r:id="rId5"/>
    <p:sldId id="441" r:id="rId6"/>
    <p:sldId id="44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00CF8-A4F8-4BB8-976B-0D5859459DEE}" type="datetime1">
              <a:rPr lang="en-GB" smtClean="0"/>
              <a:t>09/10/2019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0BFA-D588-4876-B0CE-96D0B8DE4331}" type="datetime1">
              <a:rPr lang="en-GB" smtClean="0"/>
              <a:t>09/10/2019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2347020-43BD-4614-839E-5DE0684EF482}" type="datetime1">
              <a:rPr lang="en-GB" smtClean="0"/>
              <a:t>09/10/2019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AEF-CB34-4A7D-AE93-DF93C764F351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3F58-7AE8-49E2-A5B1-8DB1E8778A7B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0DD9-38B3-495C-BDB7-6282ACC62B2A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92F-8FC9-4ABD-99DF-79C10901CC99}" type="datetime1">
              <a:rPr lang="en-US" smtClean="0"/>
              <a:t>10/9/19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C4-706A-47E5-B071-C0CEE8753B03}" type="datetime1">
              <a:rPr lang="en-US" smtClean="0"/>
              <a:t>10/9/19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15C-87AA-47EC-A0F2-1196CBEF57F8}" type="datetime1">
              <a:rPr lang="en-US" smtClean="0"/>
              <a:t>10/9/19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E012-054E-4E53-AA34-949E27874164}" type="datetime1">
              <a:rPr lang="en-US" smtClean="0"/>
              <a:t>10/9/19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F115-83D0-4833-9260-A05C743BE4D3}" type="datetime1">
              <a:rPr lang="en-US" smtClean="0"/>
              <a:t>10/9/19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206A-33A2-4434-9812-22BD0A7E7722}" type="datetime1">
              <a:rPr lang="en-US" smtClean="0"/>
              <a:t>10/9/19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CF26-738E-49BB-A8D3-D025A0E4504C}" type="datetime1">
              <a:rPr lang="en-US" smtClean="0"/>
              <a:t>10/9/19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47C9-E6F3-40B2-ADB7-8DB91216470A}" type="datetime1">
              <a:rPr lang="en-US" smtClean="0"/>
              <a:t>10/9/19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B5B8-624B-4A3C-B665-7B8B445E8AA3}" type="datetime1">
              <a:rPr lang="en-US" smtClean="0"/>
              <a:t>10/9/19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10C0-309F-465E-A15D-7E4A835A81BD}" type="datetime1">
              <a:rPr lang="en-US" smtClean="0"/>
              <a:t>10/9/19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7126-0819-48E9-9D12-B05358AC5B9D}" type="datetime1">
              <a:rPr lang="en-US" smtClean="0"/>
              <a:t>10/9/19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1DA8-61BD-4A44-87FD-3EBD8B70EDD9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3971-4744-43DB-90BE-A206C6B40D73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65A5-A0E9-4970-B962-45D77BDCA061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FBE8-2953-41EC-B37A-F1044251301C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AF4-71C0-43C8-A4A0-A57645043236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FD023E-1C56-465E-B820-E16F72FACDBC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5FA-3DCD-4B2B-B0B9-5B3083C9FAE7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39FF6A-FE3B-40B1-B091-799BBEC4E1E3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4F7C-07A2-4D5D-BA5B-269B177E903F}" type="datetime1">
              <a:rPr lang="en-US" smtClean="0"/>
              <a:t>10/9/19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br>
              <a:rPr lang="el-GR" sz="4400" dirty="0"/>
            </a:br>
            <a:br>
              <a:rPr lang="en-GB" sz="4400" dirty="0"/>
            </a:br>
            <a:r>
              <a:rPr lang="en-GB" sz="4400" dirty="0"/>
              <a:t>HEP Weekly Report</a:t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971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Bakas </a:t>
            </a:r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855" y="670041"/>
            <a:ext cx="109030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Background shape 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Get familiar with </a:t>
            </a:r>
            <a:r>
              <a:rPr lang="en-GB" sz="1600" dirty="0" err="1"/>
              <a:t>RooFit</a:t>
            </a:r>
            <a:r>
              <a:rPr lang="en-GB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Fit in SR</a:t>
            </a:r>
            <a:r>
              <a:rPr lang="en-GB" sz="1600" baseline="-25000" dirty="0"/>
              <a:t>A </a:t>
            </a:r>
            <a:r>
              <a:rPr lang="en-GB" sz="1600" dirty="0"/>
              <a:t> region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Signal Region (SR): Baseline selection + </a:t>
            </a:r>
            <a:r>
              <a:rPr lang="en-GB" sz="1600" dirty="0" err="1"/>
              <a:t>topTagger</a:t>
            </a:r>
            <a:r>
              <a:rPr lang="en-GB" sz="1600" dirty="0"/>
              <a:t> + b-tagging (2 b-tag) + Mass Cut [120,220]GeV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Control Region (CR): Baseline selection + </a:t>
            </a:r>
            <a:r>
              <a:rPr lang="en-GB" sz="1600" dirty="0" err="1"/>
              <a:t>topTagger</a:t>
            </a:r>
            <a:r>
              <a:rPr lang="en-GB" sz="1600" dirty="0"/>
              <a:t> + revert b-tagging + Mass Cut [120,220]GeV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Signal Region A (SR</a:t>
            </a:r>
            <a:r>
              <a:rPr lang="en-GB" sz="1600" baseline="-25000" dirty="0"/>
              <a:t>A</a:t>
            </a:r>
            <a:r>
              <a:rPr lang="en-GB" sz="1600" dirty="0"/>
              <a:t>): Extended SR </a:t>
            </a:r>
            <a:r>
              <a:rPr lang="en-GB" sz="1600" dirty="0">
                <a:sym typeface="Wingdings" pitchFamily="2" charset="2"/>
              </a:rPr>
              <a:t> SR – Mass Cut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600" dirty="0">
              <a:sym typeface="Wingdings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In SR</a:t>
            </a:r>
            <a:r>
              <a:rPr lang="en-GB" sz="1600" baseline="-25000" dirty="0">
                <a:sym typeface="Wingdings" pitchFamily="2" charset="2"/>
              </a:rPr>
              <a:t>A</a:t>
            </a:r>
            <a:r>
              <a:rPr lang="en-GB" sz="1600" dirty="0">
                <a:sym typeface="Wingdings" pitchFamily="2" charset="2"/>
              </a:rPr>
              <a:t> we fit signal from MC, Subdominant </a:t>
            </a:r>
            <a:r>
              <a:rPr lang="en-GB" sz="1600" dirty="0" err="1">
                <a:sym typeface="Wingdings" pitchFamily="2" charset="2"/>
              </a:rPr>
              <a:t>Bkg</a:t>
            </a:r>
            <a:r>
              <a:rPr lang="en-GB" sz="1600" dirty="0">
                <a:sym typeface="Wingdings" pitchFamily="2" charset="2"/>
              </a:rPr>
              <a:t> from MC and Data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6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sym typeface="Wingdings" pitchFamily="2" charset="2"/>
              </a:rPr>
              <a:t>MergeFilesMC.py</a:t>
            </a:r>
            <a:r>
              <a:rPr lang="en-GB" sz="1600" dirty="0">
                <a:sym typeface="Wingdings" pitchFamily="2" charset="2"/>
              </a:rPr>
              <a:t> : piece of code to </a:t>
            </a:r>
            <a:r>
              <a:rPr lang="en-GB" sz="1600" dirty="0" err="1">
                <a:sym typeface="Wingdings" pitchFamily="2" charset="2"/>
              </a:rPr>
              <a:t>hadd</a:t>
            </a:r>
            <a:r>
              <a:rPr lang="en-GB" sz="1600" dirty="0">
                <a:sym typeface="Wingdings" pitchFamily="2" charset="2"/>
              </a:rPr>
              <a:t> all root files from production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Changes in the </a:t>
            </a:r>
            <a:r>
              <a:rPr lang="en-GB" sz="1600" dirty="0" err="1">
                <a:sym typeface="Wingdings" pitchFamily="2" charset="2"/>
              </a:rPr>
              <a:t>eostools.py</a:t>
            </a:r>
            <a:r>
              <a:rPr lang="en-GB" sz="1600" dirty="0">
                <a:sym typeface="Wingdings" pitchFamily="2" charset="2"/>
              </a:rPr>
              <a:t> script  script is throwing errors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Avoid functions from </a:t>
            </a:r>
            <a:r>
              <a:rPr lang="en-GB" sz="1600" dirty="0" err="1">
                <a:sym typeface="Wingdings" pitchFamily="2" charset="2"/>
              </a:rPr>
              <a:t>eostools.py</a:t>
            </a:r>
            <a:r>
              <a:rPr lang="en-GB" sz="1600" dirty="0">
                <a:sym typeface="Wingdings" pitchFamily="2" charset="2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Script is now using NO </a:t>
            </a:r>
            <a:r>
              <a:rPr lang="en-GB" sz="1600" dirty="0" err="1">
                <a:sym typeface="Wingdings" pitchFamily="2" charset="2"/>
              </a:rPr>
              <a:t>eostools.py</a:t>
            </a:r>
            <a:r>
              <a:rPr lang="en-GB" sz="1600" dirty="0">
                <a:sym typeface="Wingdings" pitchFamily="2" charset="2"/>
              </a:rPr>
              <a:t> functions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Not working on lxplus7 (looking into this) Lisa Found out why, probably a library is not loaded in the new root version leading to </a:t>
            </a:r>
            <a:r>
              <a:rPr lang="en-GB" sz="1600" dirty="0" err="1">
                <a:sym typeface="Wingdings" pitchFamily="2" charset="2"/>
              </a:rPr>
              <a:t>inconcistencies</a:t>
            </a:r>
            <a:r>
              <a:rPr lang="en-GB" sz="1600" dirty="0">
                <a:sym typeface="Wingdings" pitchFamily="2" charset="2"/>
              </a:rPr>
              <a:t> </a:t>
            </a:r>
          </a:p>
          <a:p>
            <a:pPr lvl="1"/>
            <a:endParaRPr lang="en-GB" sz="1600" dirty="0">
              <a:sym typeface="Wingdings" pitchFamily="2" charset="2"/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Weekly Report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37379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Weekly Report</a:t>
            </a:r>
            <a:endParaRPr lang="en-GB" sz="3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EAA216-1616-6344-AC7F-E20F77F9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94491" y="-754899"/>
            <a:ext cx="5071110" cy="7920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8D8A02-A11B-AA41-AEF6-532958FE10E8}"/>
              </a:ext>
            </a:extLst>
          </p:cNvPr>
          <p:cNvSpPr txBox="1"/>
          <p:nvPr/>
        </p:nvSpPr>
        <p:spPr>
          <a:xfrm>
            <a:off x="387927" y="1219200"/>
            <a:ext cx="29925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Template of the </a:t>
            </a:r>
            <a:r>
              <a:rPr lang="en-US" dirty="0" err="1"/>
              <a:t>tt</a:t>
            </a:r>
            <a:r>
              <a:rPr lang="en-US" dirty="0"/>
              <a:t> signal from MC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shape 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smooth polynomial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 Gaussians (one describes the W resonance from unmerged top decays and the other describes the fully merged top resonance).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5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Weekly Report</a:t>
            </a:r>
            <a:endParaRPr lang="en-GB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6F0E4A-F3FA-164E-9962-6A56091F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45540" y="-403781"/>
            <a:ext cx="4045712" cy="6336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76F6AB-FB9F-754A-99C2-89BD53608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11313" y="-398193"/>
            <a:ext cx="4056888" cy="63367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45736F-6B42-E340-BD9C-528A35FCD48A}"/>
              </a:ext>
            </a:extLst>
          </p:cNvPr>
          <p:cNvSpPr txBox="1"/>
          <p:nvPr/>
        </p:nvSpPr>
        <p:spPr>
          <a:xfrm>
            <a:off x="6567055" y="4918364"/>
            <a:ext cx="5223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QCD shape is taken from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QCD shape is composed of a smooth polynomial and a Gaussian + Gaussian for W resonance.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B60031-FB22-E843-A270-E21A11F43D51}"/>
              </a:ext>
            </a:extLst>
          </p:cNvPr>
          <p:cNvSpPr txBox="1"/>
          <p:nvPr/>
        </p:nvSpPr>
        <p:spPr>
          <a:xfrm>
            <a:off x="556814" y="4918364"/>
            <a:ext cx="5223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shape of the subdominant </a:t>
            </a:r>
            <a:r>
              <a:rPr lang="en-US" dirty="0" err="1"/>
              <a:t>bkgs</a:t>
            </a:r>
            <a:r>
              <a:rPr lang="en-US" dirty="0"/>
              <a:t> is taken from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subdominant backgrounds contains a smooth polynomial and two Gaussians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2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Weekly Report</a:t>
            </a:r>
            <a:endParaRPr lang="en-GB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8A2B5-1151-3949-AF55-06CD8983F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81047" y="0"/>
            <a:ext cx="5829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6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7493</TotalTime>
  <Words>268</Words>
  <Application>Microsoft Macintosh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Custom Design</vt:lpstr>
      <vt:lpstr>  HEP Weekly Report 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Microsoft Office User</cp:lastModifiedBy>
  <cp:revision>2430</cp:revision>
  <dcterms:created xsi:type="dcterms:W3CDTF">2016-11-01T14:45:08Z</dcterms:created>
  <dcterms:modified xsi:type="dcterms:W3CDTF">2019-10-09T07:59:10Z</dcterms:modified>
</cp:coreProperties>
</file>