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9"/>
  </p:notesMasterIdLst>
  <p:handoutMasterIdLst>
    <p:handoutMasterId r:id="rId20"/>
  </p:handoutMasterIdLst>
  <p:sldIdLst>
    <p:sldId id="256" r:id="rId3"/>
    <p:sldId id="568" r:id="rId4"/>
    <p:sldId id="593" r:id="rId5"/>
    <p:sldId id="585" r:id="rId6"/>
    <p:sldId id="598" r:id="rId7"/>
    <p:sldId id="600" r:id="rId8"/>
    <p:sldId id="597" r:id="rId9"/>
    <p:sldId id="594" r:id="rId10"/>
    <p:sldId id="602" r:id="rId11"/>
    <p:sldId id="604" r:id="rId12"/>
    <p:sldId id="603" r:id="rId13"/>
    <p:sldId id="588" r:id="rId14"/>
    <p:sldId id="507" r:id="rId15"/>
    <p:sldId id="601" r:id="rId16"/>
    <p:sldId id="596" r:id="rId17"/>
    <p:sldId id="5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11/3/20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11/3/20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11/3/20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11/3/20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11/3/20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11/3/20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11/3/20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11/3/20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11/3/20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11/3/20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11/3/20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11/3/20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11/3/20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11/3/20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11/3/20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11/3/20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11/3/20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11/3/20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3/11/2020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92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Cut Flow vs </a:t>
            </a:r>
            <a:r>
              <a:rPr lang="en-GB" sz="2800" u="sng" dirty="0" err="1"/>
              <a:t>JetMassSoftDrop</a:t>
            </a:r>
            <a:r>
              <a:rPr lang="en-GB" sz="2800" u="sng" dirty="0"/>
              <a:t> (leading)</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4" name="Picture 3">
            <a:extLst>
              <a:ext uri="{FF2B5EF4-FFF2-40B4-BE49-F238E27FC236}">
                <a16:creationId xmlns:a16="http://schemas.microsoft.com/office/drawing/2014/main" id="{87B56FAF-9C61-8843-8A75-410DEA31BDE3}"/>
              </a:ext>
            </a:extLst>
          </p:cNvPr>
          <p:cNvPicPr>
            <a:picLocks noChangeAspect="1"/>
          </p:cNvPicPr>
          <p:nvPr/>
        </p:nvPicPr>
        <p:blipFill>
          <a:blip r:embed="rId2"/>
          <a:stretch>
            <a:fillRect/>
          </a:stretch>
        </p:blipFill>
        <p:spPr>
          <a:xfrm rot="5400000">
            <a:off x="2507612" y="-28272"/>
            <a:ext cx="3012694" cy="4176522"/>
          </a:xfrm>
          <a:prstGeom prst="rect">
            <a:avLst/>
          </a:prstGeom>
        </p:spPr>
      </p:pic>
      <p:pic>
        <p:nvPicPr>
          <p:cNvPr id="6" name="Picture 5">
            <a:extLst>
              <a:ext uri="{FF2B5EF4-FFF2-40B4-BE49-F238E27FC236}">
                <a16:creationId xmlns:a16="http://schemas.microsoft.com/office/drawing/2014/main" id="{AE52CDC1-9C75-9A4B-AF46-F3EA8CD2102B}"/>
              </a:ext>
            </a:extLst>
          </p:cNvPr>
          <p:cNvPicPr>
            <a:picLocks noChangeAspect="1"/>
          </p:cNvPicPr>
          <p:nvPr/>
        </p:nvPicPr>
        <p:blipFill>
          <a:blip r:embed="rId3"/>
          <a:stretch>
            <a:fillRect/>
          </a:stretch>
        </p:blipFill>
        <p:spPr>
          <a:xfrm rot="5400000">
            <a:off x="2507612" y="2949071"/>
            <a:ext cx="3012694" cy="4176522"/>
          </a:xfrm>
          <a:prstGeom prst="rect">
            <a:avLst/>
          </a:prstGeom>
        </p:spPr>
      </p:pic>
      <p:pic>
        <p:nvPicPr>
          <p:cNvPr id="9" name="Picture 8">
            <a:extLst>
              <a:ext uri="{FF2B5EF4-FFF2-40B4-BE49-F238E27FC236}">
                <a16:creationId xmlns:a16="http://schemas.microsoft.com/office/drawing/2014/main" id="{4903D7B1-56A8-0D44-A5A4-5416E4C6D56F}"/>
              </a:ext>
            </a:extLst>
          </p:cNvPr>
          <p:cNvPicPr>
            <a:picLocks noChangeAspect="1"/>
          </p:cNvPicPr>
          <p:nvPr/>
        </p:nvPicPr>
        <p:blipFill>
          <a:blip r:embed="rId4"/>
          <a:stretch>
            <a:fillRect/>
          </a:stretch>
        </p:blipFill>
        <p:spPr>
          <a:xfrm rot="5400000">
            <a:off x="6684134" y="-28272"/>
            <a:ext cx="3012694" cy="4176522"/>
          </a:xfrm>
          <a:prstGeom prst="rect">
            <a:avLst/>
          </a:prstGeom>
        </p:spPr>
      </p:pic>
      <p:pic>
        <p:nvPicPr>
          <p:cNvPr id="12" name="Picture 11">
            <a:extLst>
              <a:ext uri="{FF2B5EF4-FFF2-40B4-BE49-F238E27FC236}">
                <a16:creationId xmlns:a16="http://schemas.microsoft.com/office/drawing/2014/main" id="{C2071543-B008-4942-83A0-9B6670700478}"/>
              </a:ext>
            </a:extLst>
          </p:cNvPr>
          <p:cNvPicPr>
            <a:picLocks noChangeAspect="1"/>
          </p:cNvPicPr>
          <p:nvPr/>
        </p:nvPicPr>
        <p:blipFill>
          <a:blip r:embed="rId5"/>
          <a:stretch>
            <a:fillRect/>
          </a:stretch>
        </p:blipFill>
        <p:spPr>
          <a:xfrm rot="5400000">
            <a:off x="6684134" y="2949070"/>
            <a:ext cx="3012694" cy="4176522"/>
          </a:xfrm>
          <a:prstGeom prst="rect">
            <a:avLst/>
          </a:prstGeom>
        </p:spPr>
      </p:pic>
    </p:spTree>
    <p:extLst>
      <p:ext uri="{BB962C8B-B14F-4D97-AF65-F5344CB8AC3E}">
        <p14:creationId xmlns:p14="http://schemas.microsoft.com/office/powerpoint/2010/main" val="214541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92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Cut Flow vs </a:t>
            </a:r>
            <a:r>
              <a:rPr lang="en-GB" sz="2800" u="sng" dirty="0" err="1"/>
              <a:t>JetMassSoftDrop</a:t>
            </a:r>
            <a:r>
              <a:rPr lang="en-GB" sz="2800" u="sng" dirty="0"/>
              <a:t> (</a:t>
            </a:r>
            <a:r>
              <a:rPr lang="en-GB" sz="2800" u="sng" dirty="0" err="1"/>
              <a:t>subleading</a:t>
            </a:r>
            <a:r>
              <a:rPr lang="en-GB" sz="2800" u="sng" dirty="0"/>
              <a:t>)</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8" name="Picture 7">
            <a:extLst>
              <a:ext uri="{FF2B5EF4-FFF2-40B4-BE49-F238E27FC236}">
                <a16:creationId xmlns:a16="http://schemas.microsoft.com/office/drawing/2014/main" id="{9B750222-3DA5-BC42-BF24-3EFABD3AC60B}"/>
              </a:ext>
            </a:extLst>
          </p:cNvPr>
          <p:cNvPicPr>
            <a:picLocks noChangeAspect="1"/>
          </p:cNvPicPr>
          <p:nvPr/>
        </p:nvPicPr>
        <p:blipFill>
          <a:blip r:embed="rId2"/>
          <a:stretch>
            <a:fillRect/>
          </a:stretch>
        </p:blipFill>
        <p:spPr>
          <a:xfrm rot="5400000">
            <a:off x="2556773" y="-61035"/>
            <a:ext cx="3012694" cy="4176522"/>
          </a:xfrm>
          <a:prstGeom prst="rect">
            <a:avLst/>
          </a:prstGeom>
        </p:spPr>
      </p:pic>
      <p:pic>
        <p:nvPicPr>
          <p:cNvPr id="13" name="Picture 12">
            <a:extLst>
              <a:ext uri="{FF2B5EF4-FFF2-40B4-BE49-F238E27FC236}">
                <a16:creationId xmlns:a16="http://schemas.microsoft.com/office/drawing/2014/main" id="{FBACE1A3-3D55-C14B-9E3C-2A170DD50FDD}"/>
              </a:ext>
            </a:extLst>
          </p:cNvPr>
          <p:cNvPicPr>
            <a:picLocks noChangeAspect="1"/>
          </p:cNvPicPr>
          <p:nvPr/>
        </p:nvPicPr>
        <p:blipFill>
          <a:blip r:embed="rId3"/>
          <a:stretch>
            <a:fillRect/>
          </a:stretch>
        </p:blipFill>
        <p:spPr>
          <a:xfrm rot="5400000">
            <a:off x="2497110" y="2949071"/>
            <a:ext cx="3012694" cy="4176522"/>
          </a:xfrm>
          <a:prstGeom prst="rect">
            <a:avLst/>
          </a:prstGeom>
        </p:spPr>
      </p:pic>
      <p:pic>
        <p:nvPicPr>
          <p:cNvPr id="15" name="Picture 14">
            <a:extLst>
              <a:ext uri="{FF2B5EF4-FFF2-40B4-BE49-F238E27FC236}">
                <a16:creationId xmlns:a16="http://schemas.microsoft.com/office/drawing/2014/main" id="{4180C5B9-0081-DB49-9A98-9834751AC5E7}"/>
              </a:ext>
            </a:extLst>
          </p:cNvPr>
          <p:cNvPicPr>
            <a:picLocks noChangeAspect="1"/>
          </p:cNvPicPr>
          <p:nvPr/>
        </p:nvPicPr>
        <p:blipFill>
          <a:blip r:embed="rId4"/>
          <a:stretch>
            <a:fillRect/>
          </a:stretch>
        </p:blipFill>
        <p:spPr>
          <a:xfrm rot="5400000">
            <a:off x="6673632" y="-63624"/>
            <a:ext cx="3012694" cy="4176522"/>
          </a:xfrm>
          <a:prstGeom prst="rect">
            <a:avLst/>
          </a:prstGeom>
        </p:spPr>
      </p:pic>
      <p:pic>
        <p:nvPicPr>
          <p:cNvPr id="17" name="Picture 16">
            <a:extLst>
              <a:ext uri="{FF2B5EF4-FFF2-40B4-BE49-F238E27FC236}">
                <a16:creationId xmlns:a16="http://schemas.microsoft.com/office/drawing/2014/main" id="{7EED741C-10BB-E34A-893E-27591F4C85BB}"/>
              </a:ext>
            </a:extLst>
          </p:cNvPr>
          <p:cNvPicPr>
            <a:picLocks noChangeAspect="1"/>
          </p:cNvPicPr>
          <p:nvPr/>
        </p:nvPicPr>
        <p:blipFill>
          <a:blip r:embed="rId5"/>
          <a:stretch>
            <a:fillRect/>
          </a:stretch>
        </p:blipFill>
        <p:spPr>
          <a:xfrm rot="5400000">
            <a:off x="6673632" y="2949071"/>
            <a:ext cx="3012694" cy="4176522"/>
          </a:xfrm>
          <a:prstGeom prst="rect">
            <a:avLst/>
          </a:prstGeom>
        </p:spPr>
      </p:pic>
    </p:spTree>
    <p:extLst>
      <p:ext uri="{BB962C8B-B14F-4D97-AF65-F5344CB8AC3E}">
        <p14:creationId xmlns:p14="http://schemas.microsoft.com/office/powerpoint/2010/main" val="418800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11/3/20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PostFit</a:t>
            </a:r>
            <a:r>
              <a:rPr lang="en-GB" sz="2800" u="sng" dirty="0"/>
              <a:t>)</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pic>
        <p:nvPicPr>
          <p:cNvPr id="4" name="Picture 3">
            <a:extLst>
              <a:ext uri="{FF2B5EF4-FFF2-40B4-BE49-F238E27FC236}">
                <a16:creationId xmlns:a16="http://schemas.microsoft.com/office/drawing/2014/main" id="{BDEC8590-D33A-B24D-97F2-1A8A5B8D34EC}"/>
              </a:ext>
            </a:extLst>
          </p:cNvPr>
          <p:cNvPicPr>
            <a:picLocks noChangeAspect="1"/>
          </p:cNvPicPr>
          <p:nvPr/>
        </p:nvPicPr>
        <p:blipFill>
          <a:blip r:embed="rId2"/>
          <a:stretch>
            <a:fillRect/>
          </a:stretch>
        </p:blipFill>
        <p:spPr>
          <a:xfrm rot="5400000">
            <a:off x="2719619" y="-361734"/>
            <a:ext cx="2904363" cy="4536567"/>
          </a:xfrm>
          <a:prstGeom prst="rect">
            <a:avLst/>
          </a:prstGeom>
        </p:spPr>
      </p:pic>
      <p:pic>
        <p:nvPicPr>
          <p:cNvPr id="6" name="Picture 5">
            <a:extLst>
              <a:ext uri="{FF2B5EF4-FFF2-40B4-BE49-F238E27FC236}">
                <a16:creationId xmlns:a16="http://schemas.microsoft.com/office/drawing/2014/main" id="{C0023AE5-0F48-F94D-A247-2AB3B405A796}"/>
              </a:ext>
            </a:extLst>
          </p:cNvPr>
          <p:cNvPicPr>
            <a:picLocks noChangeAspect="1"/>
          </p:cNvPicPr>
          <p:nvPr/>
        </p:nvPicPr>
        <p:blipFill>
          <a:blip r:embed="rId3"/>
          <a:stretch>
            <a:fillRect/>
          </a:stretch>
        </p:blipFill>
        <p:spPr>
          <a:xfrm rot="5400000">
            <a:off x="2719620" y="2584382"/>
            <a:ext cx="2904363" cy="4536567"/>
          </a:xfrm>
          <a:prstGeom prst="rect">
            <a:avLst/>
          </a:prstGeom>
        </p:spPr>
      </p:pic>
      <p:pic>
        <p:nvPicPr>
          <p:cNvPr id="9" name="Picture 8">
            <a:extLst>
              <a:ext uri="{FF2B5EF4-FFF2-40B4-BE49-F238E27FC236}">
                <a16:creationId xmlns:a16="http://schemas.microsoft.com/office/drawing/2014/main" id="{4FCA774E-1E55-CC43-9F17-9EF3AFA83BAC}"/>
              </a:ext>
            </a:extLst>
          </p:cNvPr>
          <p:cNvPicPr>
            <a:picLocks noChangeAspect="1"/>
          </p:cNvPicPr>
          <p:nvPr/>
        </p:nvPicPr>
        <p:blipFill>
          <a:blip r:embed="rId4"/>
          <a:stretch>
            <a:fillRect/>
          </a:stretch>
        </p:blipFill>
        <p:spPr>
          <a:xfrm rot="5400000">
            <a:off x="7026565" y="-208295"/>
            <a:ext cx="2904363" cy="4536567"/>
          </a:xfrm>
          <a:prstGeom prst="rect">
            <a:avLst/>
          </a:prstGeom>
        </p:spPr>
      </p:pic>
      <p:pic>
        <p:nvPicPr>
          <p:cNvPr id="12" name="Picture 11">
            <a:extLst>
              <a:ext uri="{FF2B5EF4-FFF2-40B4-BE49-F238E27FC236}">
                <a16:creationId xmlns:a16="http://schemas.microsoft.com/office/drawing/2014/main" id="{15BF9934-9166-C74D-A6EE-88ADE13B2856}"/>
              </a:ext>
            </a:extLst>
          </p:cNvPr>
          <p:cNvPicPr>
            <a:picLocks noChangeAspect="1"/>
          </p:cNvPicPr>
          <p:nvPr/>
        </p:nvPicPr>
        <p:blipFill>
          <a:blip r:embed="rId5"/>
          <a:stretch>
            <a:fillRect/>
          </a:stretch>
        </p:blipFill>
        <p:spPr>
          <a:xfrm rot="5400000">
            <a:off x="7026565" y="2584382"/>
            <a:ext cx="2904363" cy="4536567"/>
          </a:xfrm>
          <a:prstGeom prst="rect">
            <a:avLst/>
          </a:prstGeom>
        </p:spPr>
      </p:pic>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spTree>
    <p:extLst>
      <p:ext uri="{BB962C8B-B14F-4D97-AF65-F5344CB8AC3E}">
        <p14:creationId xmlns:p14="http://schemas.microsoft.com/office/powerpoint/2010/main" val="376621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893777" y="613688"/>
            <a:ext cx="5080000" cy="1200329"/>
          </a:xfrm>
          <a:prstGeom prst="rect">
            <a:avLst/>
          </a:prstGeom>
          <a:noFill/>
        </p:spPr>
        <p:txBody>
          <a:bodyPr wrap="square" rtlCol="0">
            <a:spAutoFit/>
          </a:bodyPr>
          <a:lstStyle/>
          <a:p>
            <a:r>
              <a:rPr lang="en-GR" dirty="0"/>
              <a:t>Assymptotic limits for M Z’: 2000, 2500, 3000:</a:t>
            </a:r>
          </a:p>
          <a:p>
            <a:pPr marL="285750" indent="-285750">
              <a:buFont typeface="Arial" panose="020B0604020202020204" pitchFamily="34" charset="0"/>
              <a:buChar char="•"/>
            </a:pPr>
            <a:r>
              <a:rPr lang="en-GR" dirty="0"/>
              <a:t>Width 1% (left) and 10% (right)  </a:t>
            </a:r>
          </a:p>
          <a:p>
            <a:pPr marL="285750" indent="-285750">
              <a:buFont typeface="Arial" panose="020B0604020202020204" pitchFamily="34" charset="0"/>
              <a:buChar char="•"/>
            </a:pPr>
            <a:endParaRPr lang="en-GR" dirty="0"/>
          </a:p>
          <a:p>
            <a:pPr marL="285750" indent="-285750">
              <a:buFont typeface="Arial" panose="020B0604020202020204" pitchFamily="34" charset="0"/>
              <a:buChar char="•"/>
            </a:pPr>
            <a:r>
              <a:rPr lang="en-GR" dirty="0"/>
              <a:t>ITS WRONG IT MUST BE TIMES THE BR ON Y AXIS </a:t>
            </a:r>
          </a:p>
        </p:txBody>
      </p:sp>
      <p:pic>
        <p:nvPicPr>
          <p:cNvPr id="5" name="Picture 4">
            <a:extLst>
              <a:ext uri="{FF2B5EF4-FFF2-40B4-BE49-F238E27FC236}">
                <a16:creationId xmlns:a16="http://schemas.microsoft.com/office/drawing/2014/main" id="{A3EA4349-BFD2-C348-B07D-B898E5F764D0}"/>
              </a:ext>
            </a:extLst>
          </p:cNvPr>
          <p:cNvPicPr>
            <a:picLocks noChangeAspect="1"/>
          </p:cNvPicPr>
          <p:nvPr/>
        </p:nvPicPr>
        <p:blipFill>
          <a:blip r:embed="rId2"/>
          <a:stretch>
            <a:fillRect/>
          </a:stretch>
        </p:blipFill>
        <p:spPr>
          <a:xfrm>
            <a:off x="6299304" y="1640976"/>
            <a:ext cx="5054600" cy="3632200"/>
          </a:xfrm>
          <a:prstGeom prst="rect">
            <a:avLst/>
          </a:prstGeom>
        </p:spPr>
      </p:pic>
      <p:pic>
        <p:nvPicPr>
          <p:cNvPr id="10" name="Picture 9">
            <a:extLst>
              <a:ext uri="{FF2B5EF4-FFF2-40B4-BE49-F238E27FC236}">
                <a16:creationId xmlns:a16="http://schemas.microsoft.com/office/drawing/2014/main" id="{A31886A5-AD38-3143-9937-397AA458E3AE}"/>
              </a:ext>
            </a:extLst>
          </p:cNvPr>
          <p:cNvPicPr>
            <a:picLocks noChangeAspect="1"/>
          </p:cNvPicPr>
          <p:nvPr/>
        </p:nvPicPr>
        <p:blipFill>
          <a:blip r:embed="rId3"/>
          <a:stretch>
            <a:fillRect/>
          </a:stretch>
        </p:blipFill>
        <p:spPr>
          <a:xfrm>
            <a:off x="645618" y="1912702"/>
            <a:ext cx="5054600" cy="3632200"/>
          </a:xfrm>
          <a:prstGeom prst="rect">
            <a:avLst/>
          </a:prstGeom>
        </p:spPr>
      </p:pic>
    </p:spTree>
    <p:extLst>
      <p:ext uri="{BB962C8B-B14F-4D97-AF65-F5344CB8AC3E}">
        <p14:creationId xmlns:p14="http://schemas.microsoft.com/office/powerpoint/2010/main" val="39136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16</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Wingdings" pitchFamily="2" charset="2"/>
              </a:rPr>
              <a:t>New Signal Region:</a:t>
            </a:r>
          </a:p>
          <a:p>
            <a:pPr marL="800100" lvl="1" indent="-342900">
              <a:buFont typeface="Arial" panose="020B0604020202020204" pitchFamily="34" charset="0"/>
              <a:buChar char="•"/>
            </a:pPr>
            <a:r>
              <a:rPr lang="en-US" sz="2400" dirty="0">
                <a:sym typeface="Wingdings" pitchFamily="2" charset="2"/>
              </a:rPr>
              <a:t>SR</a:t>
            </a:r>
            <a:r>
              <a:rPr lang="en-US" sz="2400" baseline="-25000" dirty="0">
                <a:sym typeface="Wingdings" pitchFamily="2" charset="2"/>
              </a:rPr>
              <a:t>C </a:t>
            </a:r>
            <a:r>
              <a:rPr lang="en-US" sz="2400" dirty="0">
                <a:sym typeface="Wingdings" pitchFamily="2" charset="2"/>
              </a:rPr>
              <a:t>= SR + </a:t>
            </a:r>
            <a:r>
              <a:rPr lang="en-US" sz="2400" dirty="0" err="1">
                <a:sym typeface="Wingdings" pitchFamily="2" charset="2"/>
              </a:rPr>
              <a:t>mJJ</a:t>
            </a:r>
            <a:r>
              <a:rPr lang="en-US" sz="2400" dirty="0">
                <a:sym typeface="Wingdings" pitchFamily="2" charset="2"/>
              </a:rPr>
              <a:t> &gt; 1.5TeV</a:t>
            </a:r>
          </a:p>
          <a:p>
            <a:pPr marL="800100" lvl="1"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Contamination</a:t>
            </a:r>
          </a:p>
          <a:p>
            <a:pPr marL="342900" indent="-342900">
              <a:buFont typeface="Arial" panose="020B0604020202020204" pitchFamily="34" charset="0"/>
              <a:buChar char="•"/>
            </a:pPr>
            <a:r>
              <a:rPr lang="en-US" sz="2400" dirty="0">
                <a:sym typeface="Wingdings" pitchFamily="2" charset="2"/>
              </a:rPr>
              <a:t>Closure tests (</a:t>
            </a:r>
            <a:r>
              <a:rPr lang="en-US" sz="2400" dirty="0" err="1">
                <a:sym typeface="Wingdings" pitchFamily="2" charset="2"/>
              </a:rPr>
              <a:t>qcd</a:t>
            </a:r>
            <a:r>
              <a:rPr lang="en-US" sz="2400" dirty="0">
                <a:sym typeface="Wingdings" pitchFamily="2" charset="2"/>
              </a:rPr>
              <a:t> shape)</a:t>
            </a:r>
          </a:p>
          <a:p>
            <a:pPr marL="342900" indent="-342900">
              <a:buFont typeface="Arial" panose="020B0604020202020204" pitchFamily="34" charset="0"/>
              <a:buChar char="•"/>
            </a:pPr>
            <a:r>
              <a:rPr lang="en-US" sz="2400" dirty="0" err="1">
                <a:sym typeface="Wingdings" pitchFamily="2" charset="2"/>
              </a:rPr>
              <a:t>R</a:t>
            </a:r>
            <a:r>
              <a:rPr lang="en-US" sz="2400" baseline="-25000" dirty="0" err="1">
                <a:sym typeface="Wingdings" pitchFamily="2" charset="2"/>
              </a:rPr>
              <a:t>yield</a:t>
            </a:r>
            <a:r>
              <a:rPr lang="en-US" sz="2400" baseline="-25000" dirty="0">
                <a:sym typeface="Wingdings" pitchFamily="2" charset="2"/>
              </a:rPr>
              <a:t> </a:t>
            </a:r>
            <a:r>
              <a:rPr lang="en-US" sz="2400" dirty="0">
                <a:sym typeface="Wingdings" pitchFamily="2" charset="2"/>
              </a:rPr>
              <a:t> as transfer factor from SR to </a:t>
            </a:r>
            <a:r>
              <a:rPr lang="en-US" sz="2400" dirty="0" err="1">
                <a:sym typeface="Wingdings" pitchFamily="2" charset="2"/>
              </a:rPr>
              <a:t>SR</a:t>
            </a:r>
            <a:r>
              <a:rPr lang="en-US" sz="2400" baseline="-25000" dirty="0" err="1">
                <a:sym typeface="Wingdings" pitchFamily="2" charset="2"/>
              </a:rPr>
              <a:t>c</a:t>
            </a:r>
            <a:r>
              <a:rPr lang="en-US" sz="2400" dirty="0">
                <a:sym typeface="Wingdings" pitchFamily="2" charset="2"/>
              </a:rPr>
              <a:t> where the measurement is performed</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Signal: S(x) for </a:t>
            </a:r>
            <a:r>
              <a:rPr lang="el-GR" sz="2400" dirty="0">
                <a:sym typeface="Wingdings" pitchFamily="2" charset="2"/>
              </a:rPr>
              <a:t>χ </a:t>
            </a:r>
            <a:r>
              <a:rPr lang="en-US" sz="2400" dirty="0">
                <a:sym typeface="Wingdings" pitchFamily="2" charset="2"/>
              </a:rPr>
              <a:t>distribution (ttbar)</a:t>
            </a:r>
          </a:p>
          <a:p>
            <a:pPr marL="342900" indent="-342900">
              <a:buFont typeface="Arial" panose="020B0604020202020204" pitchFamily="34" charset="0"/>
              <a:buChar char="•"/>
            </a:pPr>
            <a:r>
              <a:rPr lang="en-US" sz="2400" dirty="0">
                <a:sym typeface="Wingdings" pitchFamily="2" charset="2"/>
              </a:rPr>
              <a:t>Stack histograms: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2, 2.5TeV and widths 1%, 10%)</a:t>
            </a:r>
          </a:p>
          <a:p>
            <a:pPr marL="800100" lvl="1" indent="-342900">
              <a:buFont typeface="Arial" panose="020B0604020202020204" pitchFamily="34" charset="0"/>
              <a:buChar char="•"/>
            </a:pPr>
            <a:r>
              <a:rPr lang="en-US" sz="2400" dirty="0">
                <a:sym typeface="Wingdings" pitchFamily="2" charset="2"/>
              </a:rPr>
              <a:t>Data vs MC (</a:t>
            </a:r>
            <a:r>
              <a:rPr lang="en-US" sz="2400" dirty="0" err="1">
                <a:sym typeface="Wingdings" pitchFamily="2" charset="2"/>
              </a:rPr>
              <a:t>qcd</a:t>
            </a:r>
            <a:r>
              <a:rPr lang="en-US" sz="2400" dirty="0">
                <a:sym typeface="Wingdings" pitchFamily="2" charset="2"/>
              </a:rPr>
              <a:t> scaled with k-factor to data)</a:t>
            </a:r>
          </a:p>
          <a:p>
            <a:pPr marL="800100" lvl="1" indent="-342900">
              <a:buFont typeface="Arial" panose="020B0604020202020204" pitchFamily="34" charset="0"/>
              <a:buChar char="•"/>
            </a:pPr>
            <a:r>
              <a:rPr lang="en-US" sz="2400" dirty="0" err="1">
                <a:sym typeface="Wingdings" pitchFamily="2" charset="2"/>
              </a:rPr>
              <a:t>TTbar</a:t>
            </a:r>
            <a:r>
              <a:rPr lang="en-US" sz="2400" dirty="0">
                <a:sym typeface="Wingdings" pitchFamily="2" charset="2"/>
              </a:rPr>
              <a:t> scaled with signal strength </a:t>
            </a:r>
          </a:p>
          <a:p>
            <a:pPr marL="800100" lvl="1" indent="-342900">
              <a:buFont typeface="Arial" panose="020B0604020202020204" pitchFamily="34" charset="0"/>
              <a:buChar char="•"/>
            </a:pPr>
            <a:r>
              <a:rPr lang="en-US" sz="2400" dirty="0">
                <a:sym typeface="Wingdings" pitchFamily="2" charset="2"/>
              </a:rPr>
              <a:t>This plot can serve also as </a:t>
            </a:r>
            <a:r>
              <a:rPr lang="en-US" sz="2400" dirty="0" err="1">
                <a:sym typeface="Wingdings" pitchFamily="2" charset="2"/>
              </a:rPr>
              <a:t>prefit</a:t>
            </a:r>
            <a:r>
              <a:rPr lang="en-US" sz="2400" dirty="0">
                <a:sym typeface="Wingdings" pitchFamily="2" charset="2"/>
              </a:rPr>
              <a:t> distribution</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err="1">
                <a:sym typeface="Wingdings" pitchFamily="2" charset="2"/>
              </a:rPr>
              <a:t>Postfit</a:t>
            </a:r>
            <a:r>
              <a:rPr lang="en-US" sz="2400" dirty="0">
                <a:sym typeface="Wingdings" pitchFamily="2" charset="2"/>
              </a:rPr>
              <a:t> distribution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2, 2.5TeV and widths 1%, </a:t>
            </a:r>
            <a:r>
              <a:rPr lang="en-US" sz="2400">
                <a:sym typeface="Wingdings" pitchFamily="2" charset="2"/>
              </a:rPr>
              <a:t>10%)</a:t>
            </a: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Asymptotic Limits (Brazilian plots)</a:t>
            </a:r>
          </a:p>
          <a:p>
            <a:pPr marL="800100" lvl="1" indent="-342900">
              <a:buFont typeface="Arial" panose="020B0604020202020204" pitchFamily="34" charset="0"/>
              <a:buChar char="•"/>
            </a:pPr>
            <a:endParaRPr lang="en-US" sz="2400" dirty="0">
              <a:sym typeface="Wingdings" pitchFamily="2" charset="2"/>
            </a:endParaRPr>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6672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Contamination Plots in New SR</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8" name="Picture 17">
            <a:extLst>
              <a:ext uri="{FF2B5EF4-FFF2-40B4-BE49-F238E27FC236}">
                <a16:creationId xmlns:a16="http://schemas.microsoft.com/office/drawing/2014/main" id="{5AD4A1C7-7882-9848-A73D-81C1EC8443B6}"/>
              </a:ext>
            </a:extLst>
          </p:cNvPr>
          <p:cNvPicPr>
            <a:picLocks noChangeAspect="1"/>
          </p:cNvPicPr>
          <p:nvPr/>
        </p:nvPicPr>
        <p:blipFill>
          <a:blip r:embed="rId2"/>
          <a:stretch>
            <a:fillRect/>
          </a:stretch>
        </p:blipFill>
        <p:spPr>
          <a:xfrm rot="5400000">
            <a:off x="458533" y="660587"/>
            <a:ext cx="5059680" cy="5976747"/>
          </a:xfrm>
          <a:prstGeom prst="rect">
            <a:avLst/>
          </a:prstGeom>
        </p:spPr>
      </p:pic>
      <p:pic>
        <p:nvPicPr>
          <p:cNvPr id="20" name="Picture 19">
            <a:extLst>
              <a:ext uri="{FF2B5EF4-FFF2-40B4-BE49-F238E27FC236}">
                <a16:creationId xmlns:a16="http://schemas.microsoft.com/office/drawing/2014/main" id="{4124FDEA-2B94-B44C-ABEC-8469AAD4C5FB}"/>
              </a:ext>
            </a:extLst>
          </p:cNvPr>
          <p:cNvPicPr>
            <a:picLocks noChangeAspect="1"/>
          </p:cNvPicPr>
          <p:nvPr/>
        </p:nvPicPr>
        <p:blipFill>
          <a:blip r:embed="rId3"/>
          <a:stretch>
            <a:fillRect/>
          </a:stretch>
        </p:blipFill>
        <p:spPr>
          <a:xfrm rot="5400000">
            <a:off x="6552229" y="660587"/>
            <a:ext cx="5059680" cy="5976747"/>
          </a:xfrm>
          <a:prstGeom prst="rect">
            <a:avLst/>
          </a:prstGeom>
        </p:spPr>
      </p:pic>
    </p:spTree>
    <p:extLst>
      <p:ext uri="{BB962C8B-B14F-4D97-AF65-F5344CB8AC3E}">
        <p14:creationId xmlns:p14="http://schemas.microsoft.com/office/powerpoint/2010/main" val="5677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Closure Tests in New SR (CR)</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51431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5" name="Picture 14">
            <a:extLst>
              <a:ext uri="{FF2B5EF4-FFF2-40B4-BE49-F238E27FC236}">
                <a16:creationId xmlns:a16="http://schemas.microsoft.com/office/drawing/2014/main" id="{68CE4810-09E5-7841-9191-7E42B840789E}"/>
              </a:ext>
            </a:extLst>
          </p:cNvPr>
          <p:cNvPicPr>
            <a:picLocks noChangeAspect="1"/>
          </p:cNvPicPr>
          <p:nvPr/>
        </p:nvPicPr>
        <p:blipFill>
          <a:blip r:embed="rId2"/>
          <a:stretch>
            <a:fillRect/>
          </a:stretch>
        </p:blipFill>
        <p:spPr>
          <a:xfrm rot="5400000">
            <a:off x="458533" y="581921"/>
            <a:ext cx="5059680" cy="5976747"/>
          </a:xfrm>
          <a:prstGeom prst="rect">
            <a:avLst/>
          </a:prstGeom>
        </p:spPr>
      </p:pic>
      <p:pic>
        <p:nvPicPr>
          <p:cNvPr id="17" name="Picture 16">
            <a:extLst>
              <a:ext uri="{FF2B5EF4-FFF2-40B4-BE49-F238E27FC236}">
                <a16:creationId xmlns:a16="http://schemas.microsoft.com/office/drawing/2014/main" id="{3BB7B4BD-B20F-0649-A772-675E030F0766}"/>
              </a:ext>
            </a:extLst>
          </p:cNvPr>
          <p:cNvPicPr>
            <a:picLocks noChangeAspect="1"/>
          </p:cNvPicPr>
          <p:nvPr/>
        </p:nvPicPr>
        <p:blipFill>
          <a:blip r:embed="rId3"/>
          <a:stretch>
            <a:fillRect/>
          </a:stretch>
        </p:blipFill>
        <p:spPr>
          <a:xfrm rot="5400000">
            <a:off x="6552229" y="584556"/>
            <a:ext cx="5059680" cy="5976747"/>
          </a:xfrm>
          <a:prstGeom prst="rect">
            <a:avLst/>
          </a:prstGeom>
        </p:spPr>
      </p:pic>
    </p:spTree>
    <p:extLst>
      <p:ext uri="{BB962C8B-B14F-4D97-AF65-F5344CB8AC3E}">
        <p14:creationId xmlns:p14="http://schemas.microsoft.com/office/powerpoint/2010/main" val="2268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t>Ryields</a:t>
            </a:r>
            <a:r>
              <a:rPr lang="en-GB" sz="2800" u="sng" dirty="0"/>
              <a:t> (with closure test) from </a:t>
            </a:r>
            <a:r>
              <a:rPr lang="en-GB" sz="2800" u="sng" dirty="0" err="1"/>
              <a:t>mJJ</a:t>
            </a:r>
            <a:r>
              <a:rPr lang="en-GB" sz="2800" u="sng" dirty="0"/>
              <a:t> &gt; 1TeV region </a:t>
            </a:r>
            <a:r>
              <a:rPr lang="en-GB" sz="2800" u="sng" dirty="0">
                <a:sym typeface="Wingdings" pitchFamily="2" charset="2"/>
              </a:rPr>
              <a:t> 1.5TeV Signal Region</a:t>
            </a:r>
            <a:endParaRPr lang="en-GB" sz="2800" u="sng" dirty="0">
              <a:solidFill>
                <a:srgbClr val="FF0000"/>
              </a:solidFill>
            </a:endParaRPr>
          </a:p>
        </p:txBody>
      </p:sp>
      <p:pic>
        <p:nvPicPr>
          <p:cNvPr id="4" name="Picture 3">
            <a:extLst>
              <a:ext uri="{FF2B5EF4-FFF2-40B4-BE49-F238E27FC236}">
                <a16:creationId xmlns:a16="http://schemas.microsoft.com/office/drawing/2014/main" id="{1DA6CC2C-CF44-6F43-A64F-AE57D747C076}"/>
              </a:ext>
            </a:extLst>
          </p:cNvPr>
          <p:cNvPicPr>
            <a:picLocks noChangeAspect="1"/>
          </p:cNvPicPr>
          <p:nvPr/>
        </p:nvPicPr>
        <p:blipFill>
          <a:blip r:embed="rId2"/>
          <a:stretch>
            <a:fillRect/>
          </a:stretch>
        </p:blipFill>
        <p:spPr>
          <a:xfrm rot="5400000">
            <a:off x="862204" y="440626"/>
            <a:ext cx="4311269" cy="5976747"/>
          </a:xfrm>
          <a:prstGeom prst="rect">
            <a:avLst/>
          </a:prstGeom>
        </p:spPr>
      </p:pic>
      <p:pic>
        <p:nvPicPr>
          <p:cNvPr id="6" name="Picture 5">
            <a:extLst>
              <a:ext uri="{FF2B5EF4-FFF2-40B4-BE49-F238E27FC236}">
                <a16:creationId xmlns:a16="http://schemas.microsoft.com/office/drawing/2014/main" id="{E297916D-9E4E-5447-88F5-7FDE4F76D7D9}"/>
              </a:ext>
            </a:extLst>
          </p:cNvPr>
          <p:cNvPicPr>
            <a:picLocks noChangeAspect="1"/>
          </p:cNvPicPr>
          <p:nvPr/>
        </p:nvPicPr>
        <p:blipFill>
          <a:blip r:embed="rId3"/>
          <a:stretch>
            <a:fillRect/>
          </a:stretch>
        </p:blipFill>
        <p:spPr>
          <a:xfrm rot="5400000">
            <a:off x="7003022" y="440625"/>
            <a:ext cx="4311269" cy="5976747"/>
          </a:xfrm>
          <a:prstGeom prst="rect">
            <a:avLst/>
          </a:prstGeom>
        </p:spPr>
      </p:pic>
    </p:spTree>
    <p:extLst>
      <p:ext uri="{BB962C8B-B14F-4D97-AF65-F5344CB8AC3E}">
        <p14:creationId xmlns:p14="http://schemas.microsoft.com/office/powerpoint/2010/main" val="146541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4" name="Picture 13">
            <a:extLst>
              <a:ext uri="{FF2B5EF4-FFF2-40B4-BE49-F238E27FC236}">
                <a16:creationId xmlns:a16="http://schemas.microsoft.com/office/drawing/2014/main" id="{A82FFE0C-7DD3-2848-AA17-447D7871BC1F}"/>
              </a:ext>
            </a:extLst>
          </p:cNvPr>
          <p:cNvPicPr>
            <a:picLocks noChangeAspect="1"/>
          </p:cNvPicPr>
          <p:nvPr/>
        </p:nvPicPr>
        <p:blipFill>
          <a:blip r:embed="rId2"/>
          <a:stretch>
            <a:fillRect/>
          </a:stretch>
        </p:blipFill>
        <p:spPr>
          <a:xfrm rot="5400000">
            <a:off x="6809486" y="440624"/>
            <a:ext cx="4311269" cy="5976747"/>
          </a:xfrm>
          <a:prstGeom prst="rect">
            <a:avLst/>
          </a:prstGeom>
        </p:spPr>
      </p:pic>
      <p:pic>
        <p:nvPicPr>
          <p:cNvPr id="16" name="Picture 15">
            <a:extLst>
              <a:ext uri="{FF2B5EF4-FFF2-40B4-BE49-F238E27FC236}">
                <a16:creationId xmlns:a16="http://schemas.microsoft.com/office/drawing/2014/main" id="{F9A6F128-8EEF-6F4E-B43C-0C0D656037BF}"/>
              </a:ext>
            </a:extLst>
          </p:cNvPr>
          <p:cNvPicPr>
            <a:picLocks noChangeAspect="1"/>
          </p:cNvPicPr>
          <p:nvPr/>
        </p:nvPicPr>
        <p:blipFill>
          <a:blip r:embed="rId3"/>
          <a:stretch>
            <a:fillRect/>
          </a:stretch>
        </p:blipFill>
        <p:spPr>
          <a:xfrm rot="5400000">
            <a:off x="832739" y="440625"/>
            <a:ext cx="4311269" cy="5976747"/>
          </a:xfrm>
          <a:prstGeom prst="rect">
            <a:avLst/>
          </a:prstGeom>
        </p:spPr>
      </p:pic>
    </p:spTree>
    <p:extLst>
      <p:ext uri="{BB962C8B-B14F-4D97-AF65-F5344CB8AC3E}">
        <p14:creationId xmlns:p14="http://schemas.microsoft.com/office/powerpoint/2010/main" val="137662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pic>
        <p:nvPicPr>
          <p:cNvPr id="30" name="Picture 29">
            <a:extLst>
              <a:ext uri="{FF2B5EF4-FFF2-40B4-BE49-F238E27FC236}">
                <a16:creationId xmlns:a16="http://schemas.microsoft.com/office/drawing/2014/main" id="{33389B78-19A3-AF48-BB39-B5265FD3E59F}"/>
              </a:ext>
            </a:extLst>
          </p:cNvPr>
          <p:cNvPicPr>
            <a:picLocks noChangeAspect="1"/>
          </p:cNvPicPr>
          <p:nvPr/>
        </p:nvPicPr>
        <p:blipFill>
          <a:blip r:embed="rId2"/>
          <a:stretch>
            <a:fillRect/>
          </a:stretch>
        </p:blipFill>
        <p:spPr>
          <a:xfrm rot="5400000">
            <a:off x="2490468" y="-163182"/>
            <a:ext cx="3012694" cy="4176522"/>
          </a:xfrm>
          <a:prstGeom prst="rect">
            <a:avLst/>
          </a:prstGeom>
        </p:spPr>
      </p:pic>
      <p:pic>
        <p:nvPicPr>
          <p:cNvPr id="32" name="Picture 31">
            <a:extLst>
              <a:ext uri="{FF2B5EF4-FFF2-40B4-BE49-F238E27FC236}">
                <a16:creationId xmlns:a16="http://schemas.microsoft.com/office/drawing/2014/main" id="{5D8FCECC-B092-1145-A40C-668FCF972B04}"/>
              </a:ext>
            </a:extLst>
          </p:cNvPr>
          <p:cNvPicPr>
            <a:picLocks noChangeAspect="1"/>
          </p:cNvPicPr>
          <p:nvPr/>
        </p:nvPicPr>
        <p:blipFill>
          <a:blip r:embed="rId3"/>
          <a:stretch>
            <a:fillRect/>
          </a:stretch>
        </p:blipFill>
        <p:spPr>
          <a:xfrm rot="5400000">
            <a:off x="2560616" y="2849512"/>
            <a:ext cx="3012694" cy="4176522"/>
          </a:xfrm>
          <a:prstGeom prst="rect">
            <a:avLst/>
          </a:prstGeom>
        </p:spPr>
      </p:pic>
      <p:pic>
        <p:nvPicPr>
          <p:cNvPr id="34" name="Picture 33">
            <a:extLst>
              <a:ext uri="{FF2B5EF4-FFF2-40B4-BE49-F238E27FC236}">
                <a16:creationId xmlns:a16="http://schemas.microsoft.com/office/drawing/2014/main" id="{71F63830-BE8F-704E-B514-1B2C416ABA64}"/>
              </a:ext>
            </a:extLst>
          </p:cNvPr>
          <p:cNvPicPr>
            <a:picLocks noChangeAspect="1"/>
          </p:cNvPicPr>
          <p:nvPr/>
        </p:nvPicPr>
        <p:blipFill>
          <a:blip r:embed="rId4"/>
          <a:stretch>
            <a:fillRect/>
          </a:stretch>
        </p:blipFill>
        <p:spPr>
          <a:xfrm rot="5400000">
            <a:off x="6712542" y="-168034"/>
            <a:ext cx="3012694" cy="4176522"/>
          </a:xfrm>
          <a:prstGeom prst="rect">
            <a:avLst/>
          </a:prstGeom>
        </p:spPr>
      </p:pic>
      <p:pic>
        <p:nvPicPr>
          <p:cNvPr id="36" name="Picture 35">
            <a:extLst>
              <a:ext uri="{FF2B5EF4-FFF2-40B4-BE49-F238E27FC236}">
                <a16:creationId xmlns:a16="http://schemas.microsoft.com/office/drawing/2014/main" id="{C9E14ED7-5142-2547-B691-73DADC555841}"/>
              </a:ext>
            </a:extLst>
          </p:cNvPr>
          <p:cNvPicPr>
            <a:picLocks noChangeAspect="1"/>
          </p:cNvPicPr>
          <p:nvPr/>
        </p:nvPicPr>
        <p:blipFill>
          <a:blip r:embed="rId5"/>
          <a:stretch>
            <a:fillRect/>
          </a:stretch>
        </p:blipFill>
        <p:spPr>
          <a:xfrm rot="5400000">
            <a:off x="6722148" y="2849512"/>
            <a:ext cx="3012694" cy="4176522"/>
          </a:xfrm>
          <a:prstGeom prst="rect">
            <a:avLst/>
          </a:prstGeom>
        </p:spPr>
      </p:pic>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spTree>
    <p:extLst>
      <p:ext uri="{BB962C8B-B14F-4D97-AF65-F5344CB8AC3E}">
        <p14:creationId xmlns:p14="http://schemas.microsoft.com/office/powerpoint/2010/main" val="408333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92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Cut Flow vs </a:t>
            </a:r>
            <a:r>
              <a:rPr lang="el-GR" sz="2800" u="sng" dirty="0"/>
              <a:t>χ</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pic>
        <p:nvPicPr>
          <p:cNvPr id="14" name="Picture 13">
            <a:extLst>
              <a:ext uri="{FF2B5EF4-FFF2-40B4-BE49-F238E27FC236}">
                <a16:creationId xmlns:a16="http://schemas.microsoft.com/office/drawing/2014/main" id="{CD0CB556-0477-D449-84E8-4087E6CC0A59}"/>
              </a:ext>
            </a:extLst>
          </p:cNvPr>
          <p:cNvPicPr>
            <a:picLocks noChangeAspect="1"/>
          </p:cNvPicPr>
          <p:nvPr/>
        </p:nvPicPr>
        <p:blipFill>
          <a:blip r:embed="rId2"/>
          <a:stretch>
            <a:fillRect/>
          </a:stretch>
        </p:blipFill>
        <p:spPr>
          <a:xfrm rot="5400000">
            <a:off x="2496996" y="-28272"/>
            <a:ext cx="3012694" cy="4176522"/>
          </a:xfrm>
          <a:prstGeom prst="rect">
            <a:avLst/>
          </a:prstGeom>
        </p:spPr>
      </p:pic>
      <p:pic>
        <p:nvPicPr>
          <p:cNvPr id="16" name="Picture 15">
            <a:extLst>
              <a:ext uri="{FF2B5EF4-FFF2-40B4-BE49-F238E27FC236}">
                <a16:creationId xmlns:a16="http://schemas.microsoft.com/office/drawing/2014/main" id="{CD2902F4-73A0-2D4C-A6BA-562ED4E086B7}"/>
              </a:ext>
            </a:extLst>
          </p:cNvPr>
          <p:cNvPicPr>
            <a:picLocks noChangeAspect="1"/>
          </p:cNvPicPr>
          <p:nvPr/>
        </p:nvPicPr>
        <p:blipFill>
          <a:blip r:embed="rId3"/>
          <a:stretch>
            <a:fillRect/>
          </a:stretch>
        </p:blipFill>
        <p:spPr>
          <a:xfrm rot="5400000">
            <a:off x="2501391" y="2844498"/>
            <a:ext cx="3012694" cy="4176522"/>
          </a:xfrm>
          <a:prstGeom prst="rect">
            <a:avLst/>
          </a:prstGeom>
        </p:spPr>
      </p:pic>
      <p:pic>
        <p:nvPicPr>
          <p:cNvPr id="18" name="Picture 17">
            <a:extLst>
              <a:ext uri="{FF2B5EF4-FFF2-40B4-BE49-F238E27FC236}">
                <a16:creationId xmlns:a16="http://schemas.microsoft.com/office/drawing/2014/main" id="{0B20CB69-9DBF-4648-9DBC-7492A011EC85}"/>
              </a:ext>
            </a:extLst>
          </p:cNvPr>
          <p:cNvPicPr>
            <a:picLocks noChangeAspect="1"/>
          </p:cNvPicPr>
          <p:nvPr/>
        </p:nvPicPr>
        <p:blipFill>
          <a:blip r:embed="rId4"/>
          <a:stretch>
            <a:fillRect/>
          </a:stretch>
        </p:blipFill>
        <p:spPr>
          <a:xfrm rot="5400000">
            <a:off x="6646589" y="-30671"/>
            <a:ext cx="3012694" cy="4176522"/>
          </a:xfrm>
          <a:prstGeom prst="rect">
            <a:avLst/>
          </a:prstGeom>
        </p:spPr>
      </p:pic>
      <p:pic>
        <p:nvPicPr>
          <p:cNvPr id="20" name="Picture 19">
            <a:extLst>
              <a:ext uri="{FF2B5EF4-FFF2-40B4-BE49-F238E27FC236}">
                <a16:creationId xmlns:a16="http://schemas.microsoft.com/office/drawing/2014/main" id="{F448585F-3852-574E-B698-B8D6CBAA44CA}"/>
              </a:ext>
            </a:extLst>
          </p:cNvPr>
          <p:cNvPicPr>
            <a:picLocks noChangeAspect="1"/>
          </p:cNvPicPr>
          <p:nvPr/>
        </p:nvPicPr>
        <p:blipFill>
          <a:blip r:embed="rId5"/>
          <a:stretch>
            <a:fillRect/>
          </a:stretch>
        </p:blipFill>
        <p:spPr>
          <a:xfrm rot="5400000">
            <a:off x="6685889" y="2843429"/>
            <a:ext cx="3012694" cy="4176522"/>
          </a:xfrm>
          <a:prstGeom prst="rect">
            <a:avLst/>
          </a:prstGeom>
        </p:spPr>
      </p:pic>
    </p:spTree>
    <p:extLst>
      <p:ext uri="{BB962C8B-B14F-4D97-AF65-F5344CB8AC3E}">
        <p14:creationId xmlns:p14="http://schemas.microsoft.com/office/powerpoint/2010/main" val="2308292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11781</TotalTime>
  <Words>904</Words>
  <Application>Microsoft Macintosh PowerPoint</Application>
  <PresentationFormat>Widescreen</PresentationFormat>
  <Paragraphs>156</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Retrospect</vt:lpstr>
      <vt:lpstr>Custom Design</vt:lpstr>
      <vt:lpstr> HEP NTUA  Top Angular Report  3/11/2020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1992</cp:revision>
  <dcterms:created xsi:type="dcterms:W3CDTF">2019-11-29T10:22:58Z</dcterms:created>
  <dcterms:modified xsi:type="dcterms:W3CDTF">2020-11-03T17:16:33Z</dcterms:modified>
</cp:coreProperties>
</file>