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7"/>
  </p:notesMasterIdLst>
  <p:handoutMasterIdLst>
    <p:handoutMasterId r:id="rId8"/>
  </p:handoutMasterIdLst>
  <p:sldIdLst>
    <p:sldId id="256" r:id="rId3"/>
    <p:sldId id="440" r:id="rId4"/>
    <p:sldId id="441" r:id="rId5"/>
    <p:sldId id="44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00CF8-A4F8-4BB8-976B-0D5859459DEE}" type="datetime1">
              <a:rPr lang="en-GB" smtClean="0"/>
              <a:t>11/07/2019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A0BFA-D588-4876-B0CE-96D0B8DE4331}" type="datetime1">
              <a:rPr lang="en-GB" smtClean="0"/>
              <a:t>11/07/2019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2347020-43BD-4614-839E-5DE0684EF482}" type="datetime1">
              <a:rPr lang="en-GB" smtClean="0"/>
              <a:t>11/07/2019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40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251E9-812E-4854-B6DD-3E1C329A13A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283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251E9-812E-4854-B6DD-3E1C329A13A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912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251E9-812E-4854-B6DD-3E1C329A13A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706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5AEF-CB34-4A7D-AE93-DF93C764F351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3F58-7AE8-49E2-A5B1-8DB1E8778A7B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0DD9-38B3-495C-BDB7-6282ACC62B2A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492F-8FC9-4ABD-99DF-79C10901CC99}" type="datetime1">
              <a:rPr lang="en-US" smtClean="0"/>
              <a:t>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93C4-706A-47E5-B071-C0CEE8753B03}" type="datetime1">
              <a:rPr lang="en-US" smtClean="0"/>
              <a:t>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715C-87AA-47EC-A0F2-1196CBEF57F8}" type="datetime1">
              <a:rPr lang="en-US" smtClean="0"/>
              <a:t>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E012-054E-4E53-AA34-949E27874164}" type="datetime1">
              <a:rPr lang="en-US" smtClean="0"/>
              <a:t>7/11/2019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F115-83D0-4833-9260-A05C743BE4D3}" type="datetime1">
              <a:rPr lang="en-US" smtClean="0"/>
              <a:t>7/11/2019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206A-33A2-4434-9812-22BD0A7E7722}" type="datetime1">
              <a:rPr lang="en-US" smtClean="0"/>
              <a:t>7/11/2019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CF26-738E-49BB-A8D3-D025A0E4504C}" type="datetime1">
              <a:rPr lang="en-US" smtClean="0"/>
              <a:t>7/11/2019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47C9-E6F3-40B2-ADB7-8DB91216470A}" type="datetime1">
              <a:rPr lang="en-US" smtClean="0"/>
              <a:t>7/11/2019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84FD-6ACD-414F-B38B-A93F2CCA158F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B5B8-624B-4A3C-B665-7B8B445E8AA3}" type="datetime1">
              <a:rPr lang="en-US" smtClean="0"/>
              <a:t>7/11/2019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10C0-309F-465E-A15D-7E4A835A81BD}" type="datetime1">
              <a:rPr lang="en-US" smtClean="0"/>
              <a:t>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7126-0819-48E9-9D12-B05358AC5B9D}" type="datetime1">
              <a:rPr lang="en-US" smtClean="0"/>
              <a:t>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1DA8-61BD-4A44-87FD-3EBD8B70EDD9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3971-4744-43DB-90BE-A206C6B40D73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65A5-A0E9-4970-B962-45D77BDCA061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5FBE8-2953-41EC-B37A-F1044251301C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AF4-71C0-43C8-A4A0-A57645043236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3FD023E-1C56-465E-B820-E16F72FACDBC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5FA-3DCD-4B2B-B0B9-5B3083C9FAE7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39FF6A-FE3B-40B1-B091-799BBEC4E1E3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54F7C-07A2-4D5D-BA5B-269B177E903F}" type="datetime1">
              <a:rPr lang="en-US" smtClean="0"/>
              <a:t>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210656"/>
          </a:xfrm>
        </p:spPr>
        <p:txBody>
          <a:bodyPr anchor="t">
            <a:noAutofit/>
          </a:bodyPr>
          <a:lstStyle/>
          <a:p>
            <a:pPr algn="ctr"/>
            <a:r>
              <a:rPr lang="el-GR" sz="4400" dirty="0"/>
              <a:t/>
            </a:r>
            <a:br>
              <a:rPr lang="el-GR" sz="4400" dirty="0"/>
            </a:br>
            <a:r>
              <a:rPr lang="en-GB" sz="4400" dirty="0"/>
              <a:t/>
            </a:r>
            <a:br>
              <a:rPr lang="en-GB" sz="4400" dirty="0"/>
            </a:br>
            <a:r>
              <a:rPr lang="en-GB" sz="4400" dirty="0" smtClean="0"/>
              <a:t>Status Report</a:t>
            </a:r>
            <a:br>
              <a:rPr lang="en-GB" sz="4400" dirty="0" smtClean="0"/>
            </a:br>
            <a:r>
              <a:rPr lang="en-GB" sz="4400" dirty="0" smtClean="0"/>
              <a:t>for </a:t>
            </a:r>
            <a:r>
              <a:rPr lang="en-GB" sz="4400" dirty="0" err="1" smtClean="0"/>
              <a:t>ttbar</a:t>
            </a:r>
            <a:r>
              <a:rPr lang="en-GB" sz="4400" dirty="0" smtClean="0"/>
              <a:t> </a:t>
            </a:r>
            <a:r>
              <a:rPr lang="en-GB" sz="4400" smtClean="0"/>
              <a:t>Spin Correlation</a:t>
            </a:r>
            <a:r>
              <a:rPr lang="en-GB" sz="4400" dirty="0"/>
              <a:t/>
            </a:r>
            <a:br>
              <a:rPr lang="en-GB" sz="4400" dirty="0"/>
            </a:b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0971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George Bakas </a:t>
            </a:r>
          </a:p>
        </p:txBody>
      </p:sp>
    </p:spTree>
    <p:extLst>
      <p:ext uri="{BB962C8B-B14F-4D97-AF65-F5344CB8AC3E}">
        <p14:creationId xmlns:p14="http://schemas.microsoft.com/office/powerpoint/2010/main" val="23767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197F-3BAA-495E-923C-6E7B52598CAF}" type="datetime1">
              <a:rPr lang="en-US" smtClean="0"/>
              <a:t>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6571" y="158620"/>
            <a:ext cx="779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Top Spin Correlation</a:t>
            </a:r>
            <a:endParaRPr lang="en-GB" u="sng" dirty="0"/>
          </a:p>
        </p:txBody>
      </p:sp>
      <p:sp>
        <p:nvSpPr>
          <p:cNvPr id="8" name="Rectangle 7"/>
          <p:cNvSpPr/>
          <p:nvPr/>
        </p:nvSpPr>
        <p:spPr>
          <a:xfrm>
            <a:off x="435429" y="600777"/>
            <a:ext cx="1023001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Files </a:t>
            </a:r>
            <a:r>
              <a:rPr lang="en-US" sz="1400" dirty="0"/>
              <a:t>are ready (CMSSW 10_2X</a:t>
            </a:r>
            <a:r>
              <a:rPr lang="en-US" sz="14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TT_noSC_Mtt-1000toInf_TuneCP5_13TeV-powheg-pythia8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TT_Mtt-1000toInf_TuneCP5_13TeV-powheg-pythia8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Chi2Test for various </a:t>
            </a:r>
            <a:r>
              <a:rPr lang="en-US" sz="1400" dirty="0" smtClean="0"/>
              <a:t>distributions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|Cos(</a:t>
            </a:r>
            <a:r>
              <a:rPr lang="el-GR" sz="1400" dirty="0" smtClean="0"/>
              <a:t>χ</a:t>
            </a:r>
            <a:r>
              <a:rPr lang="el-GR" sz="1400" baseline="-25000" dirty="0" smtClean="0"/>
              <a:t>1</a:t>
            </a:r>
            <a:r>
              <a:rPr lang="en-US" sz="1400" dirty="0" smtClean="0"/>
              <a:t>)|</a:t>
            </a:r>
            <a:r>
              <a:rPr lang="el-GR" sz="1400" dirty="0" smtClean="0"/>
              <a:t>, χ</a:t>
            </a:r>
            <a:r>
              <a:rPr lang="el-GR" sz="1400" baseline="-25000" dirty="0" smtClean="0"/>
              <a:t>1</a:t>
            </a:r>
            <a:r>
              <a:rPr lang="en-US" sz="1400" dirty="0" smtClean="0"/>
              <a:t>:angle between W’s in ZMF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|Cos(</a:t>
            </a:r>
            <a:r>
              <a:rPr lang="el-GR" sz="1400" dirty="0" smtClean="0"/>
              <a:t>χ</a:t>
            </a:r>
            <a:r>
              <a:rPr lang="el-GR" sz="1400" baseline="-25000" dirty="0" smtClean="0"/>
              <a:t>2</a:t>
            </a:r>
            <a:r>
              <a:rPr lang="en-US" sz="1400" dirty="0" smtClean="0"/>
              <a:t>)|</a:t>
            </a:r>
            <a:r>
              <a:rPr lang="el-GR" sz="1400" dirty="0" smtClean="0"/>
              <a:t>, χ</a:t>
            </a:r>
            <a:r>
              <a:rPr lang="el-GR" sz="1400" baseline="-25000" dirty="0" smtClean="0"/>
              <a:t>2</a:t>
            </a:r>
            <a:r>
              <a:rPr lang="en-US" sz="1400" dirty="0" smtClean="0"/>
              <a:t>:angle between top and W in ZMF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|</a:t>
            </a:r>
            <a:r>
              <a:rPr lang="el-GR" sz="1400" dirty="0" smtClean="0"/>
              <a:t>Δφ</a:t>
            </a:r>
            <a:r>
              <a:rPr lang="en-US" sz="1400" dirty="0" smtClean="0"/>
              <a:t>|</a:t>
            </a:r>
            <a:r>
              <a:rPr lang="el-GR" sz="1400" dirty="0" smtClean="0"/>
              <a:t> </a:t>
            </a:r>
            <a:r>
              <a:rPr lang="en-US" sz="1400" dirty="0" smtClean="0"/>
              <a:t>between W’s in </a:t>
            </a:r>
            <a:r>
              <a:rPr lang="en-US" sz="1400" dirty="0" err="1" smtClean="0"/>
              <a:t>parton</a:t>
            </a:r>
            <a:r>
              <a:rPr lang="en-US" sz="1400" dirty="0" smtClean="0"/>
              <a:t> level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What other distribution could have sensitivity to SC in the all hadronic channel?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If </a:t>
            </a:r>
            <a:r>
              <a:rPr lang="en-US" sz="1400" dirty="0" err="1" smtClean="0">
                <a:solidFill>
                  <a:srgbClr val="FF0000"/>
                </a:solidFill>
              </a:rPr>
              <a:t>p_value</a:t>
            </a:r>
            <a:r>
              <a:rPr lang="en-US" sz="1400" dirty="0" smtClean="0">
                <a:solidFill>
                  <a:srgbClr val="FF0000"/>
                </a:solidFill>
              </a:rPr>
              <a:t> &lt; </a:t>
            </a:r>
            <a:r>
              <a:rPr lang="el-GR" sz="1400" dirty="0" smtClean="0">
                <a:solidFill>
                  <a:srgbClr val="FF0000"/>
                </a:solidFill>
              </a:rPr>
              <a:t>α (0.05) </a:t>
            </a:r>
            <a:r>
              <a:rPr lang="en-US" sz="1400" dirty="0" smtClean="0"/>
              <a:t>then we can assume that the hypothesis that the two histograms are identical is </a:t>
            </a:r>
            <a:r>
              <a:rPr lang="en-US" sz="1400" dirty="0" smtClean="0">
                <a:solidFill>
                  <a:srgbClr val="FF0000"/>
                </a:solidFill>
              </a:rPr>
              <a:t>rejected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If </a:t>
            </a:r>
            <a:r>
              <a:rPr lang="en-US" sz="1400" dirty="0" err="1" smtClean="0">
                <a:solidFill>
                  <a:srgbClr val="FF0000"/>
                </a:solidFill>
              </a:rPr>
              <a:t>p_value</a:t>
            </a:r>
            <a:r>
              <a:rPr lang="en-US" sz="1400" dirty="0" smtClean="0">
                <a:solidFill>
                  <a:srgbClr val="FF0000"/>
                </a:solidFill>
              </a:rPr>
              <a:t> &gt; </a:t>
            </a:r>
            <a:r>
              <a:rPr lang="el-GR" sz="1400" dirty="0" smtClean="0">
                <a:solidFill>
                  <a:srgbClr val="FF0000"/>
                </a:solidFill>
              </a:rPr>
              <a:t>α (0.05) </a:t>
            </a:r>
            <a:r>
              <a:rPr lang="en-US" sz="1400" dirty="0" smtClean="0"/>
              <a:t>then we can assume that the hypothesis that the two histograms are identical can be </a:t>
            </a:r>
            <a:r>
              <a:rPr lang="en-US" sz="1400" dirty="0" smtClean="0">
                <a:solidFill>
                  <a:srgbClr val="FF0000"/>
                </a:solidFill>
              </a:rPr>
              <a:t>accepted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Chi2Test Results: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400" dirty="0"/>
              <a:t>Chi2 = 143.020042, Prob = 2.53302e-16, NDF = 31, igood = </a:t>
            </a:r>
            <a:r>
              <a:rPr lang="it-IT" sz="1400" dirty="0" smtClean="0"/>
              <a:t>0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400" dirty="0"/>
              <a:t>Chi2 = 38.513869, Prob = 0.166093, NDF = 31, igood = 0</a:t>
            </a:r>
            <a:endParaRPr lang="it-IT" sz="14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it-IT" sz="1400" dirty="0"/>
              <a:t>Chi2 = 48.329603, Prob = 0.0135818, NDF = 29, igood = 0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19888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197F-3BAA-495E-923C-6E7B52598CAF}" type="datetime1">
              <a:rPr lang="en-US" smtClean="0"/>
              <a:t>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6571" y="158620"/>
            <a:ext cx="779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Top Spin Correlation</a:t>
            </a:r>
            <a:endParaRPr lang="en-GB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354" y="914238"/>
            <a:ext cx="5983605" cy="49120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2" y="927054"/>
            <a:ext cx="5983605" cy="49120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91456" y="5505427"/>
            <a:ext cx="905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|cos(</a:t>
            </a:r>
            <a:r>
              <a:rPr lang="el-GR" sz="1400" dirty="0" smtClean="0"/>
              <a:t>χ</a:t>
            </a:r>
            <a:r>
              <a:rPr lang="el-GR" sz="1400" baseline="-25000" dirty="0" smtClean="0"/>
              <a:t>1</a:t>
            </a:r>
            <a:r>
              <a:rPr lang="en-US" sz="1400" dirty="0" smtClean="0"/>
              <a:t>)|</a:t>
            </a:r>
            <a:endParaRPr lang="en-GB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760945" y="5537721"/>
            <a:ext cx="1207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|cos(</a:t>
            </a:r>
            <a:r>
              <a:rPr lang="el-GR" sz="1400" dirty="0" smtClean="0"/>
              <a:t>χ</a:t>
            </a:r>
            <a:r>
              <a:rPr lang="el-GR" sz="1400" baseline="-25000" dirty="0"/>
              <a:t>2</a:t>
            </a:r>
            <a:r>
              <a:rPr lang="en-US" sz="1400" dirty="0" smtClean="0"/>
              <a:t>)|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6863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197F-3BAA-495E-923C-6E7B52598CAF}" type="datetime1">
              <a:rPr lang="en-US" smtClean="0"/>
              <a:t>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6571" y="158620"/>
            <a:ext cx="779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Top Spin Correlation</a:t>
            </a:r>
            <a:endParaRPr lang="en-GB" u="sng" dirty="0"/>
          </a:p>
        </p:txBody>
      </p:sp>
      <p:sp>
        <p:nvSpPr>
          <p:cNvPr id="19" name="Rectangle 18"/>
          <p:cNvSpPr/>
          <p:nvPr/>
        </p:nvSpPr>
        <p:spPr>
          <a:xfrm>
            <a:off x="11010121" y="5747657"/>
            <a:ext cx="606490" cy="240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362" y="527952"/>
            <a:ext cx="6648450" cy="5457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293608" y="5611249"/>
            <a:ext cx="630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|</a:t>
            </a:r>
            <a:r>
              <a:rPr lang="el-GR" sz="1400" dirty="0" smtClean="0"/>
              <a:t>Δφ|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2147177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7281</TotalTime>
  <Words>197</Words>
  <Application>Microsoft Office PowerPoint</Application>
  <PresentationFormat>Widescreen</PresentationFormat>
  <Paragraphs>40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Custom Design</vt:lpstr>
      <vt:lpstr>  Status Report for ttbar Spin Correlation </vt:lpstr>
      <vt:lpstr>PowerPoint Presentation</vt:lpstr>
      <vt:lpstr>PowerPoint Presentation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Ioannis Papakrivopoulos</dc:creator>
  <cp:lastModifiedBy>Georgios Bakas</cp:lastModifiedBy>
  <cp:revision>2367</cp:revision>
  <dcterms:created xsi:type="dcterms:W3CDTF">2016-11-01T14:45:08Z</dcterms:created>
  <dcterms:modified xsi:type="dcterms:W3CDTF">2019-07-11T16:09:31Z</dcterms:modified>
</cp:coreProperties>
</file>