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568" r:id="rId4"/>
    <p:sldId id="669" r:id="rId5"/>
    <p:sldId id="670" r:id="rId6"/>
    <p:sldId id="665" r:id="rId7"/>
    <p:sldId id="654" r:id="rId8"/>
    <p:sldId id="631" r:id="rId9"/>
    <p:sldId id="640" r:id="rId10"/>
    <p:sldId id="621" r:id="rId11"/>
    <p:sldId id="618" r:id="rId12"/>
    <p:sldId id="619" r:id="rId13"/>
    <p:sldId id="6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5084"/>
  </p:normalViewPr>
  <p:slideViewPr>
    <p:cSldViewPr snapToGrid="0">
      <p:cViewPr varScale="1">
        <p:scale>
          <a:sx n="117" d="100"/>
          <a:sy n="11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6/1/22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6/1/22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6/1/22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6/1/22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8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6/1/22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5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6/1/22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6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6/1/22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6/1/22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6/1/22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6/1/22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6/1/22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6/1/22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6/1/22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1/6/2022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5F82AC9-2A03-BE4F-949E-1B0EF431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77" y="1376183"/>
            <a:ext cx="6892839" cy="4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182879" y="592364"/>
            <a:ext cx="7380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ttX</a:t>
            </a:r>
            <a:r>
              <a:rPr lang="en-US" sz="1600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Integrate chi2 results in our final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Send an email to set up pre-approval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AN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1</a:t>
            </a:r>
            <a:r>
              <a:rPr lang="en-US" sz="1600" baseline="30000" dirty="0">
                <a:sym typeface="Wingdings" pitchFamily="2" charset="2"/>
              </a:rPr>
              <a:t>st</a:t>
            </a:r>
            <a:r>
              <a:rPr lang="en-US" sz="1600" dirty="0">
                <a:sym typeface="Wingdings" pitchFamily="2" charset="2"/>
              </a:rPr>
              <a:t> draft is almost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Begin to write paper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802B5A-81AF-3041-8406-C08D03AFE8FC}"/>
                  </a:ext>
                </a:extLst>
              </p:cNvPr>
              <p:cNvSpPr/>
              <p:nvPr/>
            </p:nvSpPr>
            <p:spPr>
              <a:xfrm>
                <a:off x="1570264" y="2456328"/>
                <a:ext cx="9051472" cy="4186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ym typeface="Wingdings" pitchFamily="2" charset="2"/>
                  </a:rPr>
                  <a:t>Chi2 Calculation based on TOP-20-006: </a:t>
                </a:r>
                <a:r>
                  <a:rPr lang="en-GB" sz="1600" i="1" dirty="0"/>
                  <a:t>Measurement of differential cross sections for the production of top quark pairs and of additional jets in pp collisions at s=13 </a:t>
                </a:r>
                <a:r>
                  <a:rPr lang="en-GB" sz="1600" i="1" dirty="0" err="1"/>
                  <a:t>TeV</a:t>
                </a:r>
                <a:endParaRPr lang="en-GB" sz="1600" i="1" dirty="0"/>
              </a:p>
              <a:p>
                <a:endParaRPr lang="en-GB" sz="16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16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 denotes the number of bins of the respective cross section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GB" sz="1600"/>
                      <m:t>vector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of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differences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of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the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measured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cross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sections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and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the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corresponding</m:t>
                    </m:r>
                    <m:r>
                      <m:rPr>
                        <m:nor/>
                      </m:rPr>
                      <a:rPr lang="en-GB" sz="1600"/>
                      <m:t> </m:t>
                    </m:r>
                    <m:r>
                      <m:rPr>
                        <m:nor/>
                      </m:rPr>
                      <a:rPr lang="en-GB" sz="1600"/>
                      <m:t>predictions</m:t>
                    </m:r>
                  </m:oMath>
                </a14:m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𝑢𝑛𝑓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𝑠𝑦𝑠𝑡</m:t>
                        </m:r>
                      </m:sup>
                    </m:sSup>
                  </m:oMath>
                </a14:m>
                <a:r>
                  <a:rPr lang="en-GB" sz="1600" dirty="0"/>
                  <a:t>, covariance matrices representing the statistical uncertainties from the unfolding, and the systematic uncertainties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𝑠𝑦𝑠𝑡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, 1≤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600" dirty="0"/>
                  <a:t> denotes the systematic uncertainty from variation l of source k in the j-</a:t>
                </a:r>
                <a:r>
                  <a:rPr lang="en-GB" sz="1600" dirty="0" err="1"/>
                  <a:t>th</a:t>
                </a:r>
                <a:r>
                  <a:rPr lang="en-GB" sz="1600" dirty="0"/>
                  <a:t> bin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/>
                  <a:t>: number of variations of source k </a:t>
                </a:r>
              </a:p>
              <a:p>
                <a:br>
                  <a:rPr lang="en-GB" sz="1600" dirty="0"/>
                </a:br>
                <a:endParaRPr lang="en-GB" sz="1600" dirty="0"/>
              </a:p>
              <a:p>
                <a:pPr lvl="1"/>
                <a:endParaRPr lang="en-US" sz="16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802B5A-81AF-3041-8406-C08D03AFE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64" y="2456328"/>
                <a:ext cx="9051472" cy="4186018"/>
              </a:xfrm>
              <a:prstGeom prst="rect">
                <a:avLst/>
              </a:prstGeom>
              <a:blipFill>
                <a:blip r:embed="rId2"/>
                <a:stretch>
                  <a:fillRect l="-420" t="-302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Final Results Parton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7D0FF-A8D9-B84E-BFE7-9CD0BF5F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4737" y="522931"/>
            <a:ext cx="5537200" cy="576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C782B-C3F7-8547-99B6-52AB3CA7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10063" y="522931"/>
            <a:ext cx="55372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6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Final Results Particle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BFD1A-481B-0D48-AF86-6F530A76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10063" y="548640"/>
            <a:ext cx="5537200" cy="576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07BBC-210B-9041-B233-A68B48FE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4737" y="548640"/>
            <a:ext cx="55372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Final Results Parton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AFA0-27A4-A047-AA85-3CC8CB09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58202" y="448129"/>
            <a:ext cx="5537200" cy="576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BCA8E-E98D-3742-A749-F20F70605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7482" y="448129"/>
            <a:ext cx="55372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Final Results Particle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2DECE-4A93-EC49-92E8-D5EA1B07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07787" y="420643"/>
            <a:ext cx="5537200" cy="576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41315-3B46-4D4A-946D-C7D90910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4737" y="420643"/>
            <a:ext cx="55372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1" y="600982"/>
            <a:ext cx="119253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sym typeface="Wingdings" pitchFamily="2" charset="2"/>
              </a:rPr>
              <a:t>ttX</a:t>
            </a:r>
            <a:r>
              <a:rPr lang="en-US" sz="1600" dirty="0">
                <a:latin typeface="+mj-lt"/>
                <a:sym typeface="Wingdings" pitchFamily="2" charset="2"/>
              </a:rPr>
              <a:t> analysis Pipeline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We want to be able to handle all Nominal files and their variations in an automated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This requires deciding consistent naming conventions and a efficient planning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Handling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Nominal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Parton Shower Weights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PDF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JES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Scale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>
                <a:latin typeface="+mj-lt"/>
                <a:sym typeface="Wingdings" pitchFamily="2" charset="2"/>
              </a:rPr>
              <a:t>bTagVariations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Top quark mass variations 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Per year For all these we need to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Create template files that have 2btag and 0btag in Extended and Reduced </a:t>
            </a:r>
            <a:r>
              <a:rPr lang="en-US" sz="1600" dirty="0" err="1">
                <a:latin typeface="+mj-lt"/>
                <a:sym typeface="Wingdings" pitchFamily="2" charset="2"/>
              </a:rPr>
              <a:t>jetMassSoftDrop</a:t>
            </a:r>
            <a:r>
              <a:rPr lang="en-US" sz="1600" dirty="0">
                <a:latin typeface="+mj-lt"/>
                <a:sym typeface="Wingdings" pitchFamily="2" charset="2"/>
              </a:rPr>
              <a:t> phase space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9 variables (</a:t>
            </a:r>
            <a:r>
              <a:rPr lang="en-US" sz="1600" dirty="0" err="1">
                <a:latin typeface="+mj-lt"/>
                <a:sym typeface="Wingdings" pitchFamily="2" charset="2"/>
              </a:rPr>
              <a:t>mJJ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pTJJ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yJJ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jetPt</a:t>
            </a:r>
            <a:r>
              <a:rPr lang="en-US" sz="1600" dirty="0">
                <a:latin typeface="+mj-lt"/>
                <a:sym typeface="Wingdings" pitchFamily="2" charset="2"/>
              </a:rPr>
              <a:t>[0,1], </a:t>
            </a:r>
            <a:r>
              <a:rPr lang="en-US" sz="1600" dirty="0" err="1">
                <a:latin typeface="+mj-lt"/>
                <a:sym typeface="Wingdings" pitchFamily="2" charset="2"/>
              </a:rPr>
              <a:t>jetY</a:t>
            </a:r>
            <a:r>
              <a:rPr lang="en-US" sz="1600" dirty="0">
                <a:latin typeface="+mj-lt"/>
                <a:sym typeface="Wingdings" pitchFamily="2" charset="2"/>
              </a:rPr>
              <a:t>[0,1], chi, |</a:t>
            </a:r>
            <a:r>
              <a:rPr lang="en-US" sz="1600" dirty="0" err="1">
                <a:latin typeface="+mj-lt"/>
                <a:sym typeface="Wingdings" pitchFamily="2" charset="2"/>
              </a:rPr>
              <a:t>cosTheta</a:t>
            </a:r>
            <a:r>
              <a:rPr lang="en-US" sz="1600" dirty="0">
                <a:latin typeface="+mj-lt"/>
                <a:sym typeface="Wingdings" pitchFamily="2" charset="2"/>
              </a:rPr>
              <a:t>*|[0,1]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Template fit files (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  <a:r>
              <a:rPr lang="en-US" sz="1600" dirty="0" err="1">
                <a:latin typeface="+mj-lt"/>
                <a:sym typeface="Wingdings" pitchFamily="2" charset="2"/>
              </a:rPr>
              <a:t>qcd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subdominant) and signal templates for all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Fit on extended signal region for all variations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Response matrices, Acceptance, Efficiency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Signal Extraction 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Fiducial Level results (4 years) into 1 Extracted Signal for all variations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Unfold the combined result into </a:t>
            </a:r>
            <a:r>
              <a:rPr lang="en-US" sz="1600" b="1" dirty="0">
                <a:latin typeface="+mj-lt"/>
                <a:sym typeface="Wingdings" pitchFamily="2" charset="2"/>
              </a:rPr>
              <a:t>Parton &amp; Particle </a:t>
            </a:r>
            <a:r>
              <a:rPr lang="en-US" sz="1600" dirty="0">
                <a:latin typeface="+mj-lt"/>
                <a:sym typeface="Wingdings" pitchFamily="2" charset="2"/>
              </a:rPr>
              <a:t>levels </a:t>
            </a:r>
            <a:endParaRPr lang="en-US" sz="1600" b="1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Show systematic variations compared to the Nominal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The same procedure must be done using different nominal files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Fill in 2btag histograms in our signal region in the </a:t>
            </a:r>
            <a:r>
              <a:rPr lang="en-US" sz="1600" dirty="0" err="1">
                <a:latin typeface="+mj-lt"/>
                <a:sym typeface="Wingdings" pitchFamily="2" charset="2"/>
              </a:rPr>
              <a:t>parton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For each variation and each year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years together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Calculate systematics for samples other than the nominal</a:t>
            </a:r>
          </a:p>
        </p:txBody>
      </p:sp>
    </p:spTree>
    <p:extLst>
      <p:ext uri="{BB962C8B-B14F-4D97-AF65-F5344CB8AC3E}">
        <p14:creationId xmlns:p14="http://schemas.microsoft.com/office/powerpoint/2010/main" val="72043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5135417" y="294121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363ECE3-6523-E542-91FD-C6564E99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" y="823700"/>
            <a:ext cx="4043680" cy="290576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950B7B9-F283-B54D-A8E5-DEB4E0EC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15" y="755384"/>
            <a:ext cx="4043680" cy="290576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14C196CD-A499-AD46-BD2E-BEB4C05C7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857" y="3426898"/>
            <a:ext cx="404368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7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13476</TotalTime>
  <Words>655</Words>
  <Application>Microsoft Macintosh PowerPoint</Application>
  <PresentationFormat>Widescreen</PresentationFormat>
  <Paragraphs>103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HEP NTUA  Weekly Report  1/6/2022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2464</cp:revision>
  <dcterms:created xsi:type="dcterms:W3CDTF">2019-11-29T10:22:58Z</dcterms:created>
  <dcterms:modified xsi:type="dcterms:W3CDTF">2022-06-01T05:23:06Z</dcterms:modified>
</cp:coreProperties>
</file>