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546" r:id="rId4"/>
    <p:sldId id="507" r:id="rId5"/>
    <p:sldId id="542" r:id="rId6"/>
    <p:sldId id="547" r:id="rId7"/>
    <p:sldId id="543" r:id="rId8"/>
    <p:sldId id="54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2" autoAdjust="0"/>
    <p:restoredTop sz="95511"/>
  </p:normalViewPr>
  <p:slideViewPr>
    <p:cSldViewPr snapToGrid="0">
      <p:cViewPr varScale="1">
        <p:scale>
          <a:sx n="150" d="100"/>
          <a:sy n="150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12/9/22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12/9/22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9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12/9/22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12/9/22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12/9/22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12/9/22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12/9/22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12/9/22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12/9/22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tdr/notes/AN-20-156/-/tree/master/comments/data_vs_mc_u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NTUA Top Tagger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Tag &amp; Probe methodology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3600" u="sng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BDT Input and Output in the SR</a:t>
                </a:r>
                <a:r>
                  <a:rPr lang="en-US" sz="1600" u="sng" baseline="-25000" dirty="0">
                    <a:latin typeface="+mj-lt"/>
                  </a:rPr>
                  <a:t>B </a:t>
                </a:r>
                <a:r>
                  <a:rPr lang="en-US" sz="1600" u="sng" dirty="0">
                    <a:latin typeface="+mj-lt"/>
                  </a:rPr>
                  <a:t>Region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SR</a:t>
                </a:r>
                <a:r>
                  <a:rPr lang="en-US" sz="1600" baseline="-25000" dirty="0">
                    <a:latin typeface="+mj-lt"/>
                  </a:rPr>
                  <a:t>B </a:t>
                </a:r>
                <a:r>
                  <a:rPr lang="en-US" sz="1600" dirty="0">
                    <a:latin typeface="+mj-lt"/>
                  </a:rPr>
                  <a:t>: Baseline selection + tight Mass Cut  (120,220) GeV, </a:t>
                </a:r>
                <a:r>
                  <a:rPr lang="en-US" sz="1600" b="1" dirty="0">
                    <a:latin typeface="+mj-lt"/>
                  </a:rPr>
                  <a:t>no </a:t>
                </a:r>
                <a:r>
                  <a:rPr lang="en-US" sz="1600" b="1" dirty="0" err="1">
                    <a:latin typeface="+mj-lt"/>
                  </a:rPr>
                  <a:t>TopTagger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Leading + </a:t>
                </a:r>
                <a:r>
                  <a:rPr lang="en-US" sz="1600" dirty="0" err="1">
                    <a:latin typeface="+mj-lt"/>
                  </a:rPr>
                  <a:t>subleading</a:t>
                </a:r>
                <a:r>
                  <a:rPr lang="en-US" sz="1600" dirty="0">
                    <a:latin typeface="+mj-lt"/>
                  </a:rPr>
                  <a:t> in different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[400,600], [600,800], [800,1200]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</a:rPr>
                  <a:t>Find</a:t>
                </a:r>
                <a:r>
                  <a:rPr lang="en-US" sz="1600" dirty="0">
                    <a:latin typeface="+mj-lt"/>
                  </a:rPr>
                  <a:t> Data vs MC Input and Output for UL our Analysis </a:t>
                </a:r>
                <a:r>
                  <a:rPr lang="en-US" sz="1600" dirty="0">
                    <a:latin typeface="+mj-lt"/>
                    <a:hlinkClick r:id="rId3"/>
                  </a:rPr>
                  <a:t>here</a:t>
                </a:r>
                <a:endParaRPr lang="en-US" sz="1600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u="sng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Data is subtracted QCD and Subdominant </a:t>
                </a:r>
                <a:r>
                  <a:rPr lang="en-US" sz="1600" dirty="0" err="1">
                    <a:latin typeface="+mj-lt"/>
                  </a:rPr>
                  <a:t>bkgs</a:t>
                </a:r>
                <a:r>
                  <a:rPr lang="en-US" sz="1600" dirty="0">
                    <a:latin typeface="+mj-lt"/>
                  </a:rPr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1600" b="0" i="1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𝑃𝑟𝑜𝑏𝑒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Implemented Randomization (check random jet) to fill histogram to avoid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Divide the phase space into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[400-600]GeV, [600-800]GeV, [800-Inf]GeV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QCD estimation, we perform a fit in both regions (Tight &amp; Probe, Tight &amp; SR):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Shape of QCD is estimated from Data while inverting </a:t>
                </a:r>
                <a:r>
                  <a:rPr lang="en-US" sz="1600" dirty="0" err="1">
                    <a:latin typeface="+mj-lt"/>
                  </a:rPr>
                  <a:t>btagging</a:t>
                </a:r>
                <a:r>
                  <a:rPr lang="en-US" sz="1600" dirty="0">
                    <a:latin typeface="+mj-lt"/>
                  </a:rPr>
                  <a:t> requirement 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# QCD events in each region is calculated from fit using the 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</a:rPr>
                  <a:t> variable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To scale the ttbar 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 fit the </a:t>
                </a:r>
                <a:r>
                  <a:rPr lang="en-US" sz="1600" dirty="0">
                    <a:latin typeface="+mj-lt"/>
                  </a:rPr>
                  <a:t>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 in each region and get the signal strength </a:t>
                </a:r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evaluation of Signal distribution from data, we do the following:</a:t>
                </a:r>
              </a:p>
              <a:p>
                <a:pPr lvl="2">
                  <a:buClr>
                    <a:schemeClr val="accent1"/>
                  </a:buClr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𝑄𝐶𝐷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blipFill>
                <a:blip r:embed="rId4"/>
                <a:stretch>
                  <a:fillRect l="-216" t="-22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BB4B08B-A984-594C-89AA-5EDA885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j-lt"/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12/9/22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24545"/>
              </p:ext>
            </p:extLst>
          </p:nvPr>
        </p:nvGraphicFramePr>
        <p:xfrm>
          <a:off x="1348101" y="557850"/>
          <a:ext cx="4368118" cy="55804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3222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126"/>
              </p:ext>
            </p:extLst>
          </p:nvPr>
        </p:nvGraphicFramePr>
        <p:xfrm>
          <a:off x="6844365" y="557852"/>
          <a:ext cx="4368118" cy="54550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627338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054E9"/>
                </a:solidFill>
              </a:rPr>
              <a:t>2016_preVFP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12/9/22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DFA9EE-F5A5-3940-9E83-6838000BC4F6}"/>
              </a:ext>
            </a:extLst>
          </p:cNvPr>
          <p:cNvGrpSpPr/>
          <p:nvPr/>
        </p:nvGrpSpPr>
        <p:grpSpPr>
          <a:xfrm>
            <a:off x="116540" y="953065"/>
            <a:ext cx="5742725" cy="4136470"/>
            <a:chOff x="116540" y="953065"/>
            <a:chExt cx="5742725" cy="4136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B8B606-EDF5-3B44-8A94-766A8E1FE97B}"/>
                </a:ext>
              </a:extLst>
            </p:cNvPr>
            <p:cNvSpPr txBox="1"/>
            <p:nvPr/>
          </p:nvSpPr>
          <p:spPr>
            <a:xfrm>
              <a:off x="445301" y="4781758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[400,600]GeV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98263-1BCA-0B41-A94C-72DE5758CAAB}"/>
                </a:ext>
              </a:extLst>
            </p:cNvPr>
            <p:cNvSpPr txBox="1"/>
            <p:nvPr/>
          </p:nvSpPr>
          <p:spPr>
            <a:xfrm>
              <a:off x="2160550" y="4781757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[600,800]GeV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08A89B-D18E-0348-AA8C-73E51BEEDB07}"/>
                </a:ext>
              </a:extLst>
            </p:cNvPr>
            <p:cNvSpPr txBox="1"/>
            <p:nvPr/>
          </p:nvSpPr>
          <p:spPr>
            <a:xfrm>
              <a:off x="3875799" y="4781757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[800,Inf]GeV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0A4E831-9BAF-3A40-8B36-C3D3D61D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3" r="10004"/>
            <a:stretch/>
          </p:blipFill>
          <p:spPr>
            <a:xfrm rot="5400000">
              <a:off x="1118045" y="-48440"/>
              <a:ext cx="3739715" cy="57427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CF0E9A-69CA-134F-87C8-2A2877AF88DE}"/>
              </a:ext>
            </a:extLst>
          </p:cNvPr>
          <p:cNvSpPr txBox="1"/>
          <p:nvPr/>
        </p:nvSpPr>
        <p:spPr>
          <a:xfrm>
            <a:off x="6564617" y="1368791"/>
            <a:ext cx="53944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0.757 ± 0.058</a:t>
            </a:r>
          </a:p>
          <a:p>
            <a:r>
              <a:rPr lang="en-GB" sz="1400" dirty="0">
                <a:latin typeface="+mj-lt"/>
              </a:rPr>
              <a:t>eff ttbar: 0.788 ± (stat) 0.009 ± (stat + systematic) 0.01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0.746 ± 0.075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0.792 ± (stat) 0.012 ± (stat + systematic) 0.014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0.76 ± 0.101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0.786 ± (stat) 0.014 ± (stat + systematic) 0.016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0.824 ± 0.197698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0.765 ± (stat) 0.037 ± (stat + systematic) 0.052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2016_postVFP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E9483-DE4A-5B4C-904D-56FE1D0D9968}"/>
              </a:ext>
            </a:extLst>
          </p:cNvPr>
          <p:cNvSpPr txBox="1"/>
          <p:nvPr/>
        </p:nvSpPr>
        <p:spPr>
          <a:xfrm>
            <a:off x="6654023" y="1473828"/>
            <a:ext cx="54508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0.79 ± 0.052</a:t>
            </a:r>
          </a:p>
          <a:p>
            <a:r>
              <a:rPr lang="en-GB" sz="1400" dirty="0">
                <a:latin typeface="+mj-lt"/>
              </a:rPr>
              <a:t>eff ttbar: 0.781 ± (stat) 0.008 ± (stat + systematic) 0.009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0.77 ± 0.068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0.791 ± (stat) 0.011 ± (stat + systematic) 0.013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0.809 ± 0.085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0.772 ± (stat) 0.012 ± (stat + systematic) 0.013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0.861 ± 0.259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0.758 ± (stat) 0.034 ± (stat + systematic) 0.037</a:t>
            </a:r>
            <a:endParaRPr lang="en-GR" sz="1400" dirty="0"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77BE6-2DE6-A444-8ABC-C66DF2CCED41}"/>
              </a:ext>
            </a:extLst>
          </p:cNvPr>
          <p:cNvGrpSpPr/>
          <p:nvPr/>
        </p:nvGrpSpPr>
        <p:grpSpPr>
          <a:xfrm>
            <a:off x="87086" y="842658"/>
            <a:ext cx="5760720" cy="4246877"/>
            <a:chOff x="87086" y="842658"/>
            <a:chExt cx="5760720" cy="42468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39E054-4B69-8E46-904B-EE952A01B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185"/>
            <a:stretch/>
          </p:blipFill>
          <p:spPr>
            <a:xfrm rot="5400000">
              <a:off x="1080581" y="-150837"/>
              <a:ext cx="3773730" cy="57607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121998-8889-2549-8465-0D99407673EA}"/>
                </a:ext>
              </a:extLst>
            </p:cNvPr>
            <p:cNvSpPr txBox="1"/>
            <p:nvPr/>
          </p:nvSpPr>
          <p:spPr>
            <a:xfrm>
              <a:off x="445301" y="4781758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[400,600]GeV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C3DCAB-E02E-3948-B077-E43290A9B8B3}"/>
                </a:ext>
              </a:extLst>
            </p:cNvPr>
            <p:cNvSpPr txBox="1"/>
            <p:nvPr/>
          </p:nvSpPr>
          <p:spPr>
            <a:xfrm>
              <a:off x="2160550" y="4781757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[600,800]GeV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3CEF5A-6EB5-5447-AC0B-9510D4D67E22}"/>
                </a:ext>
              </a:extLst>
            </p:cNvPr>
            <p:cNvSpPr txBox="1"/>
            <p:nvPr/>
          </p:nvSpPr>
          <p:spPr>
            <a:xfrm>
              <a:off x="3875799" y="4781757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[800,Inf]GeV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1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D2099-65B4-B942-A87C-7CE9D283CC7B}"/>
              </a:ext>
            </a:extLst>
          </p:cNvPr>
          <p:cNvSpPr txBox="1"/>
          <p:nvPr/>
        </p:nvSpPr>
        <p:spPr>
          <a:xfrm>
            <a:off x="6427995" y="1588026"/>
            <a:ext cx="54823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0.814 ± 0.033</a:t>
            </a:r>
          </a:p>
          <a:p>
            <a:r>
              <a:rPr lang="en-GB" sz="1400" dirty="0">
                <a:latin typeface="+mj-lt"/>
              </a:rPr>
              <a:t>eff ttbar: 0.859 ± (stat) 0.006 ± (stat + systematic) 0.007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0.81 ± 0.044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0.86 ± (stat) 0.008 ± (stat + systematic) 0.01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0.823 ± 0.051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0.859 ± (stat) 0.01 ± (stat + systematic) 0.011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0.793 ± 0.132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0.845 ± (stat) 0.029 ± (stat + systematic) 0.032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D30038-E907-DA48-A5C7-37D04B4D1A37}"/>
              </a:ext>
            </a:extLst>
          </p:cNvPr>
          <p:cNvGrpSpPr/>
          <p:nvPr/>
        </p:nvGrpSpPr>
        <p:grpSpPr>
          <a:xfrm>
            <a:off x="80131" y="849752"/>
            <a:ext cx="5760720" cy="4194476"/>
            <a:chOff x="80131" y="849752"/>
            <a:chExt cx="5760720" cy="41944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00C06C-9F10-2649-B24A-098D731DA5FB}"/>
                </a:ext>
              </a:extLst>
            </p:cNvPr>
            <p:cNvSpPr txBox="1"/>
            <p:nvPr/>
          </p:nvSpPr>
          <p:spPr>
            <a:xfrm>
              <a:off x="239655" y="4736451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[400,600]GeV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DC7590-FE05-5B40-BD53-33099AB31425}"/>
                </a:ext>
              </a:extLst>
            </p:cNvPr>
            <p:cNvSpPr txBox="1"/>
            <p:nvPr/>
          </p:nvSpPr>
          <p:spPr>
            <a:xfrm>
              <a:off x="2028885" y="4736449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[600,800]GeV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97159-9A12-2A47-9505-6DD64CA8837A}"/>
                </a:ext>
              </a:extLst>
            </p:cNvPr>
            <p:cNvSpPr txBox="1"/>
            <p:nvPr/>
          </p:nvSpPr>
          <p:spPr>
            <a:xfrm>
              <a:off x="3818115" y="4736450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[800,Inf]GeV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B5CE8-BDBB-4948-8C2D-083BACEBE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570"/>
            <a:stretch/>
          </p:blipFill>
          <p:spPr>
            <a:xfrm rot="5400000">
              <a:off x="1081611" y="-151728"/>
              <a:ext cx="3757760" cy="576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7522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F8035-B7B4-9943-8657-18987E4DDB34}"/>
              </a:ext>
            </a:extLst>
          </p:cNvPr>
          <p:cNvSpPr txBox="1"/>
          <p:nvPr/>
        </p:nvSpPr>
        <p:spPr>
          <a:xfrm>
            <a:off x="6654195" y="1508316"/>
            <a:ext cx="545071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0.792 ± 0.03</a:t>
            </a:r>
          </a:p>
          <a:p>
            <a:r>
              <a:rPr lang="en-GB" sz="1400" dirty="0">
                <a:latin typeface="+mj-lt"/>
              </a:rPr>
              <a:t>eff ttbar: 0.815 ± (stat) 0.005 ± (stat + systematic) 0.006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0.785 ± 0.043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0.814 ± (stat) 0.007 ± (stat + systematic) 0.008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0.81 ± 0.044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0.819 ± (stat) 0.008 ± (stat + systematic) 0.012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0.753 ± 0.11 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0.802 ± (stat) 0.024 ± (stat + systematic) 0.029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AA8B74-D7BA-9D40-B2B4-DA4678ED5A9D}"/>
              </a:ext>
            </a:extLst>
          </p:cNvPr>
          <p:cNvGrpSpPr/>
          <p:nvPr/>
        </p:nvGrpSpPr>
        <p:grpSpPr>
          <a:xfrm>
            <a:off x="291737" y="1037381"/>
            <a:ext cx="5760720" cy="4125325"/>
            <a:chOff x="291737" y="1037381"/>
            <a:chExt cx="5760720" cy="41253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2F46C3-1205-A347-A593-B983982EA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589"/>
            <a:stretch/>
          </p:blipFill>
          <p:spPr>
            <a:xfrm rot="5400000">
              <a:off x="1293598" y="35520"/>
              <a:ext cx="3756998" cy="5760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21B4B8-C656-704A-B803-6CDAFA9FCAAD}"/>
                </a:ext>
              </a:extLst>
            </p:cNvPr>
            <p:cNvSpPr txBox="1"/>
            <p:nvPr/>
          </p:nvSpPr>
          <p:spPr>
            <a:xfrm>
              <a:off x="480811" y="4845833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[400,600]GeV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188C44-C940-E74D-AFFD-39103215D596}"/>
                </a:ext>
              </a:extLst>
            </p:cNvPr>
            <p:cNvSpPr txBox="1"/>
            <p:nvPr/>
          </p:nvSpPr>
          <p:spPr>
            <a:xfrm>
              <a:off x="2196060" y="4850381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[600,800]GeV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7F47BA-E74B-E04F-9775-5C98CB438657}"/>
                </a:ext>
              </a:extLst>
            </p:cNvPr>
            <p:cNvSpPr txBox="1"/>
            <p:nvPr/>
          </p:nvSpPr>
          <p:spPr>
            <a:xfrm>
              <a:off x="3911309" y="4854929"/>
              <a:ext cx="171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1400" dirty="0"/>
                <a:t>pT [800,Inf]GeV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6294</TotalTime>
  <Words>944</Words>
  <Application>Microsoft Macintosh PowerPoint</Application>
  <PresentationFormat>Widescreen</PresentationFormat>
  <Paragraphs>153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Custom Design</vt:lpstr>
      <vt:lpstr> NTUA Top Tagger  Tag &amp; Probe methodology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George Bakas (IRES)</cp:lastModifiedBy>
  <cp:revision>1797</cp:revision>
  <dcterms:created xsi:type="dcterms:W3CDTF">2019-11-29T10:22:58Z</dcterms:created>
  <dcterms:modified xsi:type="dcterms:W3CDTF">2022-12-09T07:52:42Z</dcterms:modified>
</cp:coreProperties>
</file>