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2"/>
  </p:notesMasterIdLst>
  <p:handoutMasterIdLst>
    <p:handoutMasterId r:id="rId13"/>
  </p:handoutMasterIdLst>
  <p:sldIdLst>
    <p:sldId id="256" r:id="rId3"/>
    <p:sldId id="568" r:id="rId4"/>
    <p:sldId id="585" r:id="rId5"/>
    <p:sldId id="590" r:id="rId6"/>
    <p:sldId id="591" r:id="rId7"/>
    <p:sldId id="592" r:id="rId8"/>
    <p:sldId id="588" r:id="rId9"/>
    <p:sldId id="507" r:id="rId10"/>
    <p:sldId id="58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5" autoAdjust="0"/>
    <p:restoredTop sz="95084"/>
  </p:normalViewPr>
  <p:slideViewPr>
    <p:cSldViewPr snapToGrid="0">
      <p:cViewPr varScale="1">
        <p:scale>
          <a:sx n="86" d="100"/>
          <a:sy n="86" d="100"/>
        </p:scale>
        <p:origin x="224" y="872"/>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10/21/20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10/21/20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10/21/20</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10/21/20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10/21/20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10/21/20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10/21/20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10/21/20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10/21/20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10/21/20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10/21/20</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10/21/20</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10/21/20</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10/21/20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10/21/20</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10/21/20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10/21/20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10/21/20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10/21/20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10/21/20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10/21/20</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10/21/20</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10/21/20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10/21/20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10/21/20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10/21/20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10/21/20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Weekly Report</a:t>
            </a:r>
            <a:br>
              <a:rPr lang="en-US" sz="4400" dirty="0"/>
            </a:br>
            <a:br>
              <a:rPr lang="en-US" sz="4400" dirty="0"/>
            </a:br>
            <a:r>
              <a:rPr lang="en-US" sz="4400" dirty="0"/>
              <a:t>21/10/2020</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772054"/>
            <a:ext cx="11610109"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Start investigating ttbar Systematic Uncertainties</a:t>
            </a:r>
          </a:p>
          <a:p>
            <a:endParaRPr lang="en-US" sz="2400" dirty="0"/>
          </a:p>
          <a:p>
            <a:pPr marL="285750" indent="-285750">
              <a:buFont typeface="Arial" panose="020B0604020202020204" pitchFamily="34" charset="0"/>
              <a:buChar char="•"/>
            </a:pPr>
            <a:r>
              <a:rPr lang="en-US" sz="2400" dirty="0"/>
              <a:t>Top Angular Distributions: chi, |cos</a:t>
            </a:r>
            <a:r>
              <a:rPr lang="el-GR" sz="2400" dirty="0"/>
              <a:t>θ*|</a:t>
            </a:r>
            <a:r>
              <a:rPr lang="en-US" sz="2400" dirty="0"/>
              <a:t> leading and </a:t>
            </a:r>
            <a:r>
              <a:rPr lang="en-US" sz="2400" dirty="0" err="1"/>
              <a:t>subleading</a:t>
            </a:r>
            <a:r>
              <a:rPr lang="en-US" sz="2400" dirty="0"/>
              <a:t> </a:t>
            </a:r>
            <a:endParaRPr lang="en-US" sz="2400" dirty="0">
              <a:sym typeface="Wingdings" pitchFamily="2" charset="2"/>
            </a:endParaRPr>
          </a:p>
          <a:p>
            <a:pPr marL="742950" lvl="1" indent="-285750">
              <a:buFont typeface="Arial" panose="020B0604020202020204" pitchFamily="34" charset="0"/>
              <a:buChar char="•"/>
            </a:pPr>
            <a:r>
              <a:rPr lang="en-US" sz="2400" dirty="0">
                <a:sym typeface="Wingdings" pitchFamily="2" charset="2"/>
              </a:rPr>
              <a:t>Changed binning for the cos(</a:t>
            </a:r>
            <a:r>
              <a:rPr lang="el-GR" sz="2400" dirty="0">
                <a:sym typeface="Wingdings" pitchFamily="2" charset="2"/>
              </a:rPr>
              <a:t>θ*)</a:t>
            </a:r>
            <a:r>
              <a:rPr lang="en-US" sz="2400" dirty="0">
                <a:sym typeface="Wingdings" pitchFamily="2" charset="2"/>
              </a:rPr>
              <a:t> distributions</a:t>
            </a:r>
          </a:p>
          <a:p>
            <a:pPr marL="742950" lvl="1" indent="-285750">
              <a:buFont typeface="Arial" panose="020B0604020202020204" pitchFamily="34" charset="0"/>
              <a:buChar char="•"/>
            </a:pPr>
            <a:endParaRPr lang="en-US" sz="2400" dirty="0">
              <a:sym typeface="Wingdings" pitchFamily="2" charset="2"/>
            </a:endParaRPr>
          </a:p>
          <a:p>
            <a:pPr marL="285750" indent="-285750">
              <a:buFont typeface="Arial" panose="020B0604020202020204" pitchFamily="34" charset="0"/>
              <a:buChar char="•"/>
            </a:pPr>
            <a:r>
              <a:rPr lang="en-US" sz="2400" dirty="0">
                <a:sym typeface="Wingdings" pitchFamily="2" charset="2"/>
              </a:rPr>
              <a:t>Z’ analysis:</a:t>
            </a:r>
          </a:p>
          <a:p>
            <a:pPr marL="742950" lvl="1" indent="-285750">
              <a:buFont typeface="Arial" panose="020B0604020202020204" pitchFamily="34" charset="0"/>
              <a:buChar char="•"/>
            </a:pPr>
            <a:r>
              <a:rPr lang="en-US" sz="2400" dirty="0">
                <a:sym typeface="Wingdings" pitchFamily="2" charset="2"/>
              </a:rPr>
              <a:t>Goal is to plot the ttbar mc samples and Z’ </a:t>
            </a:r>
            <a:r>
              <a:rPr lang="en-US" sz="2400" dirty="0" err="1">
                <a:sym typeface="Wingdings" pitchFamily="2" charset="2"/>
              </a:rPr>
              <a:t>mc’s</a:t>
            </a:r>
            <a:r>
              <a:rPr lang="en-US" sz="2400" dirty="0">
                <a:sym typeface="Wingdings" pitchFamily="2" charset="2"/>
              </a:rPr>
              <a:t> to check sensitivity </a:t>
            </a:r>
            <a:r>
              <a:rPr lang="en-US" sz="2400" dirty="0" err="1">
                <a:sym typeface="Wingdings" pitchFamily="2" charset="2"/>
              </a:rPr>
              <a:t>wrt</a:t>
            </a:r>
            <a:r>
              <a:rPr lang="en-US" sz="2400" dirty="0">
                <a:sym typeface="Wingdings" pitchFamily="2" charset="2"/>
              </a:rPr>
              <a:t> angular </a:t>
            </a:r>
            <a:r>
              <a:rPr lang="en-US" sz="2400" dirty="0" err="1">
                <a:sym typeface="Wingdings" pitchFamily="2" charset="2"/>
              </a:rPr>
              <a:t>dists</a:t>
            </a:r>
            <a:endParaRPr lang="en-US" sz="2400" dirty="0">
              <a:sym typeface="Wingdings" pitchFamily="2" charset="2"/>
            </a:endParaRPr>
          </a:p>
          <a:p>
            <a:pPr marL="1200150" lvl="2" indent="-285750">
              <a:buFont typeface="Arial" panose="020B0604020202020204" pitchFamily="34" charset="0"/>
              <a:buChar char="•"/>
            </a:pPr>
            <a:r>
              <a:rPr lang="en-US" sz="2400" dirty="0">
                <a:sym typeface="Wingdings" pitchFamily="2" charset="2"/>
              </a:rPr>
              <a:t>Switch between several </a:t>
            </a:r>
            <a:r>
              <a:rPr lang="en-US" sz="2400" dirty="0" err="1">
                <a:sym typeface="Wingdings" pitchFamily="2" charset="2"/>
              </a:rPr>
              <a:t>mJJ</a:t>
            </a:r>
            <a:r>
              <a:rPr lang="en-US" sz="2400" dirty="0">
                <a:sym typeface="Wingdings" pitchFamily="2" charset="2"/>
              </a:rPr>
              <a:t> cuts(1,2,3)</a:t>
            </a:r>
            <a:r>
              <a:rPr lang="en-US" sz="2400" dirty="0" err="1">
                <a:sym typeface="Wingdings" pitchFamily="2" charset="2"/>
              </a:rPr>
              <a:t>TeV</a:t>
            </a:r>
            <a:endParaRPr lang="en-US" sz="2400" dirty="0">
              <a:sym typeface="Wingdings" pitchFamily="2" charset="2"/>
            </a:endParaRPr>
          </a:p>
          <a:p>
            <a:pPr marL="1200150" lvl="2" indent="-285750">
              <a:buFont typeface="Arial" panose="020B0604020202020204" pitchFamily="34" charset="0"/>
              <a:buChar char="•"/>
            </a:pPr>
            <a:r>
              <a:rPr lang="en-US" sz="2400" dirty="0">
                <a:sym typeface="Wingdings" pitchFamily="2" charset="2"/>
              </a:rPr>
              <a:t>For each </a:t>
            </a:r>
            <a:r>
              <a:rPr lang="en-US" sz="2400" dirty="0" err="1">
                <a:sym typeface="Wingdings" pitchFamily="2" charset="2"/>
              </a:rPr>
              <a:t>mJJ</a:t>
            </a:r>
            <a:r>
              <a:rPr lang="en-US" sz="2400" dirty="0">
                <a:sym typeface="Wingdings" pitchFamily="2" charset="2"/>
              </a:rPr>
              <a:t> cut, plot Z’ for a set of masses (1% and 10% width) [2,2.5,3]</a:t>
            </a:r>
            <a:r>
              <a:rPr lang="en-US" sz="2400" dirty="0" err="1">
                <a:sym typeface="Wingdings" pitchFamily="2" charset="2"/>
              </a:rPr>
              <a:t>TeV</a:t>
            </a:r>
            <a:r>
              <a:rPr lang="en-US" sz="2400" dirty="0">
                <a:sym typeface="Wingdings" pitchFamily="2" charset="2"/>
              </a:rPr>
              <a:t> and Nominal TT angular distributions</a:t>
            </a:r>
          </a:p>
          <a:p>
            <a:pPr marL="1200150" lvl="2" indent="-285750">
              <a:buFont typeface="Arial" panose="020B0604020202020204" pitchFamily="34" charset="0"/>
              <a:buChar char="•"/>
            </a:pPr>
            <a:r>
              <a:rPr lang="en-US" sz="2400" dirty="0">
                <a:sym typeface="Wingdings" pitchFamily="2" charset="2"/>
              </a:rPr>
              <a:t>Angular distributions for 2016</a:t>
            </a:r>
          </a:p>
          <a:p>
            <a:pPr marL="742950" lvl="1" indent="-285750">
              <a:buFont typeface="Arial" panose="020B0604020202020204" pitchFamily="34" charset="0"/>
              <a:buChar char="•"/>
            </a:pPr>
            <a:endParaRPr lang="en-US" sz="2400" dirty="0">
              <a:sym typeface="Wingdings" pitchFamily="2" charset="2"/>
            </a:endParaRPr>
          </a:p>
          <a:p>
            <a:pPr marL="285750" indent="-285750">
              <a:buFont typeface="Arial" panose="020B0604020202020204" pitchFamily="34" charset="0"/>
              <a:buChar char="•"/>
            </a:pPr>
            <a:r>
              <a:rPr lang="en-US" sz="2400" dirty="0" err="1">
                <a:sym typeface="Wingdings" pitchFamily="2" charset="2"/>
              </a:rPr>
              <a:t>PoS</a:t>
            </a:r>
            <a:r>
              <a:rPr lang="en-US" sz="2400" dirty="0">
                <a:sym typeface="Wingdings" pitchFamily="2" charset="2"/>
              </a:rPr>
              <a:t> for ICHEP 2020 </a:t>
            </a:r>
            <a:endParaRPr lang="en-US" sz="2400" dirty="0"/>
          </a:p>
          <a:p>
            <a:endParaRPr lang="en-US" sz="2400" dirty="0"/>
          </a:p>
        </p:txBody>
      </p:sp>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a:t>
            </a:r>
            <a:endParaRPr lang="en-GB" sz="2800" u="sng" dirty="0">
              <a:solidFill>
                <a:srgbClr val="FF0000"/>
              </a:solidFill>
            </a:endParaRPr>
          </a:p>
        </p:txBody>
      </p:sp>
      <p:pic>
        <p:nvPicPr>
          <p:cNvPr id="22" name="Picture 21">
            <a:extLst>
              <a:ext uri="{FF2B5EF4-FFF2-40B4-BE49-F238E27FC236}">
                <a16:creationId xmlns:a16="http://schemas.microsoft.com/office/drawing/2014/main" id="{6D5D1F01-89A7-9C4C-A820-E530C49E25E1}"/>
              </a:ext>
            </a:extLst>
          </p:cNvPr>
          <p:cNvPicPr>
            <a:picLocks noChangeAspect="1"/>
          </p:cNvPicPr>
          <p:nvPr/>
        </p:nvPicPr>
        <p:blipFill>
          <a:blip r:embed="rId2"/>
          <a:stretch>
            <a:fillRect/>
          </a:stretch>
        </p:blipFill>
        <p:spPr>
          <a:xfrm rot="5400000">
            <a:off x="954295" y="440625"/>
            <a:ext cx="4311269" cy="5976747"/>
          </a:xfrm>
          <a:prstGeom prst="rect">
            <a:avLst/>
          </a:prstGeom>
        </p:spPr>
      </p:pic>
      <p:pic>
        <p:nvPicPr>
          <p:cNvPr id="9" name="Picture 8">
            <a:extLst>
              <a:ext uri="{FF2B5EF4-FFF2-40B4-BE49-F238E27FC236}">
                <a16:creationId xmlns:a16="http://schemas.microsoft.com/office/drawing/2014/main" id="{9F4AFD89-2E80-6047-B24E-44C90EF722A8}"/>
              </a:ext>
            </a:extLst>
          </p:cNvPr>
          <p:cNvPicPr>
            <a:picLocks noChangeAspect="1"/>
          </p:cNvPicPr>
          <p:nvPr/>
        </p:nvPicPr>
        <p:blipFill>
          <a:blip r:embed="rId3"/>
          <a:stretch>
            <a:fillRect/>
          </a:stretch>
        </p:blipFill>
        <p:spPr>
          <a:xfrm rot="5400000">
            <a:off x="6926436" y="440626"/>
            <a:ext cx="4311269" cy="5976747"/>
          </a:xfrm>
          <a:prstGeom prst="rect">
            <a:avLst/>
          </a:prstGeom>
        </p:spPr>
      </p:pic>
      <p:sp>
        <p:nvSpPr>
          <p:cNvPr id="3" name="Rectangle 2">
            <a:extLst>
              <a:ext uri="{FF2B5EF4-FFF2-40B4-BE49-F238E27FC236}">
                <a16:creationId xmlns:a16="http://schemas.microsoft.com/office/drawing/2014/main" id="{6EDC619E-0989-ED42-8EBC-995BEC362FEF}"/>
              </a:ext>
            </a:extLst>
          </p:cNvPr>
          <p:cNvSpPr/>
          <p:nvPr/>
        </p:nvSpPr>
        <p:spPr>
          <a:xfrm>
            <a:off x="2513291" y="707278"/>
            <a:ext cx="1193275" cy="369332"/>
          </a:xfrm>
          <a:prstGeom prst="rect">
            <a:avLst/>
          </a:prstGeom>
        </p:spPr>
        <p:txBody>
          <a:bodyPr wrap="none">
            <a:spAutoFit/>
          </a:bodyPr>
          <a:lstStyle/>
          <a:p>
            <a:pPr algn="ctr"/>
            <a:r>
              <a:rPr lang="en-GB" u="sng" dirty="0" err="1">
                <a:solidFill>
                  <a:srgbClr val="FF0000"/>
                </a:solidFill>
              </a:rPr>
              <a:t>mJJ</a:t>
            </a:r>
            <a:r>
              <a:rPr lang="en-GB" u="sng" dirty="0">
                <a:solidFill>
                  <a:srgbClr val="FF0000"/>
                </a:solidFill>
              </a:rPr>
              <a:t> &gt; 1TeV</a:t>
            </a:r>
          </a:p>
        </p:txBody>
      </p:sp>
      <p:sp>
        <p:nvSpPr>
          <p:cNvPr id="12" name="Rectangle 11">
            <a:extLst>
              <a:ext uri="{FF2B5EF4-FFF2-40B4-BE49-F238E27FC236}">
                <a16:creationId xmlns:a16="http://schemas.microsoft.com/office/drawing/2014/main" id="{2831BA1C-6DD2-BA44-ABD0-ADBC0F796558}"/>
              </a:ext>
            </a:extLst>
          </p:cNvPr>
          <p:cNvSpPr/>
          <p:nvPr/>
        </p:nvSpPr>
        <p:spPr>
          <a:xfrm>
            <a:off x="8485432" y="707278"/>
            <a:ext cx="1193275" cy="369332"/>
          </a:xfrm>
          <a:prstGeom prst="rect">
            <a:avLst/>
          </a:prstGeom>
        </p:spPr>
        <p:txBody>
          <a:bodyPr wrap="none">
            <a:spAutoFit/>
          </a:bodyPr>
          <a:lstStyle/>
          <a:p>
            <a:pPr algn="ctr"/>
            <a:r>
              <a:rPr lang="en-GB" u="sng" dirty="0" err="1">
                <a:solidFill>
                  <a:srgbClr val="FF0000"/>
                </a:solidFill>
              </a:rPr>
              <a:t>mJJ</a:t>
            </a:r>
            <a:r>
              <a:rPr lang="en-GB" u="sng" dirty="0">
                <a:solidFill>
                  <a:srgbClr val="FF0000"/>
                </a:solidFill>
              </a:rPr>
              <a:t> &gt; 2TeV</a:t>
            </a:r>
          </a:p>
        </p:txBody>
      </p:sp>
    </p:spTree>
    <p:extLst>
      <p:ext uri="{BB962C8B-B14F-4D97-AF65-F5344CB8AC3E}">
        <p14:creationId xmlns:p14="http://schemas.microsoft.com/office/powerpoint/2010/main" val="567715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a:t>Angular Distributions</a:t>
            </a:r>
            <a:endParaRPr lang="en-GB" sz="2800" u="sng" dirty="0">
              <a:solidFill>
                <a:srgbClr val="FF0000"/>
              </a:solidFill>
            </a:endParaRPr>
          </a:p>
        </p:txBody>
      </p:sp>
      <p:pic>
        <p:nvPicPr>
          <p:cNvPr id="16" name="Picture 15">
            <a:extLst>
              <a:ext uri="{FF2B5EF4-FFF2-40B4-BE49-F238E27FC236}">
                <a16:creationId xmlns:a16="http://schemas.microsoft.com/office/drawing/2014/main" id="{0A97139E-669F-7540-B7E1-0788129BD357}"/>
              </a:ext>
            </a:extLst>
          </p:cNvPr>
          <p:cNvPicPr>
            <a:picLocks noChangeAspect="1"/>
          </p:cNvPicPr>
          <p:nvPr/>
        </p:nvPicPr>
        <p:blipFill>
          <a:blip r:embed="rId2"/>
          <a:stretch>
            <a:fillRect/>
          </a:stretch>
        </p:blipFill>
        <p:spPr>
          <a:xfrm rot="5400000">
            <a:off x="949689" y="440625"/>
            <a:ext cx="4311269" cy="5976747"/>
          </a:xfrm>
          <a:prstGeom prst="rect">
            <a:avLst/>
          </a:prstGeom>
        </p:spPr>
      </p:pic>
      <p:pic>
        <p:nvPicPr>
          <p:cNvPr id="9" name="Picture 8">
            <a:extLst>
              <a:ext uri="{FF2B5EF4-FFF2-40B4-BE49-F238E27FC236}">
                <a16:creationId xmlns:a16="http://schemas.microsoft.com/office/drawing/2014/main" id="{3DBC8D94-1D93-B742-B938-5A5E87BE967D}"/>
              </a:ext>
            </a:extLst>
          </p:cNvPr>
          <p:cNvPicPr>
            <a:picLocks noChangeAspect="1"/>
          </p:cNvPicPr>
          <p:nvPr/>
        </p:nvPicPr>
        <p:blipFill>
          <a:blip r:embed="rId3"/>
          <a:stretch>
            <a:fillRect/>
          </a:stretch>
        </p:blipFill>
        <p:spPr>
          <a:xfrm rot="5400000">
            <a:off x="6926436" y="440626"/>
            <a:ext cx="4311269" cy="5976747"/>
          </a:xfrm>
          <a:prstGeom prst="rect">
            <a:avLst/>
          </a:prstGeom>
        </p:spPr>
      </p:pic>
      <p:sp>
        <p:nvSpPr>
          <p:cNvPr id="10" name="Rectangle 9">
            <a:extLst>
              <a:ext uri="{FF2B5EF4-FFF2-40B4-BE49-F238E27FC236}">
                <a16:creationId xmlns:a16="http://schemas.microsoft.com/office/drawing/2014/main" id="{136F0C33-D2CC-2944-B041-22B8022E7E5F}"/>
              </a:ext>
            </a:extLst>
          </p:cNvPr>
          <p:cNvSpPr/>
          <p:nvPr/>
        </p:nvSpPr>
        <p:spPr>
          <a:xfrm>
            <a:off x="2513291" y="707278"/>
            <a:ext cx="1193275" cy="369332"/>
          </a:xfrm>
          <a:prstGeom prst="rect">
            <a:avLst/>
          </a:prstGeom>
        </p:spPr>
        <p:txBody>
          <a:bodyPr wrap="none">
            <a:spAutoFit/>
          </a:bodyPr>
          <a:lstStyle/>
          <a:p>
            <a:pPr algn="ctr"/>
            <a:r>
              <a:rPr lang="en-GB" u="sng" dirty="0" err="1">
                <a:solidFill>
                  <a:srgbClr val="FF0000"/>
                </a:solidFill>
              </a:rPr>
              <a:t>mJJ</a:t>
            </a:r>
            <a:r>
              <a:rPr lang="en-GB" u="sng" dirty="0">
                <a:solidFill>
                  <a:srgbClr val="FF0000"/>
                </a:solidFill>
              </a:rPr>
              <a:t> &gt; 1TeV</a:t>
            </a:r>
          </a:p>
        </p:txBody>
      </p:sp>
      <p:sp>
        <p:nvSpPr>
          <p:cNvPr id="12" name="Rectangle 11">
            <a:extLst>
              <a:ext uri="{FF2B5EF4-FFF2-40B4-BE49-F238E27FC236}">
                <a16:creationId xmlns:a16="http://schemas.microsoft.com/office/drawing/2014/main" id="{E326C7A1-10D7-514C-BEB0-5A426FB56D35}"/>
              </a:ext>
            </a:extLst>
          </p:cNvPr>
          <p:cNvSpPr/>
          <p:nvPr/>
        </p:nvSpPr>
        <p:spPr>
          <a:xfrm>
            <a:off x="8485432" y="707278"/>
            <a:ext cx="1193275" cy="369332"/>
          </a:xfrm>
          <a:prstGeom prst="rect">
            <a:avLst/>
          </a:prstGeom>
        </p:spPr>
        <p:txBody>
          <a:bodyPr wrap="none">
            <a:spAutoFit/>
          </a:bodyPr>
          <a:lstStyle/>
          <a:p>
            <a:pPr algn="ctr"/>
            <a:r>
              <a:rPr lang="en-GB" u="sng" dirty="0" err="1">
                <a:solidFill>
                  <a:srgbClr val="FF0000"/>
                </a:solidFill>
              </a:rPr>
              <a:t>mJJ</a:t>
            </a:r>
            <a:r>
              <a:rPr lang="en-GB" u="sng" dirty="0">
                <a:solidFill>
                  <a:srgbClr val="FF0000"/>
                </a:solidFill>
              </a:rPr>
              <a:t> &gt; 2TeV</a:t>
            </a:r>
          </a:p>
        </p:txBody>
      </p:sp>
    </p:spTree>
    <p:extLst>
      <p:ext uri="{BB962C8B-B14F-4D97-AF65-F5344CB8AC3E}">
        <p14:creationId xmlns:p14="http://schemas.microsoft.com/office/powerpoint/2010/main" val="3347628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a:t>
            </a:r>
            <a:endParaRPr lang="en-GB" sz="2800" u="sng" dirty="0">
              <a:solidFill>
                <a:srgbClr val="FF0000"/>
              </a:solidFill>
            </a:endParaRPr>
          </a:p>
        </p:txBody>
      </p:sp>
      <p:pic>
        <p:nvPicPr>
          <p:cNvPr id="18" name="Picture 17">
            <a:extLst>
              <a:ext uri="{FF2B5EF4-FFF2-40B4-BE49-F238E27FC236}">
                <a16:creationId xmlns:a16="http://schemas.microsoft.com/office/drawing/2014/main" id="{98716BED-3284-3243-802A-FD11F7DCF635}"/>
              </a:ext>
            </a:extLst>
          </p:cNvPr>
          <p:cNvPicPr>
            <a:picLocks noChangeAspect="1"/>
          </p:cNvPicPr>
          <p:nvPr/>
        </p:nvPicPr>
        <p:blipFill>
          <a:blip r:embed="rId2"/>
          <a:stretch>
            <a:fillRect/>
          </a:stretch>
        </p:blipFill>
        <p:spPr>
          <a:xfrm rot="5400000">
            <a:off x="954295" y="440626"/>
            <a:ext cx="4311269" cy="5976747"/>
          </a:xfrm>
          <a:prstGeom prst="rect">
            <a:avLst/>
          </a:prstGeom>
        </p:spPr>
      </p:pic>
      <p:pic>
        <p:nvPicPr>
          <p:cNvPr id="9" name="Picture 8">
            <a:extLst>
              <a:ext uri="{FF2B5EF4-FFF2-40B4-BE49-F238E27FC236}">
                <a16:creationId xmlns:a16="http://schemas.microsoft.com/office/drawing/2014/main" id="{56217D30-9650-4647-8106-24B6B8E29731}"/>
              </a:ext>
            </a:extLst>
          </p:cNvPr>
          <p:cNvPicPr>
            <a:picLocks noChangeAspect="1"/>
          </p:cNvPicPr>
          <p:nvPr/>
        </p:nvPicPr>
        <p:blipFill>
          <a:blip r:embed="rId3"/>
          <a:stretch>
            <a:fillRect/>
          </a:stretch>
        </p:blipFill>
        <p:spPr>
          <a:xfrm rot="5400000">
            <a:off x="6926436" y="440626"/>
            <a:ext cx="4311269" cy="5976747"/>
          </a:xfrm>
          <a:prstGeom prst="rect">
            <a:avLst/>
          </a:prstGeom>
        </p:spPr>
      </p:pic>
      <p:sp>
        <p:nvSpPr>
          <p:cNvPr id="10" name="Rectangle 9">
            <a:extLst>
              <a:ext uri="{FF2B5EF4-FFF2-40B4-BE49-F238E27FC236}">
                <a16:creationId xmlns:a16="http://schemas.microsoft.com/office/drawing/2014/main" id="{67519992-7CFC-CF42-9CA7-088F4F9054AF}"/>
              </a:ext>
            </a:extLst>
          </p:cNvPr>
          <p:cNvSpPr/>
          <p:nvPr/>
        </p:nvSpPr>
        <p:spPr>
          <a:xfrm>
            <a:off x="2513291" y="707278"/>
            <a:ext cx="1193275" cy="369332"/>
          </a:xfrm>
          <a:prstGeom prst="rect">
            <a:avLst/>
          </a:prstGeom>
        </p:spPr>
        <p:txBody>
          <a:bodyPr wrap="none">
            <a:spAutoFit/>
          </a:bodyPr>
          <a:lstStyle/>
          <a:p>
            <a:pPr algn="ctr"/>
            <a:r>
              <a:rPr lang="en-GB" u="sng" dirty="0" err="1">
                <a:solidFill>
                  <a:srgbClr val="FF0000"/>
                </a:solidFill>
              </a:rPr>
              <a:t>mJJ</a:t>
            </a:r>
            <a:r>
              <a:rPr lang="en-GB" u="sng" dirty="0">
                <a:solidFill>
                  <a:srgbClr val="FF0000"/>
                </a:solidFill>
              </a:rPr>
              <a:t> &gt; 1TeV</a:t>
            </a:r>
          </a:p>
        </p:txBody>
      </p:sp>
      <p:sp>
        <p:nvSpPr>
          <p:cNvPr id="12" name="Rectangle 11">
            <a:extLst>
              <a:ext uri="{FF2B5EF4-FFF2-40B4-BE49-F238E27FC236}">
                <a16:creationId xmlns:a16="http://schemas.microsoft.com/office/drawing/2014/main" id="{D490168F-F0B4-8A43-9B95-9FC125205129}"/>
              </a:ext>
            </a:extLst>
          </p:cNvPr>
          <p:cNvSpPr/>
          <p:nvPr/>
        </p:nvSpPr>
        <p:spPr>
          <a:xfrm>
            <a:off x="8485432" y="707278"/>
            <a:ext cx="1193275" cy="369332"/>
          </a:xfrm>
          <a:prstGeom prst="rect">
            <a:avLst/>
          </a:prstGeom>
        </p:spPr>
        <p:txBody>
          <a:bodyPr wrap="none">
            <a:spAutoFit/>
          </a:bodyPr>
          <a:lstStyle/>
          <a:p>
            <a:pPr algn="ctr"/>
            <a:r>
              <a:rPr lang="en-GB" u="sng" dirty="0" err="1">
                <a:solidFill>
                  <a:srgbClr val="FF0000"/>
                </a:solidFill>
              </a:rPr>
              <a:t>mJJ</a:t>
            </a:r>
            <a:r>
              <a:rPr lang="en-GB" u="sng" dirty="0">
                <a:solidFill>
                  <a:srgbClr val="FF0000"/>
                </a:solidFill>
              </a:rPr>
              <a:t> &gt; 2TeV</a:t>
            </a:r>
          </a:p>
        </p:txBody>
      </p:sp>
    </p:spTree>
    <p:extLst>
      <p:ext uri="{BB962C8B-B14F-4D97-AF65-F5344CB8AC3E}">
        <p14:creationId xmlns:p14="http://schemas.microsoft.com/office/powerpoint/2010/main" val="85367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a:t>
            </a:r>
            <a:endParaRPr lang="en-GB" sz="2800" u="sng" dirty="0">
              <a:solidFill>
                <a:srgbClr val="FF0000"/>
              </a:solidFill>
            </a:endParaRPr>
          </a:p>
        </p:txBody>
      </p:sp>
      <p:pic>
        <p:nvPicPr>
          <p:cNvPr id="20" name="Picture 19">
            <a:extLst>
              <a:ext uri="{FF2B5EF4-FFF2-40B4-BE49-F238E27FC236}">
                <a16:creationId xmlns:a16="http://schemas.microsoft.com/office/drawing/2014/main" id="{99C150B6-188B-4F47-AA21-C423410C44C5}"/>
              </a:ext>
            </a:extLst>
          </p:cNvPr>
          <p:cNvPicPr>
            <a:picLocks noChangeAspect="1"/>
          </p:cNvPicPr>
          <p:nvPr/>
        </p:nvPicPr>
        <p:blipFill>
          <a:blip r:embed="rId2"/>
          <a:stretch>
            <a:fillRect/>
          </a:stretch>
        </p:blipFill>
        <p:spPr>
          <a:xfrm rot="5400000">
            <a:off x="954295" y="440625"/>
            <a:ext cx="4311269" cy="5976747"/>
          </a:xfrm>
          <a:prstGeom prst="rect">
            <a:avLst/>
          </a:prstGeom>
        </p:spPr>
      </p:pic>
      <p:pic>
        <p:nvPicPr>
          <p:cNvPr id="9" name="Picture 8">
            <a:extLst>
              <a:ext uri="{FF2B5EF4-FFF2-40B4-BE49-F238E27FC236}">
                <a16:creationId xmlns:a16="http://schemas.microsoft.com/office/drawing/2014/main" id="{0FA7467A-11BF-A646-BE6F-58CC2AF9C1AB}"/>
              </a:ext>
            </a:extLst>
          </p:cNvPr>
          <p:cNvPicPr>
            <a:picLocks noChangeAspect="1"/>
          </p:cNvPicPr>
          <p:nvPr/>
        </p:nvPicPr>
        <p:blipFill>
          <a:blip r:embed="rId3"/>
          <a:stretch>
            <a:fillRect/>
          </a:stretch>
        </p:blipFill>
        <p:spPr>
          <a:xfrm rot="5400000">
            <a:off x="6926436" y="440626"/>
            <a:ext cx="4311269" cy="5976747"/>
          </a:xfrm>
          <a:prstGeom prst="rect">
            <a:avLst/>
          </a:prstGeom>
        </p:spPr>
      </p:pic>
      <p:sp>
        <p:nvSpPr>
          <p:cNvPr id="10" name="Rectangle 9">
            <a:extLst>
              <a:ext uri="{FF2B5EF4-FFF2-40B4-BE49-F238E27FC236}">
                <a16:creationId xmlns:a16="http://schemas.microsoft.com/office/drawing/2014/main" id="{71C98F7F-A08E-B244-9AB0-73E65509107C}"/>
              </a:ext>
            </a:extLst>
          </p:cNvPr>
          <p:cNvSpPr/>
          <p:nvPr/>
        </p:nvSpPr>
        <p:spPr>
          <a:xfrm>
            <a:off x="2513291" y="707278"/>
            <a:ext cx="1193275" cy="369332"/>
          </a:xfrm>
          <a:prstGeom prst="rect">
            <a:avLst/>
          </a:prstGeom>
        </p:spPr>
        <p:txBody>
          <a:bodyPr wrap="none">
            <a:spAutoFit/>
          </a:bodyPr>
          <a:lstStyle/>
          <a:p>
            <a:pPr algn="ctr"/>
            <a:r>
              <a:rPr lang="en-GB" u="sng" dirty="0" err="1">
                <a:solidFill>
                  <a:srgbClr val="FF0000"/>
                </a:solidFill>
              </a:rPr>
              <a:t>mJJ</a:t>
            </a:r>
            <a:r>
              <a:rPr lang="en-GB" u="sng" dirty="0">
                <a:solidFill>
                  <a:srgbClr val="FF0000"/>
                </a:solidFill>
              </a:rPr>
              <a:t> &gt; 1TeV</a:t>
            </a:r>
          </a:p>
        </p:txBody>
      </p:sp>
      <p:sp>
        <p:nvSpPr>
          <p:cNvPr id="12" name="Rectangle 11">
            <a:extLst>
              <a:ext uri="{FF2B5EF4-FFF2-40B4-BE49-F238E27FC236}">
                <a16:creationId xmlns:a16="http://schemas.microsoft.com/office/drawing/2014/main" id="{5EB50E19-69C6-EC4A-BD00-6ECC4A12C354}"/>
              </a:ext>
            </a:extLst>
          </p:cNvPr>
          <p:cNvSpPr/>
          <p:nvPr/>
        </p:nvSpPr>
        <p:spPr>
          <a:xfrm>
            <a:off x="8485432" y="707278"/>
            <a:ext cx="1193275" cy="369332"/>
          </a:xfrm>
          <a:prstGeom prst="rect">
            <a:avLst/>
          </a:prstGeom>
        </p:spPr>
        <p:txBody>
          <a:bodyPr wrap="none">
            <a:spAutoFit/>
          </a:bodyPr>
          <a:lstStyle/>
          <a:p>
            <a:pPr algn="ctr"/>
            <a:r>
              <a:rPr lang="en-GB" u="sng" dirty="0" err="1">
                <a:solidFill>
                  <a:srgbClr val="FF0000"/>
                </a:solidFill>
              </a:rPr>
              <a:t>mJJ</a:t>
            </a:r>
            <a:r>
              <a:rPr lang="en-GB" u="sng" dirty="0">
                <a:solidFill>
                  <a:srgbClr val="FF0000"/>
                </a:solidFill>
              </a:rPr>
              <a:t> &gt; 2TeV</a:t>
            </a:r>
          </a:p>
        </p:txBody>
      </p:sp>
    </p:spTree>
    <p:extLst>
      <p:ext uri="{BB962C8B-B14F-4D97-AF65-F5344CB8AC3E}">
        <p14:creationId xmlns:p14="http://schemas.microsoft.com/office/powerpoint/2010/main" val="145001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10/21/20</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9001</TotalTime>
  <Words>511</Words>
  <Application>Microsoft Macintosh PowerPoint</Application>
  <PresentationFormat>Widescreen</PresentationFormat>
  <Paragraphs>103</Paragraphs>
  <Slides>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Calibri Light</vt:lpstr>
      <vt:lpstr>Cambria Math</vt:lpstr>
      <vt:lpstr>Retrospect</vt:lpstr>
      <vt:lpstr>Custom Design</vt:lpstr>
      <vt:lpstr> HEP NTUA  Weekly Report  21/10/2020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1906</cp:revision>
  <dcterms:created xsi:type="dcterms:W3CDTF">2019-11-29T10:22:58Z</dcterms:created>
  <dcterms:modified xsi:type="dcterms:W3CDTF">2020-10-21T05:47:21Z</dcterms:modified>
</cp:coreProperties>
</file>