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500" r:id="rId4"/>
    <p:sldId id="503" r:id="rId5"/>
    <p:sldId id="505" r:id="rId6"/>
    <p:sldId id="50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3/27/20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3/27/20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3/27/20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3/27/20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3/27/20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3/27/20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3/27/20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3/27/20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3/27/20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27/3/2020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New Method for extracting </a:t>
            </a:r>
            <a:r>
              <a:rPr lang="en-US" sz="2200" dirty="0" err="1">
                <a:sym typeface="Wingdings" pitchFamily="2" charset="2"/>
              </a:rPr>
              <a:t>Nqcd</a:t>
            </a:r>
            <a:r>
              <a:rPr lang="en-US" sz="2200" dirty="0">
                <a:sym typeface="Wingdings" pitchFamily="2" charset="2"/>
              </a:rPr>
              <a:t> in signal region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Fit not possible because 0btag and 2btag QCD have very different shapes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Result of the fit has a small deviation regardless the method we are using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Signal Extraction--&gt; Unfolding to </a:t>
            </a:r>
            <a:r>
              <a:rPr lang="en-US" sz="2200" dirty="0" err="1">
                <a:sym typeface="Wingdings" pitchFamily="2" charset="2"/>
              </a:rPr>
              <a:t>parton</a:t>
            </a:r>
            <a:r>
              <a:rPr lang="en-US" sz="2200" dirty="0">
                <a:sym typeface="Wingdings" pitchFamily="2" charset="2"/>
              </a:rPr>
              <a:t> or particle level and comparison with 2016 paper results </a:t>
            </a:r>
          </a:p>
          <a:p>
            <a:pPr lvl="2"/>
            <a:endParaRPr lang="en-US" sz="2200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3/27/20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/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DF6D026-58D1-7841-885B-4DB107197881}"/>
              </a:ext>
            </a:extLst>
          </p:cNvPr>
          <p:cNvSpPr/>
          <p:nvPr/>
        </p:nvSpPr>
        <p:spPr>
          <a:xfrm>
            <a:off x="890444" y="5316924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91C65-B847-7341-83F4-C1A598796D7E}"/>
              </a:ext>
            </a:extLst>
          </p:cNvPr>
          <p:cNvSpPr txBox="1"/>
          <p:nvPr/>
        </p:nvSpPr>
        <p:spPr>
          <a:xfrm>
            <a:off x="992510" y="534353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E6E520C-602B-FA47-BD4E-083B1E512BAA}"/>
              </a:ext>
            </a:extLst>
          </p:cNvPr>
          <p:cNvSpPr/>
          <p:nvPr/>
        </p:nvSpPr>
        <p:spPr>
          <a:xfrm>
            <a:off x="3524635" y="3390150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B3118-429F-9B42-AF6D-94B9093F4F35}"/>
              </a:ext>
            </a:extLst>
          </p:cNvPr>
          <p:cNvSpPr txBox="1"/>
          <p:nvPr/>
        </p:nvSpPr>
        <p:spPr>
          <a:xfrm>
            <a:off x="3569551" y="3477307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84E4CB5-296F-EC40-AE24-63795F0B3CED}"/>
              </a:ext>
            </a:extLst>
          </p:cNvPr>
          <p:cNvSpPr/>
          <p:nvPr/>
        </p:nvSpPr>
        <p:spPr>
          <a:xfrm>
            <a:off x="3569551" y="5186570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2C081-7242-1B44-9E90-9B66BD3B08FF}"/>
              </a:ext>
            </a:extLst>
          </p:cNvPr>
          <p:cNvSpPr txBox="1"/>
          <p:nvPr/>
        </p:nvSpPr>
        <p:spPr>
          <a:xfrm>
            <a:off x="3502918" y="5278353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ABCD Method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6D4784C-42E8-DA4D-9FA6-EB8AF4BAABDC}"/>
              </a:ext>
            </a:extLst>
          </p:cNvPr>
          <p:cNvSpPr/>
          <p:nvPr/>
        </p:nvSpPr>
        <p:spPr>
          <a:xfrm>
            <a:off x="5756841" y="5248863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C4066-B57B-5041-803E-CAC6A5F35A09}"/>
              </a:ext>
            </a:extLst>
          </p:cNvPr>
          <p:cNvSpPr txBox="1"/>
          <p:nvPr/>
        </p:nvSpPr>
        <p:spPr>
          <a:xfrm>
            <a:off x="5753237" y="5319340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96CC391E-54C1-0043-94C6-F732DA638ADF}"/>
              </a:ext>
            </a:extLst>
          </p:cNvPr>
          <p:cNvSpPr/>
          <p:nvPr/>
        </p:nvSpPr>
        <p:spPr>
          <a:xfrm>
            <a:off x="7363228" y="3458390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4B2B7-C8E9-A741-AC9B-5979ABFA3841}"/>
              </a:ext>
            </a:extLst>
          </p:cNvPr>
          <p:cNvSpPr txBox="1"/>
          <p:nvPr/>
        </p:nvSpPr>
        <p:spPr>
          <a:xfrm>
            <a:off x="7361148" y="3492649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MC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735F732-E93D-9E49-AB27-191C47057718}"/>
              </a:ext>
            </a:extLst>
          </p:cNvPr>
          <p:cNvSpPr/>
          <p:nvPr/>
        </p:nvSpPr>
        <p:spPr>
          <a:xfrm>
            <a:off x="8218850" y="5119238"/>
            <a:ext cx="2462009" cy="846433"/>
          </a:xfrm>
          <a:prstGeom prst="wedgeRoundRectCallout">
            <a:avLst>
              <a:gd name="adj1" fmla="val -15670"/>
              <a:gd name="adj2" fmla="val -7038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CD5E3-9153-C34E-A998-F77C45A6F804}"/>
              </a:ext>
            </a:extLst>
          </p:cNvPr>
          <p:cNvSpPr txBox="1"/>
          <p:nvPr/>
        </p:nvSpPr>
        <p:spPr>
          <a:xfrm>
            <a:off x="8285484" y="5248863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090" y="298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Workaround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3/27/20</a:t>
            </a:fld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FE76BC8-CC8F-3B45-A694-CA525B43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195"/>
            <a:ext cx="5316220" cy="391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0214C-6500-6F4A-BB16-AD92C6B1BCE5}"/>
              </a:ext>
            </a:extLst>
          </p:cNvPr>
          <p:cNvSpPr txBox="1"/>
          <p:nvPr/>
        </p:nvSpPr>
        <p:spPr>
          <a:xfrm>
            <a:off x="5668483" y="291485"/>
            <a:ext cx="6228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For selecting a Control and Signal Region we apply the following: </a:t>
            </a:r>
          </a:p>
          <a:p>
            <a:endParaRPr lang="en-GR" dirty="0"/>
          </a:p>
          <a:p>
            <a:r>
              <a:rPr lang="en-GR" u="sng" dirty="0"/>
              <a:t>Signal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Medium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Top Tagger Cut ( &gt; selected WP1)</a:t>
            </a:r>
          </a:p>
          <a:p>
            <a:endParaRPr lang="en-GR" u="sng" dirty="0"/>
          </a:p>
          <a:p>
            <a:r>
              <a:rPr lang="en-GR" u="sng" dirty="0"/>
              <a:t>Control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 </a:t>
            </a:r>
            <a:r>
              <a:rPr lang="en-GR" dirty="0"/>
              <a:t>Loose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</a:t>
            </a:r>
            <a:r>
              <a:rPr lang="en-GR" dirty="0"/>
              <a:t> Top Tagger Cut ( &lt; selected WP2)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ED8D5-4DE5-D346-8F32-3E3F10E3B756}"/>
              </a:ext>
            </a:extLst>
          </p:cNvPr>
          <p:cNvCxnSpPr/>
          <p:nvPr/>
        </p:nvCxnSpPr>
        <p:spPr>
          <a:xfrm flipV="1">
            <a:off x="3386667" y="1478842"/>
            <a:ext cx="0" cy="25625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C3391C-7A62-3F4D-9C60-2D649ABC49A1}"/>
              </a:ext>
            </a:extLst>
          </p:cNvPr>
          <p:cNvCxnSpPr/>
          <p:nvPr/>
        </p:nvCxnSpPr>
        <p:spPr>
          <a:xfrm flipV="1">
            <a:off x="2051230" y="1478842"/>
            <a:ext cx="0" cy="2562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6F68C-60E8-F049-A80D-99F9C785F80B}"/>
              </a:ext>
            </a:extLst>
          </p:cNvPr>
          <p:cNvCxnSpPr>
            <a:cxnSpLocks/>
          </p:cNvCxnSpPr>
          <p:nvPr/>
        </p:nvCxnSpPr>
        <p:spPr>
          <a:xfrm>
            <a:off x="3386667" y="1869744"/>
            <a:ext cx="6118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537CA-F59C-4844-88B1-D1741703E78A}"/>
              </a:ext>
            </a:extLst>
          </p:cNvPr>
          <p:cNvCxnSpPr>
            <a:cxnSpLocks/>
          </p:cNvCxnSpPr>
          <p:nvPr/>
        </p:nvCxnSpPr>
        <p:spPr>
          <a:xfrm flipH="1">
            <a:off x="1439230" y="1869744"/>
            <a:ext cx="61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37175-EF0A-B949-805E-CEB82CADD2CC}"/>
              </a:ext>
            </a:extLst>
          </p:cNvPr>
          <p:cNvSpPr txBox="1"/>
          <p:nvPr/>
        </p:nvSpPr>
        <p:spPr>
          <a:xfrm>
            <a:off x="559671" y="2057561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FF0000"/>
                </a:solidFill>
              </a:rPr>
              <a:t>CR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3DC58-FFB4-F249-8834-13B154C4501F}"/>
              </a:ext>
            </a:extLst>
          </p:cNvPr>
          <p:cNvSpPr txBox="1"/>
          <p:nvPr/>
        </p:nvSpPr>
        <p:spPr>
          <a:xfrm>
            <a:off x="3331480" y="2108306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002060"/>
                </a:solidFill>
              </a:rPr>
              <a:t>SR Selection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B262-387B-FB4C-A69F-414318E5A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79555"/>
              </p:ext>
            </p:extLst>
          </p:nvPr>
        </p:nvGraphicFramePr>
        <p:xfrm>
          <a:off x="6436128" y="3692416"/>
          <a:ext cx="4152850" cy="2234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76425">
                  <a:extLst>
                    <a:ext uri="{9D8B030D-6E8A-4147-A177-3AD203B41FA5}">
                      <a16:colId xmlns:a16="http://schemas.microsoft.com/office/drawing/2014/main" val="4224140641"/>
                    </a:ext>
                  </a:extLst>
                </a:gridCol>
                <a:gridCol w="2076425">
                  <a:extLst>
                    <a:ext uri="{9D8B030D-6E8A-4147-A177-3AD203B41FA5}">
                      <a16:colId xmlns:a16="http://schemas.microsoft.com/office/drawing/2014/main" val="410414010"/>
                    </a:ext>
                  </a:extLst>
                </a:gridCol>
              </a:tblGrid>
              <a:tr h="1117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Both jets TopTagged </a:t>
                      </a:r>
                      <a:r>
                        <a:rPr lang="en-GR" sz="1600" dirty="0">
                          <a:latin typeface="+mj-lt"/>
                        </a:rPr>
                        <a:t>+ </a:t>
                      </a:r>
                      <a:r>
                        <a:rPr lang="en-GR" sz="1600" dirty="0">
                          <a:solidFill>
                            <a:srgbClr val="00B0F0"/>
                          </a:solidFill>
                          <a:latin typeface="+mj-lt"/>
                        </a:rPr>
                        <a:t>Both jets !B-tagged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 Both jets TopTagged </a:t>
                      </a: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GR" sz="1600" kern="1200" dirty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Both jets B-tagged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(Signal Region)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G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65646"/>
                  </a:ext>
                </a:extLst>
              </a:tr>
              <a:tr h="1117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R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 Both jets !TopTagged </a:t>
                      </a: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GR" sz="1600" kern="1200" dirty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Both jets !B-tagged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endParaRPr lang="en-G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R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Both jets !TopTagged </a:t>
                      </a:r>
                      <a:r>
                        <a:rPr lang="en-GR" sz="1600" kern="1200" dirty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+ Both jets B-tagged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endParaRPr lang="en-G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480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34A548-00BB-294E-ABB0-996A878E610D}"/>
              </a:ext>
            </a:extLst>
          </p:cNvPr>
          <p:cNvSpPr txBox="1"/>
          <p:nvPr/>
        </p:nvSpPr>
        <p:spPr>
          <a:xfrm rot="16200000">
            <a:off x="5142396" y="4617631"/>
            <a:ext cx="1467556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rgbClr val="FF0000"/>
                </a:solidFill>
              </a:rPr>
              <a:t>Top tagged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1E6F-16D9-744C-931C-F93617B03CA2}"/>
              </a:ext>
            </a:extLst>
          </p:cNvPr>
          <p:cNvSpPr txBox="1"/>
          <p:nvPr/>
        </p:nvSpPr>
        <p:spPr>
          <a:xfrm>
            <a:off x="7775211" y="5926668"/>
            <a:ext cx="1467556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rgbClr val="00B0F0"/>
                </a:solidFill>
              </a:rPr>
              <a:t>B tagged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7030B-E635-4F4D-9801-4366EB74D9A8}"/>
                  </a:ext>
                </a:extLst>
              </p:cNvPr>
              <p:cNvSpPr txBox="1"/>
              <p:nvPr/>
            </p:nvSpPr>
            <p:spPr>
              <a:xfrm>
                <a:off x="4116959" y="5148259"/>
                <a:ext cx="948266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7030B-E635-4F4D-9801-4366EB74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59" y="5148259"/>
                <a:ext cx="948266" cy="485582"/>
              </a:xfrm>
              <a:prstGeom prst="rect">
                <a:avLst/>
              </a:prstGeom>
              <a:blipFill>
                <a:blip r:embed="rId3"/>
                <a:stretch>
                  <a:fillRect l="-5333" b="-750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23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Parton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3/27/20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84B37-30ED-574E-BFE0-4205AA30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89696"/>
            <a:ext cx="4311269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6DA6B9-1B6F-894E-9CC3-4FA1559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36228" y="8969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Particle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3/27/20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AB843-B399-704B-B815-90CBF19A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4704" y="44062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F882E-34DE-874A-89D8-B7718242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1938</TotalTime>
  <Words>235</Words>
  <Application>Microsoft Macintosh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27/3/2020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775</cp:revision>
  <dcterms:created xsi:type="dcterms:W3CDTF">2019-11-29T10:22:58Z</dcterms:created>
  <dcterms:modified xsi:type="dcterms:W3CDTF">2020-03-27T10:23:34Z</dcterms:modified>
</cp:coreProperties>
</file>