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500" r:id="rId4"/>
    <p:sldId id="501" r:id="rId5"/>
    <p:sldId id="503" r:id="rId6"/>
    <p:sldId id="504" r:id="rId7"/>
    <p:sldId id="502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2/28/20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2/28/20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2/28/20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2/28/20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2/28/20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2/28/20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2/28/20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2/28/20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2/28/20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dio.physics.ntua.gr/~gbakas/HEP-NTUA-CMS-Onlin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28/2/2020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3F981-D617-2146-BCB9-B9FF89F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FF84EE-3B75-574B-83CF-43E38668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7C8A5-23E8-9449-BCD4-05035A9F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32509-5CBA-AD46-B960-76B2B547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2E3EC-FBF2-6B42-B5C6-ED089A5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F21EB-4A8D-E848-83C7-7F1FD9D2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475" y="2905780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1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Control Region Shape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11BF2-0CA5-484F-B54D-71C5D2A2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6" y="1304734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C176DC-C817-A043-9FEB-72C8F51F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3"/>
            <a:ext cx="3596640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F4CBB2-4284-544E-841B-E5496688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2" y="1304732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TMG Meeting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Inconsistencies between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files and Nominal files--&gt; 2017 and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Especially the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700-1000 file 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lvl="1"/>
            <a:endParaRPr lang="en-US" sz="22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NTUA HEP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http://modio.physics.ntua.gr/~gbakas/HEP-NTUA-CMS-Online/</a:t>
            </a:r>
            <a:endParaRPr lang="en-US" sz="22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HEP Data for TOP-18-013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Class ready for importing tables (histograms) using ROOT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Control Region Shape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83C3E-1CB7-124D-B22B-6EF1DE33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4058" y="404622"/>
            <a:ext cx="5120640" cy="6048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D7AA9-873F-DC47-8CAF-F84F5045D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60058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Control Region Shape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F85-0038-9C41-98DE-CC06834C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6023" y="404622"/>
            <a:ext cx="5120640" cy="604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38B86-AE71-C445-A36F-E46AD9EA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67547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Control Region Shape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80855-5177-A54A-A844-32AE6709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6023" y="404622"/>
            <a:ext cx="5120640" cy="604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F6669-5B52-B34A-8F4E-2F55C0CC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24779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607195"/>
                <a:ext cx="11783048" cy="6286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𝐷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𝑠𝑐𝑎𝑙𝑒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𝑟𝑒𝑠𝑜𝑙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𝑄𝐶𝐷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𝑄𝐶𝐷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𝐶𝑅𝐴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𝑏𝑘𝑔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𝐵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2016 CR uses a pre-scaled trigger  1.67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sz="22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, because our 2016 trigger uses a b-tagging requirement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Whereas 2017 and 2018 do not have a b-tagging requirement  ran un-</a:t>
                </a:r>
                <a:r>
                  <a:rPr lang="en-US" sz="2200" dirty="0" err="1">
                    <a:sym typeface="Wingdings" pitchFamily="2" charset="2"/>
                  </a:rPr>
                  <a:t>prescaled</a:t>
                </a:r>
                <a:r>
                  <a:rPr lang="en-US" sz="2200" dirty="0">
                    <a:sym typeface="Wingdings" pitchFamily="2" charset="2"/>
                  </a:rPr>
                  <a:t> with total </a:t>
                </a:r>
                <a:r>
                  <a:rPr lang="en-US" sz="2200" dirty="0" err="1">
                    <a:sym typeface="Wingdings" pitchFamily="2" charset="2"/>
                  </a:rPr>
                  <a:t>lumi</a:t>
                </a:r>
                <a:r>
                  <a:rPr lang="en-US" sz="2200" dirty="0">
                    <a:sym typeface="Wingdings" pitchFamily="2" charset="2"/>
                  </a:rPr>
                  <a:t> 41530 and 59740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sz="2200" dirty="0">
                    <a:sym typeface="Wingdings" pitchFamily="2" charset="2"/>
                  </a:rPr>
                  <a:t> </a:t>
                </a:r>
                <a:endParaRPr lang="en-US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We care for this: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𝑄𝐶𝐷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𝑄𝐶𝐷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𝐶𝑅𝐴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ym typeface="Wingdings" pitchFamily="2" charset="2"/>
                  </a:rPr>
                  <a:t> </a:t>
                </a: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l-G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Can this be a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𝐶𝑅𝐴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ym typeface="Wingdings" pitchFamily="2" charset="2"/>
                  </a:rPr>
                  <a:t>?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𝐶𝑅𝐴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ym typeface="Wingdings" pitchFamily="2" charset="2"/>
                  </a:rPr>
                  <a:t> for 2016 almost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200" dirty="0">
                    <a:sym typeface="Wingdings" pitchFamily="2" charset="2"/>
                  </a:rPr>
                  <a:t> lower than 2017 or 2018 </a:t>
                </a:r>
              </a:p>
              <a:p>
                <a:pPr lvl="1"/>
                <a:endParaRPr lang="en-US" sz="2200" dirty="0">
                  <a:sym typeface="Wingdings" pitchFamily="2" charset="2"/>
                </a:endParaRPr>
              </a:p>
              <a:p>
                <a:pPr lvl="1"/>
                <a:endParaRPr lang="en-US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607195"/>
                <a:ext cx="11783048" cy="628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6E1D4BC-9182-A241-B536-B071F7981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953787"/>
                  </p:ext>
                </p:extLst>
              </p:nvPr>
            </p:nvGraphicFramePr>
            <p:xfrm>
              <a:off x="883402" y="3591106"/>
              <a:ext cx="4355025" cy="12107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37288">
                      <a:extLst>
                        <a:ext uri="{9D8B030D-6E8A-4147-A177-3AD203B41FA5}">
                          <a16:colId xmlns:a16="http://schemas.microsoft.com/office/drawing/2014/main" val="2114154533"/>
                        </a:ext>
                      </a:extLst>
                    </a:gridCol>
                    <a:gridCol w="2917737">
                      <a:extLst>
                        <a:ext uri="{9D8B030D-6E8A-4147-A177-3AD203B41FA5}">
                          <a16:colId xmlns:a16="http://schemas.microsoft.com/office/drawing/2014/main" val="676080374"/>
                        </a:ext>
                      </a:extLst>
                    </a:gridCol>
                  </a:tblGrid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𝑄𝐶𝐷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00B0F0"/>
                              </a:solidFill>
                            </a:rPr>
                            <a:t>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3.2358e+02 +/-  8.34e+02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6870111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𝑄𝐶𝐷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FF0000"/>
                              </a:solidFill>
                            </a:rPr>
                            <a:t>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9.9659e-02 +/-  1.07e-01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4954334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𝑄𝐶𝐷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00B050"/>
                              </a:solidFill>
                            </a:rPr>
                            <a:t>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9.9984e-01 +/-  8.80e-01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5340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6E1D4BC-9182-A241-B536-B071F7981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953787"/>
                  </p:ext>
                </p:extLst>
              </p:nvPr>
            </p:nvGraphicFramePr>
            <p:xfrm>
              <a:off x="883402" y="3591106"/>
              <a:ext cx="4355025" cy="12107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37288">
                      <a:extLst>
                        <a:ext uri="{9D8B030D-6E8A-4147-A177-3AD203B41FA5}">
                          <a16:colId xmlns:a16="http://schemas.microsoft.com/office/drawing/2014/main" val="2114154533"/>
                        </a:ext>
                      </a:extLst>
                    </a:gridCol>
                    <a:gridCol w="2917737">
                      <a:extLst>
                        <a:ext uri="{9D8B030D-6E8A-4147-A177-3AD203B41FA5}">
                          <a16:colId xmlns:a16="http://schemas.microsoft.com/office/drawing/2014/main" val="676080374"/>
                        </a:ext>
                      </a:extLst>
                    </a:gridCol>
                  </a:tblGrid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77" t="-6250" r="-201754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3.2358e+02 +/-  8.34e+02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6870111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77" t="-103030" r="-201754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9.9659e-02 +/-  1.07e-01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4954334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77" t="-209375" r="-20175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9.9984e-01 +/-  8.80e-01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53403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304731B-9D21-4347-A8BF-97D01CEE5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369877"/>
                  </p:ext>
                </p:extLst>
              </p:nvPr>
            </p:nvGraphicFramePr>
            <p:xfrm>
              <a:off x="6368566" y="3591105"/>
              <a:ext cx="4015298" cy="12107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8593">
                      <a:extLst>
                        <a:ext uri="{9D8B030D-6E8A-4147-A177-3AD203B41FA5}">
                          <a16:colId xmlns:a16="http://schemas.microsoft.com/office/drawing/2014/main" val="2114154533"/>
                        </a:ext>
                      </a:extLst>
                    </a:gridCol>
                    <a:gridCol w="2696705">
                      <a:extLst>
                        <a:ext uri="{9D8B030D-6E8A-4147-A177-3AD203B41FA5}">
                          <a16:colId xmlns:a16="http://schemas.microsoft.com/office/drawing/2014/main" val="676080374"/>
                        </a:ext>
                      </a:extLst>
                    </a:gridCol>
                  </a:tblGrid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8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QCD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00B0F0"/>
                              </a:solidFill>
                            </a:rPr>
                            <a:t>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2.7985e+03 +/-  1.87e+02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6870111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QCD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FF0000"/>
                              </a:solidFill>
                            </a:rPr>
                            <a:t>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2.5907e+03 +/-  2.69e+02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4954334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QCD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R" dirty="0">
                              <a:solidFill>
                                <a:srgbClr val="00B050"/>
                              </a:solidFill>
                            </a:rPr>
                            <a:t>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4.6598e+03 +/-  3.31e+02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5340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304731B-9D21-4347-A8BF-97D01CEE5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369877"/>
                  </p:ext>
                </p:extLst>
              </p:nvPr>
            </p:nvGraphicFramePr>
            <p:xfrm>
              <a:off x="6368566" y="3591105"/>
              <a:ext cx="4015298" cy="12107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8593">
                      <a:extLst>
                        <a:ext uri="{9D8B030D-6E8A-4147-A177-3AD203B41FA5}">
                          <a16:colId xmlns:a16="http://schemas.microsoft.com/office/drawing/2014/main" val="2114154533"/>
                        </a:ext>
                      </a:extLst>
                    </a:gridCol>
                    <a:gridCol w="2696705">
                      <a:extLst>
                        <a:ext uri="{9D8B030D-6E8A-4147-A177-3AD203B41FA5}">
                          <a16:colId xmlns:a16="http://schemas.microsoft.com/office/drawing/2014/main" val="676080374"/>
                        </a:ext>
                      </a:extLst>
                    </a:gridCol>
                  </a:tblGrid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2" t="-6250" r="-204808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2.7985e+03 +/-  1.87e+02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6870111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2" t="-103030" r="-204808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2.5907e+03 +/-  2.69e+02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4954334"/>
                      </a:ext>
                    </a:extLst>
                  </a:tr>
                  <a:tr h="403595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2" t="-209375" r="-20480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4.6598e+03 +/-  3.31e+02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5340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163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34A68-CC1A-0C45-85E7-78E41FD6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7093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BEAB36-800D-9F4C-99B1-6DDD6935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303D5E-BC02-D14D-B0C2-F1CA533A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2DEA7F-D60D-F647-8F79-0D318B74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Response matrix comparison </a:t>
            </a:r>
            <a:r>
              <a:rPr lang="en-US" sz="2800" u="sng" dirty="0" err="1"/>
              <a:t>Mtt</a:t>
            </a:r>
            <a:r>
              <a:rPr lang="en-US" sz="2800" u="sng" dirty="0"/>
              <a:t> vs Nominal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1FB79-4B49-E64A-9063-06CBDF7D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B594D-75BA-4441-8594-DB2116CC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0191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9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1831</TotalTime>
  <Words>332</Words>
  <Application>Microsoft Macintosh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28/2/2020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644</cp:revision>
  <dcterms:created xsi:type="dcterms:W3CDTF">2019-11-29T10:22:58Z</dcterms:created>
  <dcterms:modified xsi:type="dcterms:W3CDTF">2020-02-28T09:08:36Z</dcterms:modified>
</cp:coreProperties>
</file>